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webextensions/webextension1.xml" ContentType="application/vnd.ms-office.webextension+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webextensions/webextension2.xml" ContentType="application/vnd.ms-office.webextension+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webextensions/webextension3.xml" ContentType="application/vnd.ms-office.webextension+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webextensions/webextension4.xml" ContentType="application/vnd.ms-office.webextension+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webextensions/webextension5.xml" ContentType="application/vnd.ms-office.webextension+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webextensions/webextension6.xml" ContentType="application/vnd.ms-office.webextens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9"/>
  </p:notesMasterIdLst>
  <p:sldIdLst>
    <p:sldId id="2774" r:id="rId2"/>
    <p:sldId id="256" r:id="rId3"/>
    <p:sldId id="2765" r:id="rId4"/>
    <p:sldId id="1568" r:id="rId5"/>
    <p:sldId id="2744" r:id="rId6"/>
    <p:sldId id="2745" r:id="rId7"/>
    <p:sldId id="2746" r:id="rId8"/>
    <p:sldId id="2747" r:id="rId9"/>
    <p:sldId id="1708" r:id="rId10"/>
    <p:sldId id="2748" r:id="rId11"/>
    <p:sldId id="2749" r:id="rId12"/>
    <p:sldId id="2750" r:id="rId13"/>
    <p:sldId id="2751" r:id="rId14"/>
    <p:sldId id="2752" r:id="rId15"/>
    <p:sldId id="2753" r:id="rId16"/>
    <p:sldId id="2754" r:id="rId17"/>
    <p:sldId id="2760" r:id="rId18"/>
    <p:sldId id="2761" r:id="rId19"/>
    <p:sldId id="2755" r:id="rId20"/>
    <p:sldId id="2756" r:id="rId21"/>
    <p:sldId id="2757" r:id="rId22"/>
    <p:sldId id="2758" r:id="rId23"/>
    <p:sldId id="2759" r:id="rId24"/>
    <p:sldId id="1680" r:id="rId25"/>
    <p:sldId id="2777" r:id="rId26"/>
    <p:sldId id="2764" r:id="rId27"/>
    <p:sldId id="1493" r:id="rId28"/>
    <p:sldId id="1683" r:id="rId29"/>
    <p:sldId id="1682" r:id="rId30"/>
    <p:sldId id="1603" r:id="rId31"/>
    <p:sldId id="1697" r:id="rId32"/>
    <p:sldId id="1698" r:id="rId33"/>
    <p:sldId id="1701" r:id="rId34"/>
    <p:sldId id="1702" r:id="rId35"/>
    <p:sldId id="1703" r:id="rId36"/>
    <p:sldId id="1605" r:id="rId37"/>
    <p:sldId id="1704" r:id="rId38"/>
    <p:sldId id="1705" r:id="rId39"/>
    <p:sldId id="2775" r:id="rId40"/>
    <p:sldId id="2763" r:id="rId41"/>
    <p:sldId id="1684" r:id="rId42"/>
    <p:sldId id="1678" r:id="rId43"/>
    <p:sldId id="1685" r:id="rId44"/>
    <p:sldId id="1686" r:id="rId45"/>
    <p:sldId id="1687" r:id="rId46"/>
    <p:sldId id="1692" r:id="rId47"/>
    <p:sldId id="2767" r:id="rId48"/>
    <p:sldId id="1757" r:id="rId49"/>
    <p:sldId id="1758" r:id="rId50"/>
    <p:sldId id="1759" r:id="rId51"/>
    <p:sldId id="1691" r:id="rId52"/>
    <p:sldId id="2768" r:id="rId53"/>
    <p:sldId id="2770" r:id="rId54"/>
    <p:sldId id="2771" r:id="rId55"/>
    <p:sldId id="2772" r:id="rId56"/>
    <p:sldId id="2769" r:id="rId57"/>
    <p:sldId id="1710" r:id="rId58"/>
    <p:sldId id="2773" r:id="rId59"/>
    <p:sldId id="1714" r:id="rId60"/>
    <p:sldId id="1760" r:id="rId61"/>
    <p:sldId id="1615" r:id="rId62"/>
    <p:sldId id="1614" r:id="rId63"/>
    <p:sldId id="1616" r:id="rId64"/>
    <p:sldId id="1618" r:id="rId65"/>
    <p:sldId id="1617" r:id="rId66"/>
    <p:sldId id="1613" r:id="rId67"/>
    <p:sldId id="1619" r:id="rId68"/>
    <p:sldId id="1622" r:id="rId69"/>
    <p:sldId id="1716" r:id="rId70"/>
    <p:sldId id="1717" r:id="rId71"/>
    <p:sldId id="2778" r:id="rId72"/>
    <p:sldId id="1466" r:id="rId73"/>
    <p:sldId id="1480" r:id="rId74"/>
    <p:sldId id="1676" r:id="rId75"/>
    <p:sldId id="1624" r:id="rId76"/>
    <p:sldId id="1626" r:id="rId77"/>
    <p:sldId id="1625" r:id="rId78"/>
    <p:sldId id="1677" r:id="rId79"/>
    <p:sldId id="1627" r:id="rId80"/>
    <p:sldId id="1628" r:id="rId81"/>
    <p:sldId id="1629" r:id="rId82"/>
    <p:sldId id="1630" r:id="rId83"/>
    <p:sldId id="1632" r:id="rId84"/>
    <p:sldId id="1631" r:id="rId85"/>
    <p:sldId id="1633" r:id="rId86"/>
    <p:sldId id="1557" r:id="rId87"/>
    <p:sldId id="1562" r:id="rId88"/>
    <p:sldId id="1718" r:id="rId89"/>
    <p:sldId id="1719" r:id="rId90"/>
    <p:sldId id="1720" r:id="rId91"/>
    <p:sldId id="1721" r:id="rId92"/>
    <p:sldId id="1722" r:id="rId93"/>
    <p:sldId id="1634" r:id="rId94"/>
    <p:sldId id="1635" r:id="rId95"/>
    <p:sldId id="1636" r:id="rId96"/>
    <p:sldId id="1640" r:id="rId97"/>
    <p:sldId id="1641" r:id="rId98"/>
    <p:sldId id="1638" r:id="rId99"/>
    <p:sldId id="1643" r:id="rId100"/>
    <p:sldId id="1642" r:id="rId101"/>
    <p:sldId id="1644" r:id="rId102"/>
    <p:sldId id="1646" r:id="rId103"/>
    <p:sldId id="1647" r:id="rId104"/>
    <p:sldId id="1649" r:id="rId105"/>
    <p:sldId id="1650" r:id="rId106"/>
    <p:sldId id="2779" r:id="rId107"/>
    <p:sldId id="1651" r:id="rId108"/>
    <p:sldId id="1653" r:id="rId109"/>
    <p:sldId id="1663" r:id="rId110"/>
    <p:sldId id="1664" r:id="rId111"/>
    <p:sldId id="1662" r:id="rId112"/>
    <p:sldId id="1657" r:id="rId113"/>
    <p:sldId id="1658" r:id="rId114"/>
    <p:sldId id="1655" r:id="rId115"/>
    <p:sldId id="1661" r:id="rId116"/>
    <p:sldId id="1665" r:id="rId117"/>
    <p:sldId id="2780" r:id="rId1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7171"/>
    <a:srgbClr val="FFFF00"/>
    <a:srgbClr val="A6A6A6"/>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94"/>
    <p:restoredTop sz="67466"/>
  </p:normalViewPr>
  <p:slideViewPr>
    <p:cSldViewPr snapToGrid="0">
      <p:cViewPr varScale="1">
        <p:scale>
          <a:sx n="83" d="100"/>
          <a:sy n="83" d="100"/>
        </p:scale>
        <p:origin x="1504" y="200"/>
      </p:cViewPr>
      <p:guideLst/>
    </p:cSldViewPr>
  </p:slideViewPr>
  <p:notesTextViewPr>
    <p:cViewPr>
      <p:scale>
        <a:sx n="1" d="1"/>
        <a:sy n="1" d="1"/>
      </p:scale>
      <p:origin x="0" y="0"/>
    </p:cViewPr>
  </p:notesTextViewPr>
  <p:sorterViewPr>
    <p:cViewPr>
      <p:scale>
        <a:sx n="20" d="100"/>
        <a:sy n="2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5D1E9-315B-1842-B350-FBBFB7782A15}" type="datetimeFigureOut">
              <a:rPr lang="en-US" smtClean="0"/>
              <a:t>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E3B80E-16FB-5147-84AD-5036D4EA0A38}" type="slidenum">
              <a:rPr lang="en-US" smtClean="0"/>
              <a:t>‹#›</a:t>
            </a:fld>
            <a:endParaRPr lang="en-US"/>
          </a:p>
        </p:txBody>
      </p:sp>
    </p:spTree>
    <p:extLst>
      <p:ext uri="{BB962C8B-B14F-4D97-AF65-F5344CB8AC3E}">
        <p14:creationId xmlns:p14="http://schemas.microsoft.com/office/powerpoint/2010/main" val="4276269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2</a:t>
            </a:fld>
            <a:endParaRPr lang="en-US"/>
          </a:p>
        </p:txBody>
      </p:sp>
    </p:spTree>
    <p:extLst>
      <p:ext uri="{BB962C8B-B14F-4D97-AF65-F5344CB8AC3E}">
        <p14:creationId xmlns:p14="http://schemas.microsoft.com/office/powerpoint/2010/main" val="4214230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Ecology – interaction of organisms with each other (population) and their environment (sets K)</a:t>
            </a:r>
          </a:p>
          <a:p>
            <a:r>
              <a:rPr lang="en-US" dirty="0"/>
              <a:t>Food, shelter, water</a:t>
            </a:r>
          </a:p>
          <a:p>
            <a:r>
              <a:rPr lang="en-US" dirty="0"/>
              <a:t>Can CHANGE!</a:t>
            </a:r>
          </a:p>
        </p:txBody>
      </p:sp>
      <p:sp>
        <p:nvSpPr>
          <p:cNvPr id="4" name="Slide Number Placeholder 3"/>
          <p:cNvSpPr>
            <a:spLocks noGrp="1"/>
          </p:cNvSpPr>
          <p:nvPr>
            <p:ph type="sldNum" sz="quarter" idx="5"/>
          </p:nvPr>
        </p:nvSpPr>
        <p:spPr/>
        <p:txBody>
          <a:bodyPr/>
          <a:lstStyle/>
          <a:p>
            <a:fld id="{AFE3B80E-16FB-5147-84AD-5036D4EA0A38}" type="slidenum">
              <a:rPr lang="en-US" smtClean="0"/>
              <a:t>12</a:t>
            </a:fld>
            <a:endParaRPr lang="en-US"/>
          </a:p>
        </p:txBody>
      </p:sp>
    </p:spTree>
    <p:extLst>
      <p:ext uri="{BB962C8B-B14F-4D97-AF65-F5344CB8AC3E}">
        <p14:creationId xmlns:p14="http://schemas.microsoft.com/office/powerpoint/2010/main" val="129498312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Halley</a:t>
            </a:r>
          </a:p>
        </p:txBody>
      </p:sp>
      <p:sp>
        <p:nvSpPr>
          <p:cNvPr id="4" name="Slide Number Placeholder 3"/>
          <p:cNvSpPr>
            <a:spLocks noGrp="1"/>
          </p:cNvSpPr>
          <p:nvPr>
            <p:ph type="sldNum" sz="quarter" idx="5"/>
          </p:nvPr>
        </p:nvSpPr>
        <p:spPr/>
        <p:txBody>
          <a:bodyPr/>
          <a:lstStyle/>
          <a:p>
            <a:fld id="{AFE3B80E-16FB-5147-84AD-5036D4EA0A38}" type="slidenum">
              <a:rPr lang="en-US" smtClean="0"/>
              <a:t>105</a:t>
            </a:fld>
            <a:endParaRPr lang="en-US"/>
          </a:p>
        </p:txBody>
      </p:sp>
    </p:spTree>
    <p:extLst>
      <p:ext uri="{BB962C8B-B14F-4D97-AF65-F5344CB8AC3E}">
        <p14:creationId xmlns:p14="http://schemas.microsoft.com/office/powerpoint/2010/main" val="17564834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stages to a demographic transition – high pop growth in stage 2</a:t>
            </a:r>
          </a:p>
        </p:txBody>
      </p:sp>
      <p:sp>
        <p:nvSpPr>
          <p:cNvPr id="4" name="Slide Number Placeholder 3"/>
          <p:cNvSpPr>
            <a:spLocks noGrp="1"/>
          </p:cNvSpPr>
          <p:nvPr>
            <p:ph type="sldNum" sz="quarter" idx="5"/>
          </p:nvPr>
        </p:nvSpPr>
        <p:spPr/>
        <p:txBody>
          <a:bodyPr/>
          <a:lstStyle/>
          <a:p>
            <a:fld id="{AFE3B80E-16FB-5147-84AD-5036D4EA0A38}" type="slidenum">
              <a:rPr lang="en-US" smtClean="0"/>
              <a:t>107</a:t>
            </a:fld>
            <a:endParaRPr lang="en-US"/>
          </a:p>
        </p:txBody>
      </p:sp>
    </p:spTree>
    <p:extLst>
      <p:ext uri="{BB962C8B-B14F-4D97-AF65-F5344CB8AC3E}">
        <p14:creationId xmlns:p14="http://schemas.microsoft.com/office/powerpoint/2010/main" val="419365870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stages to a demographic transition – high pop growth in stage 2</a:t>
            </a:r>
          </a:p>
        </p:txBody>
      </p:sp>
      <p:sp>
        <p:nvSpPr>
          <p:cNvPr id="4" name="Slide Number Placeholder 3"/>
          <p:cNvSpPr>
            <a:spLocks noGrp="1"/>
          </p:cNvSpPr>
          <p:nvPr>
            <p:ph type="sldNum" sz="quarter" idx="5"/>
          </p:nvPr>
        </p:nvSpPr>
        <p:spPr/>
        <p:txBody>
          <a:bodyPr/>
          <a:lstStyle/>
          <a:p>
            <a:fld id="{AFE3B80E-16FB-5147-84AD-5036D4EA0A38}" type="slidenum">
              <a:rPr lang="en-US" smtClean="0"/>
              <a:t>108</a:t>
            </a:fld>
            <a:endParaRPr lang="en-US"/>
          </a:p>
        </p:txBody>
      </p:sp>
    </p:spTree>
    <p:extLst>
      <p:ext uri="{BB962C8B-B14F-4D97-AF65-F5344CB8AC3E}">
        <p14:creationId xmlns:p14="http://schemas.microsoft.com/office/powerpoint/2010/main" val="154461708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109</a:t>
            </a:fld>
            <a:endParaRPr lang="en-US"/>
          </a:p>
        </p:txBody>
      </p:sp>
    </p:spTree>
    <p:extLst>
      <p:ext uri="{BB962C8B-B14F-4D97-AF65-F5344CB8AC3E}">
        <p14:creationId xmlns:p14="http://schemas.microsoft.com/office/powerpoint/2010/main" val="304407840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110</a:t>
            </a:fld>
            <a:endParaRPr lang="en-US"/>
          </a:p>
        </p:txBody>
      </p:sp>
    </p:spTree>
    <p:extLst>
      <p:ext uri="{BB962C8B-B14F-4D97-AF65-F5344CB8AC3E}">
        <p14:creationId xmlns:p14="http://schemas.microsoft.com/office/powerpoint/2010/main" val="61641366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stages to a demographic transition – high pop growth in stage 2</a:t>
            </a:r>
          </a:p>
        </p:txBody>
      </p:sp>
      <p:sp>
        <p:nvSpPr>
          <p:cNvPr id="4" name="Slide Number Placeholder 3"/>
          <p:cNvSpPr>
            <a:spLocks noGrp="1"/>
          </p:cNvSpPr>
          <p:nvPr>
            <p:ph type="sldNum" sz="quarter" idx="5"/>
          </p:nvPr>
        </p:nvSpPr>
        <p:spPr/>
        <p:txBody>
          <a:bodyPr/>
          <a:lstStyle/>
          <a:p>
            <a:fld id="{AFE3B80E-16FB-5147-84AD-5036D4EA0A38}" type="slidenum">
              <a:rPr lang="en-US" smtClean="0"/>
              <a:t>111</a:t>
            </a:fld>
            <a:endParaRPr lang="en-US"/>
          </a:p>
        </p:txBody>
      </p:sp>
    </p:spTree>
    <p:extLst>
      <p:ext uri="{BB962C8B-B14F-4D97-AF65-F5344CB8AC3E}">
        <p14:creationId xmlns:p14="http://schemas.microsoft.com/office/powerpoint/2010/main" val="297472410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stages to a demographic transition – high pop growth in stage 2</a:t>
            </a:r>
          </a:p>
        </p:txBody>
      </p:sp>
      <p:sp>
        <p:nvSpPr>
          <p:cNvPr id="4" name="Slide Number Placeholder 3"/>
          <p:cNvSpPr>
            <a:spLocks noGrp="1"/>
          </p:cNvSpPr>
          <p:nvPr>
            <p:ph type="sldNum" sz="quarter" idx="5"/>
          </p:nvPr>
        </p:nvSpPr>
        <p:spPr/>
        <p:txBody>
          <a:bodyPr/>
          <a:lstStyle/>
          <a:p>
            <a:fld id="{AFE3B80E-16FB-5147-84AD-5036D4EA0A38}" type="slidenum">
              <a:rPr lang="en-US" smtClean="0"/>
              <a:t>112</a:t>
            </a:fld>
            <a:endParaRPr lang="en-US"/>
          </a:p>
        </p:txBody>
      </p:sp>
    </p:spTree>
    <p:extLst>
      <p:ext uri="{BB962C8B-B14F-4D97-AF65-F5344CB8AC3E}">
        <p14:creationId xmlns:p14="http://schemas.microsoft.com/office/powerpoint/2010/main" val="278302636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stages to a demographic transition – high pop growth in stage 2</a:t>
            </a:r>
          </a:p>
        </p:txBody>
      </p:sp>
      <p:sp>
        <p:nvSpPr>
          <p:cNvPr id="4" name="Slide Number Placeholder 3"/>
          <p:cNvSpPr>
            <a:spLocks noGrp="1"/>
          </p:cNvSpPr>
          <p:nvPr>
            <p:ph type="sldNum" sz="quarter" idx="5"/>
          </p:nvPr>
        </p:nvSpPr>
        <p:spPr/>
        <p:txBody>
          <a:bodyPr/>
          <a:lstStyle/>
          <a:p>
            <a:fld id="{AFE3B80E-16FB-5147-84AD-5036D4EA0A38}" type="slidenum">
              <a:rPr lang="en-US" smtClean="0"/>
              <a:t>113</a:t>
            </a:fld>
            <a:endParaRPr lang="en-US"/>
          </a:p>
        </p:txBody>
      </p:sp>
    </p:spTree>
    <p:extLst>
      <p:ext uri="{BB962C8B-B14F-4D97-AF65-F5344CB8AC3E}">
        <p14:creationId xmlns:p14="http://schemas.microsoft.com/office/powerpoint/2010/main" val="143946110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stages to a demographic transition – high pop growth in stage 2</a:t>
            </a:r>
          </a:p>
        </p:txBody>
      </p:sp>
      <p:sp>
        <p:nvSpPr>
          <p:cNvPr id="4" name="Slide Number Placeholder 3"/>
          <p:cNvSpPr>
            <a:spLocks noGrp="1"/>
          </p:cNvSpPr>
          <p:nvPr>
            <p:ph type="sldNum" sz="quarter" idx="5"/>
          </p:nvPr>
        </p:nvSpPr>
        <p:spPr/>
        <p:txBody>
          <a:bodyPr/>
          <a:lstStyle/>
          <a:p>
            <a:fld id="{AFE3B80E-16FB-5147-84AD-5036D4EA0A38}" type="slidenum">
              <a:rPr lang="en-US" smtClean="0"/>
              <a:t>114</a:t>
            </a:fld>
            <a:endParaRPr lang="en-US"/>
          </a:p>
        </p:txBody>
      </p:sp>
    </p:spTree>
    <p:extLst>
      <p:ext uri="{BB962C8B-B14F-4D97-AF65-F5344CB8AC3E}">
        <p14:creationId xmlns:p14="http://schemas.microsoft.com/office/powerpoint/2010/main" val="25126561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Declining death rates without declining birth rates</a:t>
            </a:r>
          </a:p>
        </p:txBody>
      </p:sp>
      <p:sp>
        <p:nvSpPr>
          <p:cNvPr id="4" name="Slide Number Placeholder 3"/>
          <p:cNvSpPr>
            <a:spLocks noGrp="1"/>
          </p:cNvSpPr>
          <p:nvPr>
            <p:ph type="sldNum" sz="quarter" idx="5"/>
          </p:nvPr>
        </p:nvSpPr>
        <p:spPr/>
        <p:txBody>
          <a:bodyPr/>
          <a:lstStyle/>
          <a:p>
            <a:fld id="{AFE3B80E-16FB-5147-84AD-5036D4EA0A38}" type="slidenum">
              <a:rPr lang="en-US" smtClean="0"/>
              <a:t>115</a:t>
            </a:fld>
            <a:endParaRPr lang="en-US"/>
          </a:p>
        </p:txBody>
      </p:sp>
    </p:spTree>
    <p:extLst>
      <p:ext uri="{BB962C8B-B14F-4D97-AF65-F5344CB8AC3E}">
        <p14:creationId xmlns:p14="http://schemas.microsoft.com/office/powerpoint/2010/main" val="2431816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Ecology – interaction of organisms with each other (population) and their environment (sets K)</a:t>
            </a:r>
          </a:p>
          <a:p>
            <a:r>
              <a:rPr lang="en-US" dirty="0"/>
              <a:t>Food, shelter, water</a:t>
            </a:r>
          </a:p>
          <a:p>
            <a:r>
              <a:rPr lang="en-US" dirty="0"/>
              <a:t>Can CHANGE!</a:t>
            </a:r>
          </a:p>
        </p:txBody>
      </p:sp>
      <p:sp>
        <p:nvSpPr>
          <p:cNvPr id="4" name="Slide Number Placeholder 3"/>
          <p:cNvSpPr>
            <a:spLocks noGrp="1"/>
          </p:cNvSpPr>
          <p:nvPr>
            <p:ph type="sldNum" sz="quarter" idx="5"/>
          </p:nvPr>
        </p:nvSpPr>
        <p:spPr/>
        <p:txBody>
          <a:bodyPr/>
          <a:lstStyle/>
          <a:p>
            <a:fld id="{AFE3B80E-16FB-5147-84AD-5036D4EA0A38}" type="slidenum">
              <a:rPr lang="en-US" smtClean="0"/>
              <a:t>13</a:t>
            </a:fld>
            <a:endParaRPr lang="en-US"/>
          </a:p>
        </p:txBody>
      </p:sp>
    </p:spTree>
    <p:extLst>
      <p:ext uri="{BB962C8B-B14F-4D97-AF65-F5344CB8AC3E}">
        <p14:creationId xmlns:p14="http://schemas.microsoft.com/office/powerpoint/2010/main" val="41830906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116</a:t>
            </a:fld>
            <a:endParaRPr lang="en-US"/>
          </a:p>
        </p:txBody>
      </p:sp>
    </p:spTree>
    <p:extLst>
      <p:ext uri="{BB962C8B-B14F-4D97-AF65-F5344CB8AC3E}">
        <p14:creationId xmlns:p14="http://schemas.microsoft.com/office/powerpoint/2010/main" val="2371276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Ecology – interaction of organisms with each other (population) and their environment (sets K)</a:t>
            </a:r>
          </a:p>
          <a:p>
            <a:r>
              <a:rPr lang="en-US" dirty="0"/>
              <a:t>Food, shelter, water</a:t>
            </a:r>
          </a:p>
          <a:p>
            <a:r>
              <a:rPr lang="en-US" dirty="0"/>
              <a:t>Can CHANGE!</a:t>
            </a:r>
          </a:p>
        </p:txBody>
      </p:sp>
      <p:sp>
        <p:nvSpPr>
          <p:cNvPr id="4" name="Slide Number Placeholder 3"/>
          <p:cNvSpPr>
            <a:spLocks noGrp="1"/>
          </p:cNvSpPr>
          <p:nvPr>
            <p:ph type="sldNum" sz="quarter" idx="5"/>
          </p:nvPr>
        </p:nvSpPr>
        <p:spPr/>
        <p:txBody>
          <a:bodyPr/>
          <a:lstStyle/>
          <a:p>
            <a:fld id="{AFE3B80E-16FB-5147-84AD-5036D4EA0A38}" type="slidenum">
              <a:rPr lang="en-US" smtClean="0"/>
              <a:t>14</a:t>
            </a:fld>
            <a:endParaRPr lang="en-US"/>
          </a:p>
        </p:txBody>
      </p:sp>
    </p:spTree>
    <p:extLst>
      <p:ext uri="{BB962C8B-B14F-4D97-AF65-F5344CB8AC3E}">
        <p14:creationId xmlns:p14="http://schemas.microsoft.com/office/powerpoint/2010/main" val="17621973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Ecology – interaction of organisms with each other (population) and their environment (sets K)</a:t>
            </a:r>
          </a:p>
          <a:p>
            <a:r>
              <a:rPr lang="en-US" dirty="0"/>
              <a:t>Food, shelter, water</a:t>
            </a:r>
          </a:p>
          <a:p>
            <a:r>
              <a:rPr lang="en-US" dirty="0"/>
              <a:t>Can CHANGE!</a:t>
            </a:r>
          </a:p>
        </p:txBody>
      </p:sp>
      <p:sp>
        <p:nvSpPr>
          <p:cNvPr id="4" name="Slide Number Placeholder 3"/>
          <p:cNvSpPr>
            <a:spLocks noGrp="1"/>
          </p:cNvSpPr>
          <p:nvPr>
            <p:ph type="sldNum" sz="quarter" idx="5"/>
          </p:nvPr>
        </p:nvSpPr>
        <p:spPr/>
        <p:txBody>
          <a:bodyPr/>
          <a:lstStyle/>
          <a:p>
            <a:fld id="{AFE3B80E-16FB-5147-84AD-5036D4EA0A38}" type="slidenum">
              <a:rPr lang="en-US" smtClean="0"/>
              <a:t>15</a:t>
            </a:fld>
            <a:endParaRPr lang="en-US"/>
          </a:p>
        </p:txBody>
      </p:sp>
    </p:spTree>
    <p:extLst>
      <p:ext uri="{BB962C8B-B14F-4D97-AF65-F5344CB8AC3E}">
        <p14:creationId xmlns:p14="http://schemas.microsoft.com/office/powerpoint/2010/main" val="4045571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16</a:t>
            </a:fld>
            <a:endParaRPr lang="en-US"/>
          </a:p>
        </p:txBody>
      </p:sp>
    </p:spTree>
    <p:extLst>
      <p:ext uri="{BB962C8B-B14F-4D97-AF65-F5344CB8AC3E}">
        <p14:creationId xmlns:p14="http://schemas.microsoft.com/office/powerpoint/2010/main" val="4207144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17</a:t>
            </a:fld>
            <a:endParaRPr lang="en-US"/>
          </a:p>
        </p:txBody>
      </p:sp>
    </p:spTree>
    <p:extLst>
      <p:ext uri="{BB962C8B-B14F-4D97-AF65-F5344CB8AC3E}">
        <p14:creationId xmlns:p14="http://schemas.microsoft.com/office/powerpoint/2010/main" val="34865353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about what happens when you</a:t>
            </a:r>
          </a:p>
        </p:txBody>
      </p:sp>
      <p:sp>
        <p:nvSpPr>
          <p:cNvPr id="4" name="Slide Number Placeholder 3"/>
          <p:cNvSpPr>
            <a:spLocks noGrp="1"/>
          </p:cNvSpPr>
          <p:nvPr>
            <p:ph type="sldNum" sz="quarter" idx="5"/>
          </p:nvPr>
        </p:nvSpPr>
        <p:spPr/>
        <p:txBody>
          <a:bodyPr/>
          <a:lstStyle/>
          <a:p>
            <a:fld id="{AFE3B80E-16FB-5147-84AD-5036D4EA0A38}" type="slidenum">
              <a:rPr lang="en-US" smtClean="0"/>
              <a:t>18</a:t>
            </a:fld>
            <a:endParaRPr lang="en-US"/>
          </a:p>
        </p:txBody>
      </p:sp>
    </p:spTree>
    <p:extLst>
      <p:ext uri="{BB962C8B-B14F-4D97-AF65-F5344CB8AC3E}">
        <p14:creationId xmlns:p14="http://schemas.microsoft.com/office/powerpoint/2010/main" val="36224172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19</a:t>
            </a:fld>
            <a:endParaRPr lang="en-US"/>
          </a:p>
        </p:txBody>
      </p:sp>
    </p:spTree>
    <p:extLst>
      <p:ext uri="{BB962C8B-B14F-4D97-AF65-F5344CB8AC3E}">
        <p14:creationId xmlns:p14="http://schemas.microsoft.com/office/powerpoint/2010/main" val="42920914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20</a:t>
            </a:fld>
            <a:endParaRPr lang="en-US"/>
          </a:p>
        </p:txBody>
      </p:sp>
    </p:spTree>
    <p:extLst>
      <p:ext uri="{BB962C8B-B14F-4D97-AF65-F5344CB8AC3E}">
        <p14:creationId xmlns:p14="http://schemas.microsoft.com/office/powerpoint/2010/main" val="14162454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21</a:t>
            </a:fld>
            <a:endParaRPr lang="en-US"/>
          </a:p>
        </p:txBody>
      </p:sp>
    </p:spTree>
    <p:extLst>
      <p:ext uri="{BB962C8B-B14F-4D97-AF65-F5344CB8AC3E}">
        <p14:creationId xmlns:p14="http://schemas.microsoft.com/office/powerpoint/2010/main" val="3855488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a:t>
            </a:fld>
            <a:endParaRPr lang="en-US"/>
          </a:p>
        </p:txBody>
      </p:sp>
    </p:spTree>
    <p:extLst>
      <p:ext uri="{BB962C8B-B14F-4D97-AF65-F5344CB8AC3E}">
        <p14:creationId xmlns:p14="http://schemas.microsoft.com/office/powerpoint/2010/main" val="37958793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22</a:t>
            </a:fld>
            <a:endParaRPr lang="en-US"/>
          </a:p>
        </p:txBody>
      </p:sp>
    </p:spTree>
    <p:extLst>
      <p:ext uri="{BB962C8B-B14F-4D97-AF65-F5344CB8AC3E}">
        <p14:creationId xmlns:p14="http://schemas.microsoft.com/office/powerpoint/2010/main" val="28212624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23</a:t>
            </a:fld>
            <a:endParaRPr lang="en-US"/>
          </a:p>
        </p:txBody>
      </p:sp>
    </p:spTree>
    <p:extLst>
      <p:ext uri="{BB962C8B-B14F-4D97-AF65-F5344CB8AC3E}">
        <p14:creationId xmlns:p14="http://schemas.microsoft.com/office/powerpoint/2010/main" val="18492498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K is a stable equilibrium. Small negative perturbations to the system will result in r &gt; 0 which will grow to N=K. Small negative perturbations to the system will result in r &lt;0 and sink to N=K</a:t>
            </a:r>
          </a:p>
          <a:p>
            <a:r>
              <a:rPr lang="en-US" dirty="0"/>
              <a:t>N= 0 is an unstable equilibrium. Small perturbations to the system around N=0 will result in r &gt; 0 which will grow to N = K.</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24</a:t>
            </a:fld>
            <a:endParaRPr lang="en-US"/>
          </a:p>
        </p:txBody>
      </p:sp>
    </p:spTree>
    <p:extLst>
      <p:ext uri="{BB962C8B-B14F-4D97-AF65-F5344CB8AC3E}">
        <p14:creationId xmlns:p14="http://schemas.microsoft.com/office/powerpoint/2010/main" val="30728891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exceeding carrying capacity as might have been projected in 1990… Maybe the US is starting to move towards an S curve but Madagascar definitely not</a:t>
            </a:r>
          </a:p>
          <a:p>
            <a:endParaRPr lang="en-US" dirty="0"/>
          </a:p>
          <a:p>
            <a:r>
              <a:rPr lang="en-US" dirty="0"/>
              <a:t>The question is whether we overshoot our own K, as Malthus predicted - or not!</a:t>
            </a:r>
          </a:p>
        </p:txBody>
      </p:sp>
      <p:sp>
        <p:nvSpPr>
          <p:cNvPr id="4" name="Slide Number Placeholder 3"/>
          <p:cNvSpPr>
            <a:spLocks noGrp="1"/>
          </p:cNvSpPr>
          <p:nvPr>
            <p:ph type="sldNum" sz="quarter" idx="5"/>
          </p:nvPr>
        </p:nvSpPr>
        <p:spPr/>
        <p:txBody>
          <a:bodyPr/>
          <a:lstStyle/>
          <a:p>
            <a:fld id="{AFE3B80E-16FB-5147-84AD-5036D4EA0A38}" type="slidenum">
              <a:rPr lang="en-US" smtClean="0"/>
              <a:t>26</a:t>
            </a:fld>
            <a:endParaRPr lang="en-US"/>
          </a:p>
        </p:txBody>
      </p:sp>
    </p:spTree>
    <p:extLst>
      <p:ext uri="{BB962C8B-B14F-4D97-AF65-F5344CB8AC3E}">
        <p14:creationId xmlns:p14="http://schemas.microsoft.com/office/powerpoint/2010/main" val="1835586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understand density-dependent growth, we’ll explore how humans have attempted to leverage this stability </a:t>
            </a:r>
          </a:p>
        </p:txBody>
      </p:sp>
      <p:sp>
        <p:nvSpPr>
          <p:cNvPr id="4" name="Slide Number Placeholder 3"/>
          <p:cNvSpPr>
            <a:spLocks noGrp="1"/>
          </p:cNvSpPr>
          <p:nvPr>
            <p:ph type="sldNum" sz="quarter" idx="5"/>
          </p:nvPr>
        </p:nvSpPr>
        <p:spPr/>
        <p:txBody>
          <a:bodyPr/>
          <a:lstStyle/>
          <a:p>
            <a:fld id="{AFE3B80E-16FB-5147-84AD-5036D4EA0A38}" type="slidenum">
              <a:rPr lang="en-US" smtClean="0"/>
              <a:t>27</a:t>
            </a:fld>
            <a:endParaRPr lang="en-US"/>
          </a:p>
        </p:txBody>
      </p:sp>
    </p:spTree>
    <p:extLst>
      <p:ext uri="{BB962C8B-B14F-4D97-AF65-F5344CB8AC3E}">
        <p14:creationId xmlns:p14="http://schemas.microsoft.com/office/powerpoint/2010/main" val="24692818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understand density-dependent growth, we’ll explore how humans have attempted to leverage this stability </a:t>
            </a:r>
          </a:p>
        </p:txBody>
      </p:sp>
      <p:sp>
        <p:nvSpPr>
          <p:cNvPr id="4" name="Slide Number Placeholder 3"/>
          <p:cNvSpPr>
            <a:spLocks noGrp="1"/>
          </p:cNvSpPr>
          <p:nvPr>
            <p:ph type="sldNum" sz="quarter" idx="5"/>
          </p:nvPr>
        </p:nvSpPr>
        <p:spPr/>
        <p:txBody>
          <a:bodyPr/>
          <a:lstStyle/>
          <a:p>
            <a:fld id="{AFE3B80E-16FB-5147-84AD-5036D4EA0A38}" type="slidenum">
              <a:rPr lang="en-US" smtClean="0"/>
              <a:t>28</a:t>
            </a:fld>
            <a:endParaRPr lang="en-US"/>
          </a:p>
        </p:txBody>
      </p:sp>
    </p:spTree>
    <p:extLst>
      <p:ext uri="{BB962C8B-B14F-4D97-AF65-F5344CB8AC3E}">
        <p14:creationId xmlns:p14="http://schemas.microsoft.com/office/powerpoint/2010/main" val="37896586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understand density-dependent growth, we’ll explore how humans have attempted to leverage this stability </a:t>
            </a:r>
          </a:p>
        </p:txBody>
      </p:sp>
      <p:sp>
        <p:nvSpPr>
          <p:cNvPr id="4" name="Slide Number Placeholder 3"/>
          <p:cNvSpPr>
            <a:spLocks noGrp="1"/>
          </p:cNvSpPr>
          <p:nvPr>
            <p:ph type="sldNum" sz="quarter" idx="5"/>
          </p:nvPr>
        </p:nvSpPr>
        <p:spPr/>
        <p:txBody>
          <a:bodyPr/>
          <a:lstStyle/>
          <a:p>
            <a:fld id="{AFE3B80E-16FB-5147-84AD-5036D4EA0A38}" type="slidenum">
              <a:rPr lang="en-US" smtClean="0"/>
              <a:t>29</a:t>
            </a:fld>
            <a:endParaRPr lang="en-US"/>
          </a:p>
        </p:txBody>
      </p:sp>
    </p:spTree>
    <p:extLst>
      <p:ext uri="{BB962C8B-B14F-4D97-AF65-F5344CB8AC3E}">
        <p14:creationId xmlns:p14="http://schemas.microsoft.com/office/powerpoint/2010/main" val="26714220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30</a:t>
            </a:fld>
            <a:endParaRPr lang="en-US"/>
          </a:p>
        </p:txBody>
      </p:sp>
    </p:spTree>
    <p:extLst>
      <p:ext uri="{BB962C8B-B14F-4D97-AF65-F5344CB8AC3E}">
        <p14:creationId xmlns:p14="http://schemas.microsoft.com/office/powerpoint/2010/main" val="9696040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31</a:t>
            </a:fld>
            <a:endParaRPr lang="en-US"/>
          </a:p>
        </p:txBody>
      </p:sp>
    </p:spTree>
    <p:extLst>
      <p:ext uri="{BB962C8B-B14F-4D97-AF65-F5344CB8AC3E}">
        <p14:creationId xmlns:p14="http://schemas.microsoft.com/office/powerpoint/2010/main" val="18770937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N=4 is a stable equilibrium. Small negative perturbations to the system will result in r &gt; 0 which will grow to N=4. Small negative perturbations to the system will result in r &lt;0 and sink to N=4.</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test this just by filling in values. This curve was built assuming r = 0.25 and K= 5. Try it testing N=2 (</a:t>
            </a:r>
            <a:r>
              <a:rPr lang="en-US" dirty="0" err="1"/>
              <a:t>dN</a:t>
            </a:r>
            <a:r>
              <a:rPr lang="en-US" dirty="0"/>
              <a:t>/dt </a:t>
            </a:r>
            <a:r>
              <a:rPr lang="en-US" dirty="0" err="1"/>
              <a:t>eqn</a:t>
            </a:r>
            <a:r>
              <a:rPr lang="en-US" dirty="0"/>
              <a:t> is positive) or N=6 (</a:t>
            </a:r>
            <a:r>
              <a:rPr lang="en-US" dirty="0" err="1"/>
              <a:t>dN</a:t>
            </a:r>
            <a:r>
              <a:rPr lang="en-US" dirty="0"/>
              <a:t>/dt </a:t>
            </a:r>
            <a:r>
              <a:rPr lang="en-US" dirty="0" err="1"/>
              <a:t>eqn</a:t>
            </a:r>
            <a:r>
              <a:rPr lang="en-US" dirty="0"/>
              <a:t> is negative)</a:t>
            </a:r>
          </a:p>
          <a:p>
            <a:endParaRPr lang="en-US" dirty="0"/>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32</a:t>
            </a:fld>
            <a:endParaRPr lang="en-US"/>
          </a:p>
        </p:txBody>
      </p:sp>
    </p:spTree>
    <p:extLst>
      <p:ext uri="{BB962C8B-B14F-4D97-AF65-F5344CB8AC3E}">
        <p14:creationId xmlns:p14="http://schemas.microsoft.com/office/powerpoint/2010/main" val="1661525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Thomas Malthus. English cleric in the late 1700s, early 1800s.</a:t>
            </a:r>
          </a:p>
          <a:p>
            <a:r>
              <a:rPr lang="en-US" i="1" dirty="0">
                <a:effectLst/>
                <a:latin typeface="Helvetica" pitchFamily="2" charset="0"/>
              </a:rPr>
              <a:t>Published the book anonymously.</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a:t>
            </a:fld>
            <a:endParaRPr lang="en-US"/>
          </a:p>
        </p:txBody>
      </p:sp>
    </p:spTree>
    <p:extLst>
      <p:ext uri="{BB962C8B-B14F-4D97-AF65-F5344CB8AC3E}">
        <p14:creationId xmlns:p14="http://schemas.microsoft.com/office/powerpoint/2010/main" val="35028544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test this just by filling in values. This curve was built assuming r = 0.25 and K= 5. Try it testing N=2 (</a:t>
            </a:r>
            <a:r>
              <a:rPr lang="en-US" dirty="0" err="1"/>
              <a:t>dN</a:t>
            </a:r>
            <a:r>
              <a:rPr lang="en-US" dirty="0"/>
              <a:t>/dt </a:t>
            </a:r>
            <a:r>
              <a:rPr lang="en-US" dirty="0" err="1"/>
              <a:t>eqn</a:t>
            </a:r>
            <a:r>
              <a:rPr lang="en-US" dirty="0"/>
              <a:t> is positive) or N=6 (</a:t>
            </a:r>
            <a:r>
              <a:rPr lang="en-US" dirty="0" err="1"/>
              <a:t>dN</a:t>
            </a:r>
            <a:r>
              <a:rPr lang="en-US" dirty="0"/>
              <a:t>/dt </a:t>
            </a:r>
            <a:r>
              <a:rPr lang="en-US" dirty="0" err="1"/>
              <a:t>eqn</a:t>
            </a:r>
            <a:r>
              <a:rPr lang="en-US" dirty="0"/>
              <a:t> is negative)</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33</a:t>
            </a:fld>
            <a:endParaRPr lang="en-US"/>
          </a:p>
        </p:txBody>
      </p:sp>
    </p:spTree>
    <p:extLst>
      <p:ext uri="{BB962C8B-B14F-4D97-AF65-F5344CB8AC3E}">
        <p14:creationId xmlns:p14="http://schemas.microsoft.com/office/powerpoint/2010/main" val="30029098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 1 is an unstable equilibrium.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Small negative perturbations to the system around N=2 will sink to N=0.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Small positive perturbations to the system around N=2 will will grow to N=4.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test this just by filling in values. This curve was built assuming r = 0.25 and K= 5. Try it testing N=2 (</a:t>
            </a:r>
            <a:r>
              <a:rPr lang="en-US" dirty="0" err="1"/>
              <a:t>dN</a:t>
            </a:r>
            <a:r>
              <a:rPr lang="en-US" dirty="0"/>
              <a:t>/dt </a:t>
            </a:r>
            <a:r>
              <a:rPr lang="en-US" dirty="0" err="1"/>
              <a:t>eqn</a:t>
            </a:r>
            <a:r>
              <a:rPr lang="en-US" dirty="0"/>
              <a:t> is positive) or N=.5 (</a:t>
            </a:r>
            <a:r>
              <a:rPr lang="en-US" dirty="0" err="1"/>
              <a:t>dN</a:t>
            </a:r>
            <a:r>
              <a:rPr lang="en-US" dirty="0"/>
              <a:t>/dt </a:t>
            </a:r>
            <a:r>
              <a:rPr lang="en-US" dirty="0" err="1"/>
              <a:t>eqn</a:t>
            </a:r>
            <a:r>
              <a:rPr lang="en-US" dirty="0"/>
              <a:t> is negative)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34</a:t>
            </a:fld>
            <a:endParaRPr lang="en-US"/>
          </a:p>
        </p:txBody>
      </p:sp>
    </p:spTree>
    <p:extLst>
      <p:ext uri="{BB962C8B-B14F-4D97-AF65-F5344CB8AC3E}">
        <p14:creationId xmlns:p14="http://schemas.microsoft.com/office/powerpoint/2010/main" val="35695849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u="none" strike="noStrike" dirty="0">
                <a:solidFill>
                  <a:srgbClr val="232629"/>
                </a:solidFill>
                <a:effectLst/>
                <a:latin typeface="STIXGeneral"/>
              </a:rPr>
              <a:t>𝐌2−4𝐇𝐌𝐤 &gt; 0 </a:t>
            </a:r>
            <a:r>
              <a:rPr lang="en-US" b="0" i="0" u="none" strike="noStrike" dirty="0">
                <a:solidFill>
                  <a:srgbClr val="232629"/>
                </a:solidFill>
                <a:effectLst/>
                <a:latin typeface="STIXGeneral-Regular"/>
              </a:rPr>
              <a:t>⇒</a:t>
            </a:r>
            <a:r>
              <a:rPr lang="en-US" b="1" i="0" u="none" strike="noStrike" dirty="0">
                <a:solidFill>
                  <a:srgbClr val="232629"/>
                </a:solidFill>
                <a:effectLst/>
                <a:latin typeface="STIXGeneral"/>
              </a:rPr>
              <a:t> 𝐇&lt;𝐤𝐌4  − </a:t>
            </a:r>
            <a:r>
              <a:rPr lang="en-US" b="0" i="0" u="none" strike="noStrike" dirty="0">
                <a:solidFill>
                  <a:srgbClr val="232629"/>
                </a:solidFill>
                <a:effectLst/>
                <a:latin typeface="inherit"/>
              </a:rPr>
              <a:t>�2−4��� &gt; 0 ⇒ �&lt;��4  − </a:t>
            </a:r>
            <a:r>
              <a:rPr lang="en-US" b="0" i="0" dirty="0">
                <a:solidFill>
                  <a:srgbClr val="232629"/>
                </a:solidFill>
                <a:effectLst/>
                <a:latin typeface="Georgia" panose="02040502050405020303" pitchFamily="18" charset="0"/>
              </a:rPr>
              <a:t> ("subcritical harvesting"): we have two equilibrium solutions smaller than </a:t>
            </a:r>
            <a:r>
              <a:rPr lang="en-US" b="0" i="0" u="none" strike="noStrike" dirty="0">
                <a:solidFill>
                  <a:srgbClr val="232629"/>
                </a:solidFill>
                <a:effectLst/>
                <a:latin typeface="STIXGeneral-Regular"/>
              </a:rPr>
              <a:t> </a:t>
            </a:r>
            <a:r>
              <a:rPr lang="en-US" b="0" i="0" u="none" strike="noStrike" dirty="0">
                <a:solidFill>
                  <a:srgbClr val="232629"/>
                </a:solidFill>
                <a:effectLst/>
                <a:latin typeface="STIXGeneral-Italic"/>
              </a:rPr>
              <a:t>𝑀</a:t>
            </a:r>
            <a:r>
              <a:rPr lang="en-US" b="0" i="0" u="none" strike="noStrike" dirty="0">
                <a:solidFill>
                  <a:srgbClr val="232629"/>
                </a:solidFill>
                <a:effectLst/>
                <a:latin typeface="STIXGeneral-Regular"/>
              </a:rPr>
              <a:t> </a:t>
            </a:r>
            <a:r>
              <a:rPr lang="en-US" b="0" i="0" u="none" strike="noStrike" dirty="0">
                <a:solidFill>
                  <a:srgbClr val="232629"/>
                </a:solidFill>
                <a:effectLst/>
                <a:latin typeface="inherit"/>
              </a:rPr>
              <a:t> � </a:t>
            </a:r>
            <a:r>
              <a:rPr lang="en-US" b="0" i="0" dirty="0">
                <a:solidFill>
                  <a:srgbClr val="232629"/>
                </a:solidFill>
                <a:effectLst/>
                <a:latin typeface="Georgia" panose="02040502050405020303" pitchFamily="18" charset="0"/>
              </a:rPr>
              <a:t> , the "carrying capacity" in the standard logistic model, that we could call </a:t>
            </a:r>
            <a:r>
              <a:rPr lang="en-US" b="0" i="0" u="none" strike="noStrike" dirty="0">
                <a:solidFill>
                  <a:srgbClr val="232629"/>
                </a:solidFill>
                <a:effectLst/>
                <a:latin typeface="STIXGeneral-Regular"/>
              </a:rPr>
              <a:t> </a:t>
            </a:r>
            <a:r>
              <a:rPr lang="en-US" b="0" i="0" u="none" strike="noStrike" dirty="0">
                <a:solidFill>
                  <a:srgbClr val="232629"/>
                </a:solidFill>
                <a:effectLst/>
                <a:latin typeface="STIXGeneral-Italic"/>
              </a:rPr>
              <a:t>𝑀</a:t>
            </a:r>
            <a:r>
              <a:rPr lang="en-US" b="0" i="0" u="none" strike="noStrike" dirty="0">
                <a:solidFill>
                  <a:srgbClr val="232629"/>
                </a:solidFill>
                <a:effectLst/>
                <a:latin typeface="STIXGeneral-Regular"/>
              </a:rPr>
              <a:t>+ </a:t>
            </a:r>
            <a:r>
              <a:rPr lang="en-US" b="0" i="0" u="none" strike="noStrike" dirty="0">
                <a:solidFill>
                  <a:srgbClr val="232629"/>
                </a:solidFill>
                <a:effectLst/>
                <a:latin typeface="inherit"/>
              </a:rPr>
              <a:t> �+ </a:t>
            </a:r>
            <a:r>
              <a:rPr lang="en-US" b="0" i="0" dirty="0">
                <a:solidFill>
                  <a:srgbClr val="232629"/>
                </a:solidFill>
                <a:effectLst/>
                <a:latin typeface="Georgia" panose="02040502050405020303" pitchFamily="18" charset="0"/>
              </a:rPr>
              <a:t> and </a:t>
            </a:r>
            <a:r>
              <a:rPr lang="en-US" b="0" i="0" u="none" strike="noStrike" dirty="0">
                <a:solidFill>
                  <a:srgbClr val="232629"/>
                </a:solidFill>
                <a:effectLst/>
                <a:latin typeface="STIXGeneral-Regular"/>
              </a:rPr>
              <a:t> </a:t>
            </a:r>
            <a:r>
              <a:rPr lang="en-US" b="0" i="0" u="none" strike="noStrike" dirty="0">
                <a:solidFill>
                  <a:srgbClr val="232629"/>
                </a:solidFill>
                <a:effectLst/>
                <a:latin typeface="STIXGeneral-Italic"/>
              </a:rPr>
              <a:t>𝑀</a:t>
            </a:r>
            <a:r>
              <a:rPr lang="en-US" b="0" i="0" u="none" strike="noStrike" dirty="0">
                <a:solidFill>
                  <a:srgbClr val="232629"/>
                </a:solidFill>
                <a:effectLst/>
                <a:latin typeface="STIXGeneral-Regular"/>
              </a:rPr>
              <a:t>− </a:t>
            </a:r>
            <a:r>
              <a:rPr lang="en-US" b="0" i="0" u="none" strike="noStrike" dirty="0">
                <a:solidFill>
                  <a:srgbClr val="232629"/>
                </a:solidFill>
                <a:effectLst/>
                <a:latin typeface="inherit"/>
              </a:rPr>
              <a:t> �− </a:t>
            </a:r>
            <a:r>
              <a:rPr lang="en-US" b="0" i="0" dirty="0">
                <a:solidFill>
                  <a:srgbClr val="232629"/>
                </a:solidFill>
                <a:effectLst/>
                <a:latin typeface="Georgia" panose="02040502050405020303" pitchFamily="18" charset="0"/>
              </a:rPr>
              <a:t> ; the differential equation becomes </a:t>
            </a:r>
            <a:r>
              <a:rPr lang="en-US" b="0" i="0" u="none" strike="noStrike" dirty="0">
                <a:solidFill>
                  <a:srgbClr val="232629"/>
                </a:solidFill>
                <a:effectLst/>
                <a:latin typeface="STIXGeneral-Italic"/>
              </a:rPr>
              <a:t>𝑑𝑃𝑑𝑡</a:t>
            </a:r>
            <a:r>
              <a:rPr lang="en-US" b="0" i="0" u="none" strike="noStrike" dirty="0">
                <a:solidFill>
                  <a:srgbClr val="232629"/>
                </a:solidFill>
                <a:effectLst/>
                <a:latin typeface="STIXGeneral-Regular"/>
              </a:rPr>
              <a:t>  =  −</a:t>
            </a:r>
            <a:r>
              <a:rPr lang="en-US" b="0" i="0" u="none" strike="noStrike" dirty="0">
                <a:solidFill>
                  <a:srgbClr val="232629"/>
                </a:solidFill>
                <a:effectLst/>
                <a:latin typeface="STIXGeneral-Italic"/>
              </a:rPr>
              <a:t>𝑘𝑀</a:t>
            </a:r>
            <a:r>
              <a:rPr lang="en-US" b="0" i="0" u="none" strike="noStrike" dirty="0">
                <a:solidFill>
                  <a:srgbClr val="232629"/>
                </a:solidFill>
                <a:effectLst/>
                <a:latin typeface="STIXGeneral-Regular"/>
              </a:rPr>
              <a:t>·(</a:t>
            </a:r>
            <a:r>
              <a:rPr lang="en-US" b="0" i="0" u="none" strike="noStrike" dirty="0">
                <a:solidFill>
                  <a:srgbClr val="232629"/>
                </a:solidFill>
                <a:effectLst/>
                <a:latin typeface="STIXGeneral-Italic"/>
              </a:rPr>
              <a:t>𝑃</a:t>
            </a:r>
            <a:r>
              <a:rPr lang="en-US" b="0" i="0" u="none" strike="noStrike" dirty="0">
                <a:solidFill>
                  <a:srgbClr val="232629"/>
                </a:solidFill>
                <a:effectLst/>
                <a:latin typeface="STIXGeneral-Regular"/>
              </a:rPr>
              <a:t>−</a:t>
            </a:r>
            <a:r>
              <a:rPr lang="en-US" b="0" i="0" u="none" strike="noStrike" dirty="0">
                <a:solidFill>
                  <a:srgbClr val="232629"/>
                </a:solidFill>
                <a:effectLst/>
                <a:latin typeface="STIXGeneral-Italic"/>
              </a:rPr>
              <a:t>𝑀</a:t>
            </a:r>
            <a:r>
              <a:rPr lang="en-US" b="0" i="0" u="none" strike="noStrike" dirty="0">
                <a:solidFill>
                  <a:srgbClr val="232629"/>
                </a:solidFill>
                <a:effectLst/>
                <a:latin typeface="STIXGeneral-Regular"/>
              </a:rPr>
              <a:t>+)·(</a:t>
            </a:r>
            <a:r>
              <a:rPr lang="en-US" b="0" i="0" u="none" strike="noStrike" dirty="0">
                <a:solidFill>
                  <a:srgbClr val="232629"/>
                </a:solidFill>
                <a:effectLst/>
                <a:latin typeface="STIXGeneral-Italic"/>
              </a:rPr>
              <a:t>𝑃</a:t>
            </a:r>
            <a:r>
              <a:rPr lang="en-US" b="0" i="0" u="none" strike="noStrike" dirty="0">
                <a:solidFill>
                  <a:srgbClr val="232629"/>
                </a:solidFill>
                <a:effectLst/>
                <a:latin typeface="STIXGeneral-Regular"/>
              </a:rPr>
              <a:t>−</a:t>
            </a:r>
            <a:r>
              <a:rPr lang="en-US" b="0" i="0" u="none" strike="noStrike" dirty="0">
                <a:solidFill>
                  <a:srgbClr val="232629"/>
                </a:solidFill>
                <a:effectLst/>
                <a:latin typeface="STIXGeneral-Italic"/>
              </a:rPr>
              <a:t>𝑀</a:t>
            </a:r>
            <a:r>
              <a:rPr lang="en-US" b="0" i="0" u="none" strike="noStrike" dirty="0">
                <a:solidFill>
                  <a:srgbClr val="232629"/>
                </a:solidFill>
                <a:effectLst/>
                <a:latin typeface="STIXGeneral-Regular"/>
              </a:rPr>
              <a:t>−)  ,</a:t>
            </a:r>
            <a:r>
              <a:rPr lang="en-US" b="0" i="0" u="none" strike="noStrike" dirty="0">
                <a:solidFill>
                  <a:srgbClr val="232629"/>
                </a:solidFill>
                <a:effectLst/>
                <a:latin typeface="inherit"/>
              </a:rPr>
              <a:t>����  =  −��·(�−�+)·(�−�−)  ,</a:t>
            </a:r>
            <a:r>
              <a:rPr lang="en-US" b="0" i="0" dirty="0">
                <a:solidFill>
                  <a:srgbClr val="232629"/>
                </a:solidFill>
                <a:effectLst/>
                <a:latin typeface="Georgia" panose="02040502050405020303" pitchFamily="18" charset="0"/>
              </a:rPr>
              <a:t> which is separable and can be solved by using partial-fraction decomposition; we in turn have three cases for the initial condition, </a:t>
            </a:r>
            <a:r>
              <a:rPr lang="en-US" b="0" i="0" u="none" strike="noStrike" dirty="0">
                <a:solidFill>
                  <a:srgbClr val="232629"/>
                </a:solidFill>
                <a:effectLst/>
                <a:latin typeface="STIXGeneral-Regular"/>
              </a:rPr>
              <a:t> </a:t>
            </a:r>
            <a:r>
              <a:rPr lang="en-US" b="0" i="0" u="none" strike="noStrike" dirty="0">
                <a:solidFill>
                  <a:srgbClr val="232629"/>
                </a:solidFill>
                <a:effectLst/>
                <a:latin typeface="STIXGeneral-Italic"/>
              </a:rPr>
              <a:t>𝑃</a:t>
            </a:r>
            <a:r>
              <a:rPr lang="en-US" b="0" i="0" u="none" strike="noStrike" dirty="0">
                <a:solidFill>
                  <a:srgbClr val="232629"/>
                </a:solidFill>
                <a:effectLst/>
                <a:latin typeface="STIXGeneral-Regular"/>
              </a:rPr>
              <a:t>0&lt;</a:t>
            </a:r>
            <a:r>
              <a:rPr lang="en-US" b="0" i="0" u="none" strike="noStrike" dirty="0">
                <a:solidFill>
                  <a:srgbClr val="232629"/>
                </a:solidFill>
                <a:effectLst/>
                <a:latin typeface="STIXGeneral-Italic"/>
              </a:rPr>
              <a:t>𝑀</a:t>
            </a:r>
            <a:r>
              <a:rPr lang="en-US" b="0" i="0" u="none" strike="noStrike" dirty="0">
                <a:solidFill>
                  <a:srgbClr val="232629"/>
                </a:solidFill>
                <a:effectLst/>
                <a:latin typeface="STIXGeneral-Regular"/>
              </a:rPr>
              <a:t>−  ,  </a:t>
            </a:r>
            <a:r>
              <a:rPr lang="en-US" b="0" i="0" u="none" strike="noStrike" dirty="0">
                <a:solidFill>
                  <a:srgbClr val="232629"/>
                </a:solidFill>
                <a:effectLst/>
                <a:latin typeface="STIXGeneral-Italic"/>
              </a:rPr>
              <a:t>𝑀</a:t>
            </a:r>
            <a:r>
              <a:rPr lang="en-US" b="0" i="0" u="none" strike="noStrike" dirty="0">
                <a:solidFill>
                  <a:srgbClr val="232629"/>
                </a:solidFill>
                <a:effectLst/>
                <a:latin typeface="STIXGeneral-Regular"/>
              </a:rPr>
              <a:t>−&lt;</a:t>
            </a:r>
            <a:r>
              <a:rPr lang="en-US" b="0" i="0" u="none" strike="noStrike" dirty="0">
                <a:solidFill>
                  <a:srgbClr val="232629"/>
                </a:solidFill>
                <a:effectLst/>
                <a:latin typeface="STIXGeneral-Italic"/>
              </a:rPr>
              <a:t>𝑃</a:t>
            </a:r>
            <a:r>
              <a:rPr lang="en-US" b="0" i="0" u="none" strike="noStrike" dirty="0">
                <a:solidFill>
                  <a:srgbClr val="232629"/>
                </a:solidFill>
                <a:effectLst/>
                <a:latin typeface="STIXGeneral-Regular"/>
              </a:rPr>
              <a:t>0&lt;</a:t>
            </a:r>
            <a:r>
              <a:rPr lang="en-US" b="0" i="0" u="none" strike="noStrike" dirty="0">
                <a:solidFill>
                  <a:srgbClr val="232629"/>
                </a:solidFill>
                <a:effectLst/>
                <a:latin typeface="STIXGeneral-Italic"/>
              </a:rPr>
              <a:t>𝑀</a:t>
            </a:r>
            <a:r>
              <a:rPr lang="en-US" b="0" i="0" u="none" strike="noStrike" dirty="0">
                <a:solidFill>
                  <a:srgbClr val="232629"/>
                </a:solidFill>
                <a:effectLst/>
                <a:latin typeface="STIXGeneral-Regular"/>
              </a:rPr>
              <a:t>+  , </a:t>
            </a:r>
            <a:r>
              <a:rPr lang="en-US" b="0" i="0" u="none" strike="noStrike" dirty="0">
                <a:solidFill>
                  <a:srgbClr val="232629"/>
                </a:solidFill>
                <a:effectLst/>
                <a:latin typeface="inherit"/>
              </a:rPr>
              <a:t> �0&lt;�−  ,  �−&lt;�0&lt;�+  , </a:t>
            </a:r>
            <a:r>
              <a:rPr lang="en-US" b="0" i="0" dirty="0">
                <a:solidFill>
                  <a:srgbClr val="232629"/>
                </a:solidFill>
                <a:effectLst/>
                <a:latin typeface="Georgia" panose="02040502050405020303" pitchFamily="18" charset="0"/>
              </a:rPr>
              <a:t> and </a:t>
            </a:r>
            <a:r>
              <a:rPr lang="en-US" b="0" i="0" u="none" strike="noStrike" dirty="0">
                <a:solidFill>
                  <a:srgbClr val="232629"/>
                </a:solidFill>
                <a:effectLst/>
                <a:latin typeface="STIXGeneral-Regular"/>
              </a:rPr>
              <a:t> </a:t>
            </a:r>
            <a:r>
              <a:rPr lang="en-US" b="0" i="0" u="none" strike="noStrike" dirty="0">
                <a:solidFill>
                  <a:srgbClr val="232629"/>
                </a:solidFill>
                <a:effectLst/>
                <a:latin typeface="STIXGeneral-Italic"/>
              </a:rPr>
              <a:t>𝑃</a:t>
            </a:r>
            <a:r>
              <a:rPr lang="en-US" b="0" i="0" u="none" strike="noStrike" dirty="0">
                <a:solidFill>
                  <a:srgbClr val="232629"/>
                </a:solidFill>
                <a:effectLst/>
                <a:latin typeface="STIXGeneral-Regular"/>
              </a:rPr>
              <a:t>0&gt;</a:t>
            </a:r>
            <a:r>
              <a:rPr lang="en-US" b="0" i="0" u="none" strike="noStrike" dirty="0">
                <a:solidFill>
                  <a:srgbClr val="232629"/>
                </a:solidFill>
                <a:effectLst/>
                <a:latin typeface="STIXGeneral-Italic"/>
              </a:rPr>
              <a:t>𝑀</a:t>
            </a:r>
            <a:r>
              <a:rPr lang="en-US" b="0" i="0" u="none" strike="noStrike" dirty="0">
                <a:solidFill>
                  <a:srgbClr val="232629"/>
                </a:solidFill>
                <a:effectLst/>
                <a:latin typeface="STIXGeneral-Regular"/>
              </a:rPr>
              <a:t>+  ;</a:t>
            </a:r>
            <a:r>
              <a:rPr lang="en-US" b="0" i="0" u="none" strike="noStrike" dirty="0">
                <a:solidFill>
                  <a:srgbClr val="232629"/>
                </a:solidFill>
                <a:effectLst/>
                <a:latin typeface="inherit"/>
              </a:rPr>
              <a:t> �0&gt;�+  ;</a:t>
            </a:r>
            <a:r>
              <a:rPr lang="en-US" b="0" i="0" dirty="0">
                <a:solidFill>
                  <a:srgbClr val="232629"/>
                </a:solidFill>
                <a:effectLst/>
                <a:latin typeface="Georgia" panose="02040502050405020303" pitchFamily="18" charset="0"/>
              </a:rPr>
              <a:t> we find that </a:t>
            </a:r>
            <a:r>
              <a:rPr lang="en-US" b="0" i="0" u="none" strike="noStrike" dirty="0">
                <a:solidFill>
                  <a:srgbClr val="232629"/>
                </a:solidFill>
                <a:effectLst/>
                <a:latin typeface="STIXGeneral-Regular"/>
              </a:rPr>
              <a:t> </a:t>
            </a:r>
            <a:r>
              <a:rPr lang="en-US" b="0" i="0" u="none" strike="noStrike" dirty="0">
                <a:solidFill>
                  <a:srgbClr val="232629"/>
                </a:solidFill>
                <a:effectLst/>
                <a:latin typeface="STIXGeneral-Italic"/>
              </a:rPr>
              <a:t>𝑀</a:t>
            </a:r>
            <a:r>
              <a:rPr lang="en-US" b="0" i="0" u="none" strike="noStrike" dirty="0">
                <a:solidFill>
                  <a:srgbClr val="232629"/>
                </a:solidFill>
                <a:effectLst/>
                <a:latin typeface="STIXGeneral-Regular"/>
              </a:rPr>
              <a:t>+ </a:t>
            </a:r>
            <a:r>
              <a:rPr lang="en-US" b="0" i="0" u="none" strike="noStrike" dirty="0">
                <a:solidFill>
                  <a:srgbClr val="232629"/>
                </a:solidFill>
                <a:effectLst/>
                <a:latin typeface="inherit"/>
              </a:rPr>
              <a:t> �+ </a:t>
            </a:r>
            <a:r>
              <a:rPr lang="en-US" b="0" i="0" dirty="0">
                <a:solidFill>
                  <a:srgbClr val="232629"/>
                </a:solidFill>
                <a:effectLst/>
                <a:latin typeface="Georgia" panose="02040502050405020303" pitchFamily="18" charset="0"/>
              </a:rPr>
              <a:t> is the "attractor" (stable) equilibrium solution and </a:t>
            </a:r>
            <a:r>
              <a:rPr lang="en-US" b="0" i="0" u="none" strike="noStrike" dirty="0">
                <a:solidFill>
                  <a:srgbClr val="232629"/>
                </a:solidFill>
                <a:effectLst/>
                <a:latin typeface="STIXGeneral-Regular"/>
              </a:rPr>
              <a:t> </a:t>
            </a:r>
            <a:r>
              <a:rPr lang="en-US" b="0" i="0" u="none" strike="noStrike" dirty="0">
                <a:solidFill>
                  <a:srgbClr val="232629"/>
                </a:solidFill>
                <a:effectLst/>
                <a:latin typeface="STIXGeneral-Italic"/>
              </a:rPr>
              <a:t>𝑀</a:t>
            </a:r>
            <a:r>
              <a:rPr lang="en-US" b="0" i="0" u="none" strike="noStrike" dirty="0">
                <a:solidFill>
                  <a:srgbClr val="232629"/>
                </a:solidFill>
                <a:effectLst/>
                <a:latin typeface="STIXGeneral-Regular"/>
              </a:rPr>
              <a:t>− </a:t>
            </a:r>
            <a:r>
              <a:rPr lang="en-US" b="0" i="0" u="none" strike="noStrike" dirty="0">
                <a:solidFill>
                  <a:srgbClr val="232629"/>
                </a:solidFill>
                <a:effectLst/>
                <a:latin typeface="inherit"/>
              </a:rPr>
              <a:t> �− </a:t>
            </a:r>
            <a:r>
              <a:rPr lang="en-US" b="0" i="0" dirty="0">
                <a:solidFill>
                  <a:srgbClr val="232629"/>
                </a:solidFill>
                <a:effectLst/>
                <a:latin typeface="Georgia" panose="02040502050405020303" pitchFamily="18" charset="0"/>
              </a:rPr>
              <a:t> is the "</a:t>
            </a:r>
            <a:r>
              <a:rPr lang="en-US" b="0" i="0" dirty="0" err="1">
                <a:solidFill>
                  <a:srgbClr val="232629"/>
                </a:solidFill>
                <a:effectLst/>
                <a:latin typeface="Georgia" panose="02040502050405020303" pitchFamily="18" charset="0"/>
              </a:rPr>
              <a:t>repeller</a:t>
            </a:r>
            <a:r>
              <a:rPr lang="en-US" b="0" i="0" dirty="0">
                <a:solidFill>
                  <a:srgbClr val="232629"/>
                </a:solidFill>
                <a:effectLst/>
                <a:latin typeface="Georgia" panose="02040502050405020303" pitchFamily="18" charset="0"/>
              </a:rPr>
              <a:t>" (unstable) equilibrium</a:t>
            </a:r>
          </a:p>
          <a:p>
            <a:endParaRPr lang="en-US" b="0" i="0" dirty="0">
              <a:solidFill>
                <a:srgbClr val="232629"/>
              </a:solidFill>
              <a:effectLst/>
              <a:latin typeface="Georgia" panose="02040502050405020303" pitchFamily="18" charset="0"/>
            </a:endParaRPr>
          </a:p>
          <a:p>
            <a:endParaRPr lang="en-US" b="0" i="0" dirty="0">
              <a:solidFill>
                <a:srgbClr val="232629"/>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 1 is an unstable equilibrium.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Small negative perturbations to the system around N=2 will sink to N=0.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Small positive perturbations to the system around N=2 will will grow to N=4.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test this just by filling in values. This curve was built assuming r = 0.25 and K= 5. Try it testing N=2 (</a:t>
            </a:r>
            <a:r>
              <a:rPr lang="en-US" dirty="0" err="1"/>
              <a:t>dN</a:t>
            </a:r>
            <a:r>
              <a:rPr lang="en-US" dirty="0"/>
              <a:t>/dt </a:t>
            </a:r>
            <a:r>
              <a:rPr lang="en-US" dirty="0" err="1"/>
              <a:t>eqn</a:t>
            </a:r>
            <a:r>
              <a:rPr lang="en-US" dirty="0"/>
              <a:t> is positive) or N=.5 (</a:t>
            </a:r>
            <a:r>
              <a:rPr lang="en-US" dirty="0" err="1"/>
              <a:t>dN</a:t>
            </a:r>
            <a:r>
              <a:rPr lang="en-US" dirty="0"/>
              <a:t>/dt </a:t>
            </a:r>
            <a:r>
              <a:rPr lang="en-US" dirty="0" err="1"/>
              <a:t>eqn</a:t>
            </a:r>
            <a:r>
              <a:rPr lang="en-US" dirty="0"/>
              <a:t> is negative)</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35</a:t>
            </a:fld>
            <a:endParaRPr lang="en-US"/>
          </a:p>
        </p:txBody>
      </p:sp>
    </p:spTree>
    <p:extLst>
      <p:ext uri="{BB962C8B-B14F-4D97-AF65-F5344CB8AC3E}">
        <p14:creationId xmlns:p14="http://schemas.microsoft.com/office/powerpoint/2010/main" val="22923994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test this by filling in values of N on either side of N=2.5 (try N=3 and N=2) for harvesting = 0.25*5/4 = 0.312</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36</a:t>
            </a:fld>
            <a:endParaRPr lang="en-US"/>
          </a:p>
        </p:txBody>
      </p:sp>
    </p:spTree>
    <p:extLst>
      <p:ext uri="{BB962C8B-B14F-4D97-AF65-F5344CB8AC3E}">
        <p14:creationId xmlns:p14="http://schemas.microsoft.com/office/powerpoint/2010/main" val="40772207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37</a:t>
            </a:fld>
            <a:endParaRPr lang="en-US"/>
          </a:p>
        </p:txBody>
      </p:sp>
    </p:spTree>
    <p:extLst>
      <p:ext uri="{BB962C8B-B14F-4D97-AF65-F5344CB8AC3E}">
        <p14:creationId xmlns:p14="http://schemas.microsoft.com/office/powerpoint/2010/main" val="42373382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38</a:t>
            </a:fld>
            <a:endParaRPr lang="en-US"/>
          </a:p>
        </p:txBody>
      </p:sp>
    </p:spTree>
    <p:extLst>
      <p:ext uri="{BB962C8B-B14F-4D97-AF65-F5344CB8AC3E}">
        <p14:creationId xmlns:p14="http://schemas.microsoft.com/office/powerpoint/2010/main" val="11716721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Orange </a:t>
            </a:r>
            <a:r>
              <a:rPr lang="en-US" dirty="0" err="1"/>
              <a:t>roughy</a:t>
            </a:r>
            <a:r>
              <a:rPr lang="en-US" dirty="0"/>
              <a:t> = overexploited fishery in mostly southern hemisphere. Large, very long-lived fish. Biggest fishery in NZ but also important in Australia</a:t>
            </a:r>
          </a:p>
        </p:txBody>
      </p:sp>
      <p:sp>
        <p:nvSpPr>
          <p:cNvPr id="4" name="Slide Number Placeholder 3"/>
          <p:cNvSpPr>
            <a:spLocks noGrp="1"/>
          </p:cNvSpPr>
          <p:nvPr>
            <p:ph type="sldNum" sz="quarter" idx="5"/>
          </p:nvPr>
        </p:nvSpPr>
        <p:spPr/>
        <p:txBody>
          <a:bodyPr/>
          <a:lstStyle/>
          <a:p>
            <a:fld id="{AFE3B80E-16FB-5147-84AD-5036D4EA0A38}" type="slidenum">
              <a:rPr lang="en-US" smtClean="0"/>
              <a:t>40</a:t>
            </a:fld>
            <a:endParaRPr lang="en-US"/>
          </a:p>
        </p:txBody>
      </p:sp>
    </p:spTree>
    <p:extLst>
      <p:ext uri="{BB962C8B-B14F-4D97-AF65-F5344CB8AC3E}">
        <p14:creationId xmlns:p14="http://schemas.microsoft.com/office/powerpoint/2010/main" val="21704464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41</a:t>
            </a:fld>
            <a:endParaRPr lang="en-US"/>
          </a:p>
        </p:txBody>
      </p:sp>
    </p:spTree>
    <p:extLst>
      <p:ext uri="{BB962C8B-B14F-4D97-AF65-F5344CB8AC3E}">
        <p14:creationId xmlns:p14="http://schemas.microsoft.com/office/powerpoint/2010/main" val="693259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42</a:t>
            </a:fld>
            <a:endParaRPr lang="en-US"/>
          </a:p>
        </p:txBody>
      </p:sp>
    </p:spTree>
    <p:extLst>
      <p:ext uri="{BB962C8B-B14F-4D97-AF65-F5344CB8AC3E}">
        <p14:creationId xmlns:p14="http://schemas.microsoft.com/office/powerpoint/2010/main" val="37848288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43</a:t>
            </a:fld>
            <a:endParaRPr lang="en-US"/>
          </a:p>
        </p:txBody>
      </p:sp>
    </p:spTree>
    <p:extLst>
      <p:ext uri="{BB962C8B-B14F-4D97-AF65-F5344CB8AC3E}">
        <p14:creationId xmlns:p14="http://schemas.microsoft.com/office/powerpoint/2010/main" val="2054152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Thomas Malthus. English cleric in the late 1700s, early 1800s.</a:t>
            </a:r>
          </a:p>
          <a:p>
            <a:r>
              <a:rPr lang="en-US" i="0" dirty="0">
                <a:effectLst/>
                <a:latin typeface="Helvetica" pitchFamily="2" charset="0"/>
              </a:rPr>
              <a:t>Inspired strong reactions. Darwin was inspired. Marx was disgusted</a:t>
            </a:r>
          </a:p>
          <a:p>
            <a:r>
              <a:rPr lang="en-US" b="0" i="0" dirty="0">
                <a:solidFill>
                  <a:srgbClr val="202124"/>
                </a:solidFill>
                <a:effectLst/>
                <a:latin typeface="Roboto" panose="020F0502020204030204" pitchFamily="34" charset="0"/>
              </a:rPr>
              <a:t>Marx claimed that </a:t>
            </a:r>
            <a:r>
              <a:rPr lang="en-US" b="1" i="0" dirty="0">
                <a:solidFill>
                  <a:srgbClr val="202124"/>
                </a:solidFill>
                <a:effectLst/>
                <a:latin typeface="Roboto" panose="020F0502020204030204" pitchFamily="34" charset="0"/>
              </a:rPr>
              <a:t>poverty and hunger was a result of the capitalist economy, not population growth</a:t>
            </a:r>
            <a:r>
              <a:rPr lang="en-US" b="0" i="0" dirty="0">
                <a:solidFill>
                  <a:srgbClr val="202124"/>
                </a:solidFill>
                <a:effectLst/>
                <a:latin typeface="Roboto" panose="020F0502020204030204" pitchFamily="34" charset="0"/>
              </a:rPr>
              <a:t>. He argued that food supplies would keep pace with population growth if wealth was distributed fairly</a:t>
            </a:r>
          </a:p>
          <a:p>
            <a:endParaRPr lang="en-US" b="0" i="0" dirty="0">
              <a:solidFill>
                <a:srgbClr val="202124"/>
              </a:solidFill>
              <a:effectLst/>
              <a:latin typeface="Roboto"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44444"/>
                </a:solidFill>
                <a:effectLst/>
                <a:latin typeface="Open Sans" panose="020B0606030504020204" pitchFamily="34" charset="0"/>
              </a:rPr>
              <a:t>Malthus offered no basis for his arithmetical ratio for food, and there were occasions in which food had increased geometrically to match a geometric rise in population (as in North America)</a:t>
            </a:r>
          </a:p>
          <a:p>
            <a:r>
              <a:rPr lang="en-US" i="0" dirty="0">
                <a:effectLst/>
                <a:latin typeface="Helvetica" pitchFamily="2" charset="0"/>
              </a:rPr>
              <a:t>Indeed, the industrial revolution proved that human food production could keep pace with population growth</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a:t>
            </a:fld>
            <a:endParaRPr lang="en-US"/>
          </a:p>
        </p:txBody>
      </p:sp>
    </p:spTree>
    <p:extLst>
      <p:ext uri="{BB962C8B-B14F-4D97-AF65-F5344CB8AC3E}">
        <p14:creationId xmlns:p14="http://schemas.microsoft.com/office/powerpoint/2010/main" val="38258544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44</a:t>
            </a:fld>
            <a:endParaRPr lang="en-US"/>
          </a:p>
        </p:txBody>
      </p:sp>
    </p:spTree>
    <p:extLst>
      <p:ext uri="{BB962C8B-B14F-4D97-AF65-F5344CB8AC3E}">
        <p14:creationId xmlns:p14="http://schemas.microsoft.com/office/powerpoint/2010/main" val="12006457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45</a:t>
            </a:fld>
            <a:endParaRPr lang="en-US"/>
          </a:p>
        </p:txBody>
      </p:sp>
    </p:spTree>
    <p:extLst>
      <p:ext uri="{BB962C8B-B14F-4D97-AF65-F5344CB8AC3E}">
        <p14:creationId xmlns:p14="http://schemas.microsoft.com/office/powerpoint/2010/main" val="19078776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46</a:t>
            </a:fld>
            <a:endParaRPr lang="en-US"/>
          </a:p>
        </p:txBody>
      </p:sp>
    </p:spTree>
    <p:extLst>
      <p:ext uri="{BB962C8B-B14F-4D97-AF65-F5344CB8AC3E}">
        <p14:creationId xmlns:p14="http://schemas.microsoft.com/office/powerpoint/2010/main" val="42232512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4CEFD-8E4D-3E4D-8C83-125B92E112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E0F28B-A1BB-3AA6-79B1-1FEC90691A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3AC5F7-C989-4858-214C-A50A67CECCD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7F597E8-A61C-A197-26A8-76173E177577}"/>
              </a:ext>
            </a:extLst>
          </p:cNvPr>
          <p:cNvSpPr>
            <a:spLocks noGrp="1"/>
          </p:cNvSpPr>
          <p:nvPr>
            <p:ph type="sldNum" sz="quarter" idx="5"/>
          </p:nvPr>
        </p:nvSpPr>
        <p:spPr/>
        <p:txBody>
          <a:bodyPr/>
          <a:lstStyle/>
          <a:p>
            <a:fld id="{AFE3B80E-16FB-5147-84AD-5036D4EA0A38}" type="slidenum">
              <a:rPr lang="en-US" smtClean="0"/>
              <a:t>47</a:t>
            </a:fld>
            <a:endParaRPr lang="en-US"/>
          </a:p>
        </p:txBody>
      </p:sp>
    </p:spTree>
    <p:extLst>
      <p:ext uri="{BB962C8B-B14F-4D97-AF65-F5344CB8AC3E}">
        <p14:creationId xmlns:p14="http://schemas.microsoft.com/office/powerpoint/2010/main" val="14930522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48</a:t>
            </a:fld>
            <a:endParaRPr lang="en-US"/>
          </a:p>
        </p:txBody>
      </p:sp>
    </p:spTree>
    <p:extLst>
      <p:ext uri="{BB962C8B-B14F-4D97-AF65-F5344CB8AC3E}">
        <p14:creationId xmlns:p14="http://schemas.microsoft.com/office/powerpoint/2010/main" val="24731831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49</a:t>
            </a:fld>
            <a:endParaRPr lang="en-US"/>
          </a:p>
        </p:txBody>
      </p:sp>
    </p:spTree>
    <p:extLst>
      <p:ext uri="{BB962C8B-B14F-4D97-AF65-F5344CB8AC3E}">
        <p14:creationId xmlns:p14="http://schemas.microsoft.com/office/powerpoint/2010/main" val="2653935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50</a:t>
            </a:fld>
            <a:endParaRPr lang="en-US"/>
          </a:p>
        </p:txBody>
      </p:sp>
    </p:spTree>
    <p:extLst>
      <p:ext uri="{BB962C8B-B14F-4D97-AF65-F5344CB8AC3E}">
        <p14:creationId xmlns:p14="http://schemas.microsoft.com/office/powerpoint/2010/main" val="27754825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Garret Hardin  = Malthusian, anti-welfare philosophy</a:t>
            </a:r>
          </a:p>
          <a:p>
            <a:r>
              <a:rPr lang="en-US" dirty="0"/>
              <a:t>Contrast with Elinor Ostrom’s work on successful cooperation for managing land</a:t>
            </a:r>
          </a:p>
          <a:p>
            <a:endParaRPr lang="en-US" dirty="0"/>
          </a:p>
          <a:p>
            <a:endParaRPr lang="en-US" dirty="0"/>
          </a:p>
          <a:p>
            <a:pPr algn="l" rtl="0" fontAlgn="base">
              <a:buFont typeface="+mj-lt"/>
              <a:buAutoNum type="arabicPeriod"/>
            </a:pPr>
            <a:r>
              <a:rPr lang="en-US" sz="1800" b="0" i="0" u="none" strike="noStrike" dirty="0">
                <a:solidFill>
                  <a:srgbClr val="333333"/>
                </a:solidFill>
                <a:effectLst/>
                <a:latin typeface="Montserrat" panose="020F0502020204030204" pitchFamily="34" charset="0"/>
              </a:rPr>
              <a:t>Each individual has an incentive to use as much of the shared, open access resource as possible to maximize their own benefit. The cost of depleting the resource (e.g., overgrazing the pasture, overfishing, polluting the air) is borne by the entire group, not just by the individual who is using it heavily. Therefore, each individual's actions can negatively impact everyone else. Tragedy results: Too many fish are removed, the pasture is overgrazed, the concentration of pollutants </a:t>
            </a:r>
            <a:endParaRPr lang="en-US" sz="1800" b="0" i="0" u="none" strike="noStrike" dirty="0">
              <a:solidFill>
                <a:srgbClr val="000000"/>
              </a:solidFill>
              <a:effectLst/>
              <a:latin typeface="Arial" panose="020B0604020202020204" pitchFamily="34" charset="0"/>
            </a:endParaRPr>
          </a:p>
          <a:p>
            <a:pPr marL="457200" algn="l" rtl="0"/>
            <a:r>
              <a:rPr lang="en-US" sz="1800" b="0" i="0" u="none" strike="noStrike" dirty="0">
                <a:solidFill>
                  <a:srgbClr val="333333"/>
                </a:solidFill>
                <a:effectLst/>
                <a:latin typeface="Montserrat" pitchFamily="2" charset="77"/>
              </a:rPr>
              <a:t>becomes very high. So everyone loses in the end.”</a:t>
            </a:r>
            <a:endParaRPr lang="en-US" b="0" i="0" u="none" strike="noStrike" dirty="0">
              <a:solidFill>
                <a:srgbClr val="000000"/>
              </a:solidFill>
              <a:effectLst/>
            </a:endParaRP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51</a:t>
            </a:fld>
            <a:endParaRPr lang="en-US"/>
          </a:p>
        </p:txBody>
      </p:sp>
    </p:spTree>
    <p:extLst>
      <p:ext uri="{BB962C8B-B14F-4D97-AF65-F5344CB8AC3E}">
        <p14:creationId xmlns:p14="http://schemas.microsoft.com/office/powerpoint/2010/main" val="7917410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6FAF-490F-8CE4-C81A-EDBEA6E249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58A72C-4D8A-4E18-B30F-2564A114EB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04AFF5-2E65-C43C-3AEB-A13DCFC7FE14}"/>
              </a:ext>
            </a:extLst>
          </p:cNvPr>
          <p:cNvSpPr>
            <a:spLocks noGrp="1"/>
          </p:cNvSpPr>
          <p:nvPr>
            <p:ph type="body" idx="1"/>
          </p:nvPr>
        </p:nvSpPr>
        <p:spPr/>
        <p:txBody>
          <a:bodyPr/>
          <a:lstStyle/>
          <a:p>
            <a:r>
              <a:rPr lang="en-US" dirty="0"/>
              <a:t>Garret Hardin  = Malthusian, anti-welfare philosophy</a:t>
            </a:r>
          </a:p>
          <a:p>
            <a:r>
              <a:rPr lang="en-US" dirty="0"/>
              <a:t>Contrast with Elinor Ostrom’s work on successful cooperation for managing land</a:t>
            </a:r>
          </a:p>
          <a:p>
            <a:endParaRPr lang="en-US" dirty="0"/>
          </a:p>
          <a:p>
            <a:endParaRPr lang="en-US" dirty="0"/>
          </a:p>
          <a:p>
            <a:pPr algn="l" rtl="0" fontAlgn="base">
              <a:buFont typeface="+mj-lt"/>
              <a:buAutoNum type="arabicPeriod"/>
            </a:pPr>
            <a:r>
              <a:rPr lang="en-US" sz="1800" b="0" i="0" u="none" strike="noStrike" dirty="0">
                <a:solidFill>
                  <a:srgbClr val="333333"/>
                </a:solidFill>
                <a:effectLst/>
                <a:latin typeface="Montserrat" panose="020F0502020204030204" pitchFamily="34" charset="0"/>
              </a:rPr>
              <a:t>Each individual has an incentive to use as much of the shared, open access resource as possible to maximize their own benefit. The cost of depleting the resource (e.g., overgrazing the pasture, overfishing, polluting the air) is borne by the entire group, not just by the individual who is using it heavily. Therefore, each individual's actions can negatively impact everyone else. Tragedy results: Too many fish are removed, the pasture is overgrazed, the concentration of pollutants </a:t>
            </a:r>
            <a:endParaRPr lang="en-US" sz="1800" b="0" i="0" u="none" strike="noStrike" dirty="0">
              <a:solidFill>
                <a:srgbClr val="000000"/>
              </a:solidFill>
              <a:effectLst/>
              <a:latin typeface="Arial" panose="020B0604020202020204" pitchFamily="34" charset="0"/>
            </a:endParaRPr>
          </a:p>
          <a:p>
            <a:pPr marL="457200" algn="l" rtl="0"/>
            <a:r>
              <a:rPr lang="en-US" sz="1800" b="0" i="0" u="none" strike="noStrike" dirty="0">
                <a:solidFill>
                  <a:srgbClr val="333333"/>
                </a:solidFill>
                <a:effectLst/>
                <a:latin typeface="Montserrat" pitchFamily="2" charset="77"/>
              </a:rPr>
              <a:t>becomes very high. So everyone loses in the end.”</a:t>
            </a:r>
            <a:endParaRPr lang="en-US" b="0" i="0" u="none" strike="noStrike" dirty="0">
              <a:solidFill>
                <a:srgbClr val="000000"/>
              </a:solidFill>
              <a:effectLst/>
            </a:endParaRPr>
          </a:p>
          <a:p>
            <a:br>
              <a:rPr lang="en-US" dirty="0"/>
            </a:br>
            <a:br>
              <a:rPr lang="en-US" dirty="0"/>
            </a:br>
            <a:endParaRPr lang="en-US" dirty="0"/>
          </a:p>
        </p:txBody>
      </p:sp>
      <p:sp>
        <p:nvSpPr>
          <p:cNvPr id="4" name="Slide Number Placeholder 3">
            <a:extLst>
              <a:ext uri="{FF2B5EF4-FFF2-40B4-BE49-F238E27FC236}">
                <a16:creationId xmlns:a16="http://schemas.microsoft.com/office/drawing/2014/main" id="{654F72A0-10CC-7C60-964D-CF0332657D33}"/>
              </a:ext>
            </a:extLst>
          </p:cNvPr>
          <p:cNvSpPr>
            <a:spLocks noGrp="1"/>
          </p:cNvSpPr>
          <p:nvPr>
            <p:ph type="sldNum" sz="quarter" idx="5"/>
          </p:nvPr>
        </p:nvSpPr>
        <p:spPr/>
        <p:txBody>
          <a:bodyPr/>
          <a:lstStyle/>
          <a:p>
            <a:fld id="{AFE3B80E-16FB-5147-84AD-5036D4EA0A38}" type="slidenum">
              <a:rPr lang="en-US" smtClean="0"/>
              <a:t>52</a:t>
            </a:fld>
            <a:endParaRPr lang="en-US"/>
          </a:p>
        </p:txBody>
      </p:sp>
    </p:spTree>
    <p:extLst>
      <p:ext uri="{BB962C8B-B14F-4D97-AF65-F5344CB8AC3E}">
        <p14:creationId xmlns:p14="http://schemas.microsoft.com/office/powerpoint/2010/main" val="1943423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6A5A3E-9555-EE3A-8507-B1BED8A52E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C71755-6F3B-8434-1D24-EB5907A245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8A21CF-3A7B-EACD-F6F7-77570DDE1454}"/>
              </a:ext>
            </a:extLst>
          </p:cNvPr>
          <p:cNvSpPr>
            <a:spLocks noGrp="1"/>
          </p:cNvSpPr>
          <p:nvPr>
            <p:ph type="body" idx="1"/>
          </p:nvPr>
        </p:nvSpPr>
        <p:spPr/>
        <p:txBody>
          <a:bodyPr/>
          <a:lstStyle/>
          <a:p>
            <a:r>
              <a:rPr lang="en-US" dirty="0"/>
              <a:t>Garret Hardin  = Malthusian, anti-welfare philosophy</a:t>
            </a:r>
          </a:p>
          <a:p>
            <a:r>
              <a:rPr lang="en-US" dirty="0"/>
              <a:t>Contrast with Elinor Ostrom’s work on successful cooperation for managing land</a:t>
            </a:r>
          </a:p>
          <a:p>
            <a:endParaRPr lang="en-US" dirty="0"/>
          </a:p>
          <a:p>
            <a:endParaRPr lang="en-US" dirty="0"/>
          </a:p>
          <a:p>
            <a:pPr algn="l" rtl="0" fontAlgn="base">
              <a:buFont typeface="+mj-lt"/>
              <a:buAutoNum type="arabicPeriod"/>
            </a:pPr>
            <a:r>
              <a:rPr lang="en-US" sz="1800" b="0" i="0" u="none" strike="noStrike" dirty="0">
                <a:solidFill>
                  <a:srgbClr val="333333"/>
                </a:solidFill>
                <a:effectLst/>
                <a:latin typeface="Montserrat" panose="020F0502020204030204" pitchFamily="34" charset="0"/>
              </a:rPr>
              <a:t>Each individual has an incentive to use as much of the shared, open access resource as possible to maximize their own benefit. The cost of depleting the resource (e.g., overgrazing the pasture, overfishing, polluting the air) is borne by the entire group, not just by the individual who is using it heavily. Therefore, each individual's actions can negatively impact everyone else. Tragedy results: Too many fish are removed, the pasture is overgrazed, the concentration of pollutants </a:t>
            </a:r>
            <a:endParaRPr lang="en-US" sz="1800" b="0" i="0" u="none" strike="noStrike" dirty="0">
              <a:solidFill>
                <a:srgbClr val="000000"/>
              </a:solidFill>
              <a:effectLst/>
              <a:latin typeface="Arial" panose="020B0604020202020204" pitchFamily="34" charset="0"/>
            </a:endParaRPr>
          </a:p>
          <a:p>
            <a:pPr marL="457200" algn="l" rtl="0"/>
            <a:r>
              <a:rPr lang="en-US" sz="1800" b="0" i="0" u="none" strike="noStrike" dirty="0">
                <a:solidFill>
                  <a:srgbClr val="333333"/>
                </a:solidFill>
                <a:effectLst/>
                <a:latin typeface="Montserrat" pitchFamily="2" charset="77"/>
              </a:rPr>
              <a:t>becomes very high. So everyone loses in the end.”</a:t>
            </a:r>
            <a:endParaRPr lang="en-US" b="0" i="0" u="none" strike="noStrike" dirty="0">
              <a:solidFill>
                <a:srgbClr val="000000"/>
              </a:solidFill>
              <a:effectLst/>
            </a:endParaRPr>
          </a:p>
          <a:p>
            <a:br>
              <a:rPr lang="en-US" dirty="0"/>
            </a:br>
            <a:br>
              <a:rPr lang="en-US" dirty="0"/>
            </a:br>
            <a:endParaRPr lang="en-US" dirty="0"/>
          </a:p>
        </p:txBody>
      </p:sp>
      <p:sp>
        <p:nvSpPr>
          <p:cNvPr id="4" name="Slide Number Placeholder 3">
            <a:extLst>
              <a:ext uri="{FF2B5EF4-FFF2-40B4-BE49-F238E27FC236}">
                <a16:creationId xmlns:a16="http://schemas.microsoft.com/office/drawing/2014/main" id="{DBD8C8A1-BCB9-120A-C984-5B907049DA6E}"/>
              </a:ext>
            </a:extLst>
          </p:cNvPr>
          <p:cNvSpPr>
            <a:spLocks noGrp="1"/>
          </p:cNvSpPr>
          <p:nvPr>
            <p:ph type="sldNum" sz="quarter" idx="5"/>
          </p:nvPr>
        </p:nvSpPr>
        <p:spPr/>
        <p:txBody>
          <a:bodyPr/>
          <a:lstStyle/>
          <a:p>
            <a:fld id="{AFE3B80E-16FB-5147-84AD-5036D4EA0A38}" type="slidenum">
              <a:rPr lang="en-US" smtClean="0"/>
              <a:t>53</a:t>
            </a:fld>
            <a:endParaRPr lang="en-US"/>
          </a:p>
        </p:txBody>
      </p:sp>
    </p:spTree>
    <p:extLst>
      <p:ext uri="{BB962C8B-B14F-4D97-AF65-F5344CB8AC3E}">
        <p14:creationId xmlns:p14="http://schemas.microsoft.com/office/powerpoint/2010/main" val="3600184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Thomas Malthus. English cleric in the late 1700s, early 1800s.</a:t>
            </a:r>
          </a:p>
          <a:p>
            <a:r>
              <a:rPr lang="en-US" i="0" dirty="0">
                <a:effectLst/>
                <a:latin typeface="Helvetica" pitchFamily="2" charset="0"/>
              </a:rPr>
              <a:t>Inspired strong reactions. Darwin was inspired. Marx was disgusted</a:t>
            </a:r>
          </a:p>
          <a:p>
            <a:r>
              <a:rPr lang="en-US" b="0" i="0" dirty="0">
                <a:solidFill>
                  <a:srgbClr val="202124"/>
                </a:solidFill>
                <a:effectLst/>
                <a:latin typeface="Roboto" panose="020F0502020204030204" pitchFamily="34" charset="0"/>
              </a:rPr>
              <a:t>Marx claimed that </a:t>
            </a:r>
            <a:r>
              <a:rPr lang="en-US" b="1" i="0" dirty="0">
                <a:solidFill>
                  <a:srgbClr val="202124"/>
                </a:solidFill>
                <a:effectLst/>
                <a:latin typeface="Roboto" panose="020F0502020204030204" pitchFamily="34" charset="0"/>
              </a:rPr>
              <a:t>poverty and hunger was a result of the capitalist economy, not population growth</a:t>
            </a:r>
            <a:r>
              <a:rPr lang="en-US" b="0" i="0" dirty="0">
                <a:solidFill>
                  <a:srgbClr val="202124"/>
                </a:solidFill>
                <a:effectLst/>
                <a:latin typeface="Roboto" panose="020F0502020204030204" pitchFamily="34" charset="0"/>
              </a:rPr>
              <a:t>. He argued that food supplies would keep pace with population growth if wealth was distributed fairly</a:t>
            </a:r>
          </a:p>
          <a:p>
            <a:endParaRPr lang="en-US" b="0" i="0" dirty="0">
              <a:solidFill>
                <a:srgbClr val="202124"/>
              </a:solidFill>
              <a:effectLst/>
              <a:latin typeface="Roboto"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44444"/>
                </a:solidFill>
                <a:effectLst/>
                <a:latin typeface="Open Sans" panose="020B0606030504020204" pitchFamily="34" charset="0"/>
              </a:rPr>
              <a:t>Malthus offered no basis for his arithmetical ratio for food, and there were occasions in which food had increased geometrically to match a geometric rise in population (as in North America)</a:t>
            </a:r>
          </a:p>
          <a:p>
            <a:r>
              <a:rPr lang="en-US" i="0" dirty="0">
                <a:effectLst/>
                <a:latin typeface="Helvetica" pitchFamily="2" charset="0"/>
              </a:rPr>
              <a:t>Indeed, the industrial revolution proved that human food production could keep pace with population growth</a:t>
            </a:r>
          </a:p>
          <a:p>
            <a:endParaRPr lang="en-US" i="0" dirty="0">
              <a:effectLst/>
              <a:latin typeface="Helvetica" pitchFamily="2" charset="0"/>
            </a:endParaRPr>
          </a:p>
          <a:p>
            <a:r>
              <a:rPr lang="en-US" i="0" dirty="0">
                <a:effectLst/>
                <a:latin typeface="Helvetica" pitchFamily="2" charset="0"/>
              </a:rPr>
              <a:t>Led him to write a second essay that proposed all kinds of ways to keep population in check: famine, war, abortion, delayed marriage. Very anti-charity</a:t>
            </a:r>
          </a:p>
          <a:p>
            <a:endParaRPr lang="en-US" i="0" dirty="0">
              <a:effectLst/>
              <a:latin typeface="Helvetica" pitchFamily="2" charset="0"/>
            </a:endParaRPr>
          </a:p>
          <a:p>
            <a:r>
              <a:rPr lang="en-US" i="1" dirty="0">
                <a:effectLst/>
                <a:latin typeface="Helvetica" pitchFamily="2" charset="0"/>
              </a:rPr>
              <a:t>An Essay on the Principle of Population, or a View of its Past and Present Effects</a:t>
            </a:r>
            <a:endParaRPr lang="en-US" dirty="0">
              <a:effectLst/>
              <a:latin typeface="Helvetica" pitchFamily="2" charset="0"/>
            </a:endParaRPr>
          </a:p>
          <a:p>
            <a:r>
              <a:rPr lang="en-US" i="1" dirty="0">
                <a:effectLst/>
                <a:latin typeface="Helvetica" pitchFamily="2" charset="0"/>
              </a:rPr>
              <a:t>on Human Happiness, With an Enquiry Into Our Prospects Respecting the Future Removal or Mitigation of</a:t>
            </a:r>
            <a:r>
              <a:rPr lang="en-US" dirty="0">
                <a:latin typeface="Helvetica" pitchFamily="2" charset="0"/>
              </a:rPr>
              <a:t> </a:t>
            </a:r>
            <a:r>
              <a:rPr lang="en-US" i="1" dirty="0">
                <a:effectLst/>
                <a:latin typeface="Helvetica" pitchFamily="2" charset="0"/>
              </a:rPr>
              <a:t>the Evils Which It Occasions</a:t>
            </a:r>
            <a:endParaRPr lang="en-US" dirty="0">
              <a:effectLst/>
              <a:latin typeface="Helvetica" pitchFamily="2" charset="0"/>
            </a:endParaRPr>
          </a:p>
          <a:p>
            <a:endParaRPr lang="en-US" i="0" dirty="0">
              <a:effectLst/>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a:t>
            </a:fld>
            <a:endParaRPr lang="en-US"/>
          </a:p>
        </p:txBody>
      </p:sp>
    </p:spTree>
    <p:extLst>
      <p:ext uri="{BB962C8B-B14F-4D97-AF65-F5344CB8AC3E}">
        <p14:creationId xmlns:p14="http://schemas.microsoft.com/office/powerpoint/2010/main" val="36027769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9AFC6-0FF5-45B2-D47E-390A50CDF1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00F7FB-4769-BD72-E4CB-BF4FB7E024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248082-B9ED-52BC-D9C0-3254EF0462AD}"/>
              </a:ext>
            </a:extLst>
          </p:cNvPr>
          <p:cNvSpPr>
            <a:spLocks noGrp="1"/>
          </p:cNvSpPr>
          <p:nvPr>
            <p:ph type="body" idx="1"/>
          </p:nvPr>
        </p:nvSpPr>
        <p:spPr/>
        <p:txBody>
          <a:bodyPr/>
          <a:lstStyle/>
          <a:p>
            <a:r>
              <a:rPr lang="en-US" dirty="0"/>
              <a:t>Garret Hardin  = Malthusian, anti-welfare philosophy</a:t>
            </a:r>
          </a:p>
          <a:p>
            <a:r>
              <a:rPr lang="en-US" dirty="0"/>
              <a:t>Contrast with Elinor Ostrom’s work on successful cooperation for managing land</a:t>
            </a:r>
          </a:p>
          <a:p>
            <a:endParaRPr lang="en-US" dirty="0"/>
          </a:p>
          <a:p>
            <a:endParaRPr lang="en-US" dirty="0"/>
          </a:p>
          <a:p>
            <a:pPr algn="l" rtl="0" fontAlgn="base">
              <a:buFont typeface="+mj-lt"/>
              <a:buAutoNum type="arabicPeriod"/>
            </a:pPr>
            <a:r>
              <a:rPr lang="en-US" sz="1800" b="0" i="0" u="none" strike="noStrike" dirty="0">
                <a:solidFill>
                  <a:srgbClr val="333333"/>
                </a:solidFill>
                <a:effectLst/>
                <a:latin typeface="Montserrat" panose="020F0502020204030204" pitchFamily="34" charset="0"/>
              </a:rPr>
              <a:t>Each individual has an incentive to use as much of the shared, open access resource as possible to maximize their own benefit. The cost of depleting the resource (e.g., overgrazing the pasture, overfishing, polluting the air) is borne by the entire group, not just by the individual who is using it heavily. Therefore, each individual's actions can negatively impact everyone else. Tragedy results: Too many fish are removed, the pasture is overgrazed, the concentration of pollutants </a:t>
            </a:r>
            <a:endParaRPr lang="en-US" sz="1800" b="0" i="0" u="none" strike="noStrike" dirty="0">
              <a:solidFill>
                <a:srgbClr val="000000"/>
              </a:solidFill>
              <a:effectLst/>
              <a:latin typeface="Arial" panose="020B0604020202020204" pitchFamily="34" charset="0"/>
            </a:endParaRPr>
          </a:p>
          <a:p>
            <a:pPr marL="457200" algn="l" rtl="0"/>
            <a:r>
              <a:rPr lang="en-US" sz="1800" b="0" i="0" u="none" strike="noStrike" dirty="0">
                <a:solidFill>
                  <a:srgbClr val="333333"/>
                </a:solidFill>
                <a:effectLst/>
                <a:latin typeface="Montserrat" pitchFamily="2" charset="77"/>
              </a:rPr>
              <a:t>becomes very high. So everyone loses in the end.”</a:t>
            </a:r>
            <a:endParaRPr lang="en-US" b="0" i="0" u="none" strike="noStrike" dirty="0">
              <a:solidFill>
                <a:srgbClr val="000000"/>
              </a:solidFill>
              <a:effectLst/>
            </a:endParaRPr>
          </a:p>
          <a:p>
            <a:br>
              <a:rPr lang="en-US" dirty="0"/>
            </a:br>
            <a:br>
              <a:rPr lang="en-US" dirty="0"/>
            </a:br>
            <a:endParaRPr lang="en-US" dirty="0"/>
          </a:p>
        </p:txBody>
      </p:sp>
      <p:sp>
        <p:nvSpPr>
          <p:cNvPr id="4" name="Slide Number Placeholder 3">
            <a:extLst>
              <a:ext uri="{FF2B5EF4-FFF2-40B4-BE49-F238E27FC236}">
                <a16:creationId xmlns:a16="http://schemas.microsoft.com/office/drawing/2014/main" id="{E824D8D4-0B51-2527-7D07-83C42DB2C3C4}"/>
              </a:ext>
            </a:extLst>
          </p:cNvPr>
          <p:cNvSpPr>
            <a:spLocks noGrp="1"/>
          </p:cNvSpPr>
          <p:nvPr>
            <p:ph type="sldNum" sz="quarter" idx="5"/>
          </p:nvPr>
        </p:nvSpPr>
        <p:spPr/>
        <p:txBody>
          <a:bodyPr/>
          <a:lstStyle/>
          <a:p>
            <a:fld id="{AFE3B80E-16FB-5147-84AD-5036D4EA0A38}" type="slidenum">
              <a:rPr lang="en-US" smtClean="0"/>
              <a:t>54</a:t>
            </a:fld>
            <a:endParaRPr lang="en-US"/>
          </a:p>
        </p:txBody>
      </p:sp>
    </p:spTree>
    <p:extLst>
      <p:ext uri="{BB962C8B-B14F-4D97-AF65-F5344CB8AC3E}">
        <p14:creationId xmlns:p14="http://schemas.microsoft.com/office/powerpoint/2010/main" val="4947714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79FA81-F979-06A2-B05A-AE7E4B1F32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3FAA1B-29B3-AAB0-696D-E61869C72C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DEFF49-775C-F42E-A4A7-CCF52FE93842}"/>
              </a:ext>
            </a:extLst>
          </p:cNvPr>
          <p:cNvSpPr>
            <a:spLocks noGrp="1"/>
          </p:cNvSpPr>
          <p:nvPr>
            <p:ph type="body" idx="1"/>
          </p:nvPr>
        </p:nvSpPr>
        <p:spPr/>
        <p:txBody>
          <a:bodyPr/>
          <a:lstStyle/>
          <a:p>
            <a:r>
              <a:rPr lang="en-US" dirty="0"/>
              <a:t>Garret Hardin  = Malthusian, anti-welfare philosophy</a:t>
            </a:r>
          </a:p>
          <a:p>
            <a:r>
              <a:rPr lang="en-US" dirty="0"/>
              <a:t>Contrast with Elinor Ostrom’s work on successful cooperation for managing land</a:t>
            </a:r>
          </a:p>
          <a:p>
            <a:endParaRPr lang="en-US" dirty="0"/>
          </a:p>
          <a:p>
            <a:endParaRPr lang="en-US" dirty="0"/>
          </a:p>
          <a:p>
            <a:pPr algn="l" rtl="0" fontAlgn="base">
              <a:buFont typeface="+mj-lt"/>
              <a:buAutoNum type="arabicPeriod"/>
            </a:pPr>
            <a:r>
              <a:rPr lang="en-US" sz="1800" b="0" i="0" u="none" strike="noStrike" dirty="0">
                <a:solidFill>
                  <a:srgbClr val="333333"/>
                </a:solidFill>
                <a:effectLst/>
                <a:latin typeface="Montserrat" panose="020F0502020204030204" pitchFamily="34" charset="0"/>
              </a:rPr>
              <a:t>Each individual has an incentive to use as much of the shared, open access resource as possible to maximize their own benefit. The cost of depleting the resource (e.g., overgrazing the pasture, overfishing, polluting the air) is borne by the entire group, not just by the individual who is using it heavily. Therefore, each individual's actions can negatively impact everyone else. Tragedy results: Too many fish are removed, the pasture is overgrazed, the concentration of pollutants </a:t>
            </a:r>
            <a:endParaRPr lang="en-US" sz="1800" b="0" i="0" u="none" strike="noStrike" dirty="0">
              <a:solidFill>
                <a:srgbClr val="000000"/>
              </a:solidFill>
              <a:effectLst/>
              <a:latin typeface="Arial" panose="020B0604020202020204" pitchFamily="34" charset="0"/>
            </a:endParaRPr>
          </a:p>
          <a:p>
            <a:pPr marL="457200" algn="l" rtl="0"/>
            <a:r>
              <a:rPr lang="en-US" sz="1800" b="0" i="0" u="none" strike="noStrike" dirty="0">
                <a:solidFill>
                  <a:srgbClr val="333333"/>
                </a:solidFill>
                <a:effectLst/>
                <a:latin typeface="Montserrat" pitchFamily="2" charset="77"/>
              </a:rPr>
              <a:t>becomes very high. So everyone loses in the end.”</a:t>
            </a:r>
            <a:endParaRPr lang="en-US" b="0" i="0" u="none" strike="noStrike" dirty="0">
              <a:solidFill>
                <a:srgbClr val="000000"/>
              </a:solidFill>
              <a:effectLst/>
            </a:endParaRPr>
          </a:p>
          <a:p>
            <a:br>
              <a:rPr lang="en-US" dirty="0"/>
            </a:br>
            <a:br>
              <a:rPr lang="en-US" dirty="0"/>
            </a:br>
            <a:endParaRPr lang="en-US" dirty="0"/>
          </a:p>
        </p:txBody>
      </p:sp>
      <p:sp>
        <p:nvSpPr>
          <p:cNvPr id="4" name="Slide Number Placeholder 3">
            <a:extLst>
              <a:ext uri="{FF2B5EF4-FFF2-40B4-BE49-F238E27FC236}">
                <a16:creationId xmlns:a16="http://schemas.microsoft.com/office/drawing/2014/main" id="{FF2F8C25-B853-7C9A-A764-0325F384E9EC}"/>
              </a:ext>
            </a:extLst>
          </p:cNvPr>
          <p:cNvSpPr>
            <a:spLocks noGrp="1"/>
          </p:cNvSpPr>
          <p:nvPr>
            <p:ph type="sldNum" sz="quarter" idx="5"/>
          </p:nvPr>
        </p:nvSpPr>
        <p:spPr/>
        <p:txBody>
          <a:bodyPr/>
          <a:lstStyle/>
          <a:p>
            <a:fld id="{AFE3B80E-16FB-5147-84AD-5036D4EA0A38}" type="slidenum">
              <a:rPr lang="en-US" smtClean="0"/>
              <a:t>55</a:t>
            </a:fld>
            <a:endParaRPr lang="en-US"/>
          </a:p>
        </p:txBody>
      </p:sp>
    </p:spTree>
    <p:extLst>
      <p:ext uri="{BB962C8B-B14F-4D97-AF65-F5344CB8AC3E}">
        <p14:creationId xmlns:p14="http://schemas.microsoft.com/office/powerpoint/2010/main" val="34267721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09D39-7C83-4564-1C27-28ACF062DB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A45125-533D-BB7D-CAEB-CE227F0F73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E5E3C0-7D62-8FC1-8D6A-E5424A9CFBB3}"/>
              </a:ext>
            </a:extLst>
          </p:cNvPr>
          <p:cNvSpPr>
            <a:spLocks noGrp="1"/>
          </p:cNvSpPr>
          <p:nvPr>
            <p:ph type="body" idx="1"/>
          </p:nvPr>
        </p:nvSpPr>
        <p:spPr/>
        <p:txBody>
          <a:bodyPr/>
          <a:lstStyle/>
          <a:p>
            <a:r>
              <a:rPr lang="en-US" dirty="0"/>
              <a:t>Garret Hardin  = Malthusian, anti-welfare philosophy</a:t>
            </a:r>
          </a:p>
          <a:p>
            <a:r>
              <a:rPr lang="en-US" dirty="0"/>
              <a:t>Contrast with Elinor Ostrom’s work on successful cooperation for managing land</a:t>
            </a:r>
          </a:p>
          <a:p>
            <a:endParaRPr lang="en-US" dirty="0"/>
          </a:p>
          <a:p>
            <a:endParaRPr lang="en-US" dirty="0"/>
          </a:p>
          <a:p>
            <a:pPr algn="l" rtl="0" fontAlgn="base">
              <a:buFont typeface="+mj-lt"/>
              <a:buAutoNum type="arabicPeriod"/>
            </a:pPr>
            <a:r>
              <a:rPr lang="en-US" sz="1800" b="0" i="0" u="none" strike="noStrike" dirty="0">
                <a:solidFill>
                  <a:srgbClr val="333333"/>
                </a:solidFill>
                <a:effectLst/>
                <a:latin typeface="Montserrat" panose="020F0502020204030204" pitchFamily="34" charset="0"/>
              </a:rPr>
              <a:t>Each individual has an incentive to use as much of the shared, open access resource as possible to maximize their own benefit. The cost of depleting the resource (e.g., overgrazing the pasture, overfishing, polluting the air) is borne by the entire group, not just by the individual who is using it heavily. Therefore, each individual's actions can negatively impact everyone else. Tragedy results: Too many fish are removed, the pasture is overgrazed, the concentration of pollutants </a:t>
            </a:r>
            <a:endParaRPr lang="en-US" sz="1800" b="0" i="0" u="none" strike="noStrike" dirty="0">
              <a:solidFill>
                <a:srgbClr val="000000"/>
              </a:solidFill>
              <a:effectLst/>
              <a:latin typeface="Arial" panose="020B0604020202020204" pitchFamily="34" charset="0"/>
            </a:endParaRPr>
          </a:p>
          <a:p>
            <a:pPr marL="457200" algn="l" rtl="0"/>
            <a:r>
              <a:rPr lang="en-US" sz="1800" b="0" i="0" u="none" strike="noStrike" dirty="0">
                <a:solidFill>
                  <a:srgbClr val="333333"/>
                </a:solidFill>
                <a:effectLst/>
                <a:latin typeface="Montserrat" pitchFamily="2" charset="77"/>
              </a:rPr>
              <a:t>becomes very high. So everyone loses in the end.”</a:t>
            </a:r>
            <a:endParaRPr lang="en-US" b="0" i="0" u="none" strike="noStrike" dirty="0">
              <a:solidFill>
                <a:srgbClr val="000000"/>
              </a:solidFill>
              <a:effectLst/>
            </a:endParaRPr>
          </a:p>
          <a:p>
            <a:br>
              <a:rPr lang="en-US" dirty="0"/>
            </a:br>
            <a:br>
              <a:rPr lang="en-US" dirty="0"/>
            </a:br>
            <a:endParaRPr lang="en-US" dirty="0"/>
          </a:p>
        </p:txBody>
      </p:sp>
      <p:sp>
        <p:nvSpPr>
          <p:cNvPr id="4" name="Slide Number Placeholder 3">
            <a:extLst>
              <a:ext uri="{FF2B5EF4-FFF2-40B4-BE49-F238E27FC236}">
                <a16:creationId xmlns:a16="http://schemas.microsoft.com/office/drawing/2014/main" id="{F147E283-C2A4-5625-D568-B276DC89D9F1}"/>
              </a:ext>
            </a:extLst>
          </p:cNvPr>
          <p:cNvSpPr>
            <a:spLocks noGrp="1"/>
          </p:cNvSpPr>
          <p:nvPr>
            <p:ph type="sldNum" sz="quarter" idx="5"/>
          </p:nvPr>
        </p:nvSpPr>
        <p:spPr/>
        <p:txBody>
          <a:bodyPr/>
          <a:lstStyle/>
          <a:p>
            <a:fld id="{AFE3B80E-16FB-5147-84AD-5036D4EA0A38}" type="slidenum">
              <a:rPr lang="en-US" smtClean="0"/>
              <a:t>56</a:t>
            </a:fld>
            <a:endParaRPr lang="en-US"/>
          </a:p>
        </p:txBody>
      </p:sp>
    </p:spTree>
    <p:extLst>
      <p:ext uri="{BB962C8B-B14F-4D97-AF65-F5344CB8AC3E}">
        <p14:creationId xmlns:p14="http://schemas.microsoft.com/office/powerpoint/2010/main" val="2764359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A2A2A"/>
                </a:solidFill>
                <a:effectLst/>
                <a:latin typeface="Source Sans Pro" panose="020F0502020204030204" pitchFamily="34" charset="0"/>
              </a:rPr>
              <a:t>These port-level networks vary in properties such as network resilience (</a:t>
            </a:r>
            <a:r>
              <a:rPr lang="en-US" b="0" i="0" dirty="0" err="1">
                <a:solidFill>
                  <a:srgbClr val="2A2A2A"/>
                </a:solidFill>
                <a:effectLst/>
                <a:latin typeface="Source Sans Pro" panose="020F0502020204030204" pitchFamily="34" charset="0"/>
              </a:rPr>
              <a:t>colour</a:t>
            </a:r>
            <a:r>
              <a:rPr lang="en-US" b="0" i="0" dirty="0">
                <a:solidFill>
                  <a:srgbClr val="2A2A2A"/>
                </a:solidFill>
                <a:effectLst/>
                <a:latin typeface="Source Sans Pro" panose="020F0502020204030204" pitchFamily="34" charset="0"/>
              </a:rPr>
              <a:t> of port-location dots: red is lower resilience, green is greater resilience), and they are also comprised of both state and federally managed fisheries (small networks on right: red and blue nodes, respectively).</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57</a:t>
            </a:fld>
            <a:endParaRPr lang="en-US"/>
          </a:p>
        </p:txBody>
      </p:sp>
    </p:spTree>
    <p:extLst>
      <p:ext uri="{BB962C8B-B14F-4D97-AF65-F5344CB8AC3E}">
        <p14:creationId xmlns:p14="http://schemas.microsoft.com/office/powerpoint/2010/main" val="40187113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10A8E-172C-6713-7D2B-B0D1DF80CC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95A24B-A2E3-B56B-24DE-D2666927FB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4524C4-BF9F-FF7F-1C50-2E48039006A4}"/>
              </a:ext>
            </a:extLst>
          </p:cNvPr>
          <p:cNvSpPr>
            <a:spLocks noGrp="1"/>
          </p:cNvSpPr>
          <p:nvPr>
            <p:ph type="body" idx="1"/>
          </p:nvPr>
        </p:nvSpPr>
        <p:spPr/>
        <p:txBody>
          <a:bodyPr/>
          <a:lstStyle/>
          <a:p>
            <a:r>
              <a:rPr lang="en-US" b="0" i="0" dirty="0">
                <a:solidFill>
                  <a:srgbClr val="2A2A2A"/>
                </a:solidFill>
                <a:effectLst/>
                <a:latin typeface="Source Sans Pro" panose="020F0502020204030204" pitchFamily="34" charset="0"/>
              </a:rPr>
              <a:t>These port-level networks vary in properties such as network resilience (</a:t>
            </a:r>
            <a:r>
              <a:rPr lang="en-US" b="0" i="0" dirty="0" err="1">
                <a:solidFill>
                  <a:srgbClr val="2A2A2A"/>
                </a:solidFill>
                <a:effectLst/>
                <a:latin typeface="Source Sans Pro" panose="020F0502020204030204" pitchFamily="34" charset="0"/>
              </a:rPr>
              <a:t>colour</a:t>
            </a:r>
            <a:r>
              <a:rPr lang="en-US" b="0" i="0" dirty="0">
                <a:solidFill>
                  <a:srgbClr val="2A2A2A"/>
                </a:solidFill>
                <a:effectLst/>
                <a:latin typeface="Source Sans Pro" panose="020F0502020204030204" pitchFamily="34" charset="0"/>
              </a:rPr>
              <a:t> of port-location dots: red is lower resilience, green is greater resilience), and they are also comprised of both state and federally managed fisheries (small networks on right: red and blue nodes, respectively).</a:t>
            </a:r>
            <a:endParaRPr lang="en-US" dirty="0"/>
          </a:p>
        </p:txBody>
      </p:sp>
      <p:sp>
        <p:nvSpPr>
          <p:cNvPr id="4" name="Slide Number Placeholder 3">
            <a:extLst>
              <a:ext uri="{FF2B5EF4-FFF2-40B4-BE49-F238E27FC236}">
                <a16:creationId xmlns:a16="http://schemas.microsoft.com/office/drawing/2014/main" id="{78A48194-6E2C-4BC4-8EE3-2B37A8DB9FF1}"/>
              </a:ext>
            </a:extLst>
          </p:cNvPr>
          <p:cNvSpPr>
            <a:spLocks noGrp="1"/>
          </p:cNvSpPr>
          <p:nvPr>
            <p:ph type="sldNum" sz="quarter" idx="5"/>
          </p:nvPr>
        </p:nvSpPr>
        <p:spPr/>
        <p:txBody>
          <a:bodyPr/>
          <a:lstStyle/>
          <a:p>
            <a:fld id="{AFE3B80E-16FB-5147-84AD-5036D4EA0A38}" type="slidenum">
              <a:rPr lang="en-US" smtClean="0"/>
              <a:t>58</a:t>
            </a:fld>
            <a:endParaRPr lang="en-US"/>
          </a:p>
        </p:txBody>
      </p:sp>
    </p:spTree>
    <p:extLst>
      <p:ext uri="{BB962C8B-B14F-4D97-AF65-F5344CB8AC3E}">
        <p14:creationId xmlns:p14="http://schemas.microsoft.com/office/powerpoint/2010/main" val="9073166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A2A2A"/>
                </a:solidFill>
                <a:effectLst/>
                <a:latin typeface="Source Sans Pro" panose="020F0502020204030204" pitchFamily="34" charset="0"/>
              </a:rPr>
              <a:t>These port-level networks vary in properties such as network resilience (</a:t>
            </a:r>
            <a:r>
              <a:rPr lang="en-US" b="0" i="0" dirty="0" err="1">
                <a:solidFill>
                  <a:srgbClr val="2A2A2A"/>
                </a:solidFill>
                <a:effectLst/>
                <a:latin typeface="Source Sans Pro" panose="020F0502020204030204" pitchFamily="34" charset="0"/>
              </a:rPr>
              <a:t>colour</a:t>
            </a:r>
            <a:r>
              <a:rPr lang="en-US" b="0" i="0" dirty="0">
                <a:solidFill>
                  <a:srgbClr val="2A2A2A"/>
                </a:solidFill>
                <a:effectLst/>
                <a:latin typeface="Source Sans Pro" panose="020F0502020204030204" pitchFamily="34" charset="0"/>
              </a:rPr>
              <a:t> of port-location dots: red is lower resilience, green is greater resilience), and they are also comprised of both state and federally managed fisheries (small networks on right: red and blue nodes, respectively).</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59</a:t>
            </a:fld>
            <a:endParaRPr lang="en-US"/>
          </a:p>
        </p:txBody>
      </p:sp>
    </p:spTree>
    <p:extLst>
      <p:ext uri="{BB962C8B-B14F-4D97-AF65-F5344CB8AC3E}">
        <p14:creationId xmlns:p14="http://schemas.microsoft.com/office/powerpoint/2010/main" val="18501479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60</a:t>
            </a:fld>
            <a:endParaRPr lang="en-US"/>
          </a:p>
        </p:txBody>
      </p:sp>
    </p:spTree>
    <p:extLst>
      <p:ext uri="{BB962C8B-B14F-4D97-AF65-F5344CB8AC3E}">
        <p14:creationId xmlns:p14="http://schemas.microsoft.com/office/powerpoint/2010/main" val="13940609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61</a:t>
            </a:fld>
            <a:endParaRPr lang="en-US"/>
          </a:p>
        </p:txBody>
      </p:sp>
    </p:spTree>
    <p:extLst>
      <p:ext uri="{BB962C8B-B14F-4D97-AF65-F5344CB8AC3E}">
        <p14:creationId xmlns:p14="http://schemas.microsoft.com/office/powerpoint/2010/main" val="31476555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62</a:t>
            </a:fld>
            <a:endParaRPr lang="en-US"/>
          </a:p>
        </p:txBody>
      </p:sp>
    </p:spTree>
    <p:extLst>
      <p:ext uri="{BB962C8B-B14F-4D97-AF65-F5344CB8AC3E}">
        <p14:creationId xmlns:p14="http://schemas.microsoft.com/office/powerpoint/2010/main" val="23413964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63</a:t>
            </a:fld>
            <a:endParaRPr lang="en-US"/>
          </a:p>
        </p:txBody>
      </p:sp>
    </p:spTree>
    <p:extLst>
      <p:ext uri="{BB962C8B-B14F-4D97-AF65-F5344CB8AC3E}">
        <p14:creationId xmlns:p14="http://schemas.microsoft.com/office/powerpoint/2010/main" val="873496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Verlhust</a:t>
            </a:r>
            <a:r>
              <a:rPr lang="en-US" dirty="0"/>
              <a:t> = Belgian mathematician in the 1800s</a:t>
            </a:r>
          </a:p>
        </p:txBody>
      </p:sp>
      <p:sp>
        <p:nvSpPr>
          <p:cNvPr id="4" name="Slide Number Placeholder 3"/>
          <p:cNvSpPr>
            <a:spLocks noGrp="1"/>
          </p:cNvSpPr>
          <p:nvPr>
            <p:ph type="sldNum" sz="quarter" idx="5"/>
          </p:nvPr>
        </p:nvSpPr>
        <p:spPr/>
        <p:txBody>
          <a:bodyPr/>
          <a:lstStyle/>
          <a:p>
            <a:fld id="{AFE3B80E-16FB-5147-84AD-5036D4EA0A38}" type="slidenum">
              <a:rPr lang="en-US" smtClean="0"/>
              <a:t>8</a:t>
            </a:fld>
            <a:endParaRPr lang="en-US"/>
          </a:p>
        </p:txBody>
      </p:sp>
    </p:spTree>
    <p:extLst>
      <p:ext uri="{BB962C8B-B14F-4D97-AF65-F5344CB8AC3E}">
        <p14:creationId xmlns:p14="http://schemas.microsoft.com/office/powerpoint/2010/main" val="31982838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64</a:t>
            </a:fld>
            <a:endParaRPr lang="en-US"/>
          </a:p>
        </p:txBody>
      </p:sp>
    </p:spTree>
    <p:extLst>
      <p:ext uri="{BB962C8B-B14F-4D97-AF65-F5344CB8AC3E}">
        <p14:creationId xmlns:p14="http://schemas.microsoft.com/office/powerpoint/2010/main" val="6503390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65</a:t>
            </a:fld>
            <a:endParaRPr lang="en-US"/>
          </a:p>
        </p:txBody>
      </p:sp>
    </p:spTree>
    <p:extLst>
      <p:ext uri="{BB962C8B-B14F-4D97-AF65-F5344CB8AC3E}">
        <p14:creationId xmlns:p14="http://schemas.microsoft.com/office/powerpoint/2010/main" val="25669443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66</a:t>
            </a:fld>
            <a:endParaRPr lang="en-US"/>
          </a:p>
        </p:txBody>
      </p:sp>
    </p:spTree>
    <p:extLst>
      <p:ext uri="{BB962C8B-B14F-4D97-AF65-F5344CB8AC3E}">
        <p14:creationId xmlns:p14="http://schemas.microsoft.com/office/powerpoint/2010/main" val="13879690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67</a:t>
            </a:fld>
            <a:endParaRPr lang="en-US"/>
          </a:p>
        </p:txBody>
      </p:sp>
    </p:spTree>
    <p:extLst>
      <p:ext uri="{BB962C8B-B14F-4D97-AF65-F5344CB8AC3E}">
        <p14:creationId xmlns:p14="http://schemas.microsoft.com/office/powerpoint/2010/main" val="6061609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Roboto" panose="02000000000000000000" pitchFamily="2" charset="0"/>
              </a:rPr>
              <a:t>Demographic stochasticity describes the within-individual variability (growth rate might vary from one individual to the next)</a:t>
            </a:r>
          </a:p>
          <a:p>
            <a:endParaRPr lang="en-US" b="0" i="0" dirty="0">
              <a:solidFill>
                <a:srgbClr val="202124"/>
              </a:solidFill>
              <a:effectLst/>
              <a:latin typeface="Roboto" panose="02000000000000000000" pitchFamily="2" charset="0"/>
            </a:endParaRPr>
          </a:p>
          <a:p>
            <a:r>
              <a:rPr lang="en-US" b="0" i="0" dirty="0">
                <a:solidFill>
                  <a:srgbClr val="202124"/>
                </a:solidFill>
                <a:effectLst/>
                <a:latin typeface="Roboto" panose="02000000000000000000" pitchFamily="2" charset="0"/>
              </a:rPr>
              <a:t>while environmental stochasticity refers to temporary environmental fluctuations that lead to changes in population growth rates (climate change and egg survival)</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68</a:t>
            </a:fld>
            <a:endParaRPr lang="en-US"/>
          </a:p>
        </p:txBody>
      </p:sp>
    </p:spTree>
    <p:extLst>
      <p:ext uri="{BB962C8B-B14F-4D97-AF65-F5344CB8AC3E}">
        <p14:creationId xmlns:p14="http://schemas.microsoft.com/office/powerpoint/2010/main" val="28485450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Roboto" panose="02000000000000000000" pitchFamily="2" charset="0"/>
              </a:rPr>
              <a:t>Demographic stochasticity describes the within-individual variability (growth rate might vary from one individual to the next)</a:t>
            </a:r>
          </a:p>
          <a:p>
            <a:endParaRPr lang="en-US" b="0" i="0" dirty="0">
              <a:solidFill>
                <a:srgbClr val="202124"/>
              </a:solidFill>
              <a:effectLst/>
              <a:latin typeface="Roboto" panose="02000000000000000000" pitchFamily="2" charset="0"/>
            </a:endParaRPr>
          </a:p>
          <a:p>
            <a:r>
              <a:rPr lang="en-US" b="0" i="0" dirty="0">
                <a:solidFill>
                  <a:srgbClr val="202124"/>
                </a:solidFill>
                <a:effectLst/>
                <a:latin typeface="Roboto" panose="02000000000000000000" pitchFamily="2" charset="0"/>
              </a:rPr>
              <a:t>while environmental stochasticity refers to temporary environmental fluctuations that lead to changes in population growth rates (climate change and egg survival)</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69</a:t>
            </a:fld>
            <a:endParaRPr lang="en-US"/>
          </a:p>
        </p:txBody>
      </p:sp>
    </p:spTree>
    <p:extLst>
      <p:ext uri="{BB962C8B-B14F-4D97-AF65-F5344CB8AC3E}">
        <p14:creationId xmlns:p14="http://schemas.microsoft.com/office/powerpoint/2010/main" val="33287207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Roboto" panose="02000000000000000000" pitchFamily="2" charset="0"/>
              </a:rPr>
              <a:t>Demographic stochasticity describes the within-individual variability (growth rate might vary from one individual to the next)</a:t>
            </a:r>
          </a:p>
          <a:p>
            <a:endParaRPr lang="en-US" b="0" i="0" dirty="0">
              <a:solidFill>
                <a:srgbClr val="202124"/>
              </a:solidFill>
              <a:effectLst/>
              <a:latin typeface="Roboto" panose="02000000000000000000" pitchFamily="2" charset="0"/>
            </a:endParaRPr>
          </a:p>
          <a:p>
            <a:r>
              <a:rPr lang="en-US" b="0" i="0" dirty="0">
                <a:solidFill>
                  <a:srgbClr val="202124"/>
                </a:solidFill>
                <a:effectLst/>
                <a:latin typeface="Roboto" panose="02000000000000000000" pitchFamily="2" charset="0"/>
              </a:rPr>
              <a:t>while environmental stochasticity refers to temporary environmental fluctuations that lead to changes in population growth rates (climate change and egg survival)</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70</a:t>
            </a:fld>
            <a:endParaRPr lang="en-US"/>
          </a:p>
        </p:txBody>
      </p:sp>
    </p:spTree>
    <p:extLst>
      <p:ext uri="{BB962C8B-B14F-4D97-AF65-F5344CB8AC3E}">
        <p14:creationId xmlns:p14="http://schemas.microsoft.com/office/powerpoint/2010/main" val="32011036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explore ecology – using models – across scales</a:t>
            </a:r>
          </a:p>
        </p:txBody>
      </p:sp>
      <p:sp>
        <p:nvSpPr>
          <p:cNvPr id="4" name="Slide Number Placeholder 3"/>
          <p:cNvSpPr>
            <a:spLocks noGrp="1"/>
          </p:cNvSpPr>
          <p:nvPr>
            <p:ph type="sldNum" sz="quarter" idx="5"/>
          </p:nvPr>
        </p:nvSpPr>
        <p:spPr/>
        <p:txBody>
          <a:bodyPr/>
          <a:lstStyle/>
          <a:p>
            <a:fld id="{A8C508D1-CDDD-6445-AC0B-42415DA4AB68}" type="slidenum">
              <a:rPr lang="en-US" smtClean="0"/>
              <a:t>72</a:t>
            </a:fld>
            <a:endParaRPr lang="en-US"/>
          </a:p>
        </p:txBody>
      </p:sp>
    </p:spTree>
    <p:extLst>
      <p:ext uri="{BB962C8B-B14F-4D97-AF65-F5344CB8AC3E}">
        <p14:creationId xmlns:p14="http://schemas.microsoft.com/office/powerpoint/2010/main" val="23286945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73</a:t>
            </a:fld>
            <a:endParaRPr lang="en-US"/>
          </a:p>
        </p:txBody>
      </p:sp>
    </p:spTree>
    <p:extLst>
      <p:ext uri="{BB962C8B-B14F-4D97-AF65-F5344CB8AC3E}">
        <p14:creationId xmlns:p14="http://schemas.microsoft.com/office/powerpoint/2010/main" val="35767282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74</a:t>
            </a:fld>
            <a:endParaRPr lang="en-US"/>
          </a:p>
        </p:txBody>
      </p:sp>
    </p:spTree>
    <p:extLst>
      <p:ext uri="{BB962C8B-B14F-4D97-AF65-F5344CB8AC3E}">
        <p14:creationId xmlns:p14="http://schemas.microsoft.com/office/powerpoint/2010/main" val="2789582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47E57-C7D8-B9F4-51D4-470BE8649A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E435BB-EE49-B35B-A9E1-7233ED1B31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EE7E1F-3ED0-0B97-6A6C-CA1A7813E50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30AFE4F-324F-A42B-8038-EBDBB62801BC}"/>
              </a:ext>
            </a:extLst>
          </p:cNvPr>
          <p:cNvSpPr>
            <a:spLocks noGrp="1"/>
          </p:cNvSpPr>
          <p:nvPr>
            <p:ph type="sldNum" sz="quarter" idx="5"/>
          </p:nvPr>
        </p:nvSpPr>
        <p:spPr/>
        <p:txBody>
          <a:bodyPr/>
          <a:lstStyle/>
          <a:p>
            <a:fld id="{AFE3B80E-16FB-5147-84AD-5036D4EA0A38}" type="slidenum">
              <a:rPr lang="en-US" smtClean="0"/>
              <a:t>9</a:t>
            </a:fld>
            <a:endParaRPr lang="en-US"/>
          </a:p>
        </p:txBody>
      </p:sp>
    </p:spTree>
    <p:extLst>
      <p:ext uri="{BB962C8B-B14F-4D97-AF65-F5344CB8AC3E}">
        <p14:creationId xmlns:p14="http://schemas.microsoft.com/office/powerpoint/2010/main" val="301539416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75</a:t>
            </a:fld>
            <a:endParaRPr lang="en-US"/>
          </a:p>
        </p:txBody>
      </p:sp>
    </p:spTree>
    <p:extLst>
      <p:ext uri="{BB962C8B-B14F-4D97-AF65-F5344CB8AC3E}">
        <p14:creationId xmlns:p14="http://schemas.microsoft.com/office/powerpoint/2010/main" val="2239957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76</a:t>
            </a:fld>
            <a:endParaRPr lang="en-US"/>
          </a:p>
        </p:txBody>
      </p:sp>
    </p:spTree>
    <p:extLst>
      <p:ext uri="{BB962C8B-B14F-4D97-AF65-F5344CB8AC3E}">
        <p14:creationId xmlns:p14="http://schemas.microsoft.com/office/powerpoint/2010/main" val="306683626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77</a:t>
            </a:fld>
            <a:endParaRPr lang="en-US"/>
          </a:p>
        </p:txBody>
      </p:sp>
    </p:spTree>
    <p:extLst>
      <p:ext uri="{BB962C8B-B14F-4D97-AF65-F5344CB8AC3E}">
        <p14:creationId xmlns:p14="http://schemas.microsoft.com/office/powerpoint/2010/main" val="37153937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78</a:t>
            </a:fld>
            <a:endParaRPr lang="en-US"/>
          </a:p>
        </p:txBody>
      </p:sp>
    </p:spTree>
    <p:extLst>
      <p:ext uri="{BB962C8B-B14F-4D97-AF65-F5344CB8AC3E}">
        <p14:creationId xmlns:p14="http://schemas.microsoft.com/office/powerpoint/2010/main" val="33762684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79</a:t>
            </a:fld>
            <a:endParaRPr lang="en-US"/>
          </a:p>
        </p:txBody>
      </p:sp>
    </p:spTree>
    <p:extLst>
      <p:ext uri="{BB962C8B-B14F-4D97-AF65-F5344CB8AC3E}">
        <p14:creationId xmlns:p14="http://schemas.microsoft.com/office/powerpoint/2010/main" val="2899106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80</a:t>
            </a:fld>
            <a:endParaRPr lang="en-US"/>
          </a:p>
        </p:txBody>
      </p:sp>
    </p:spTree>
    <p:extLst>
      <p:ext uri="{BB962C8B-B14F-4D97-AF65-F5344CB8AC3E}">
        <p14:creationId xmlns:p14="http://schemas.microsoft.com/office/powerpoint/2010/main" val="45949107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81</a:t>
            </a:fld>
            <a:endParaRPr lang="en-US"/>
          </a:p>
        </p:txBody>
      </p:sp>
    </p:spTree>
    <p:extLst>
      <p:ext uri="{BB962C8B-B14F-4D97-AF65-F5344CB8AC3E}">
        <p14:creationId xmlns:p14="http://schemas.microsoft.com/office/powerpoint/2010/main" val="191406298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82</a:t>
            </a:fld>
            <a:endParaRPr lang="en-US"/>
          </a:p>
        </p:txBody>
      </p:sp>
    </p:spTree>
    <p:extLst>
      <p:ext uri="{BB962C8B-B14F-4D97-AF65-F5344CB8AC3E}">
        <p14:creationId xmlns:p14="http://schemas.microsoft.com/office/powerpoint/2010/main" val="15962304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83</a:t>
            </a:fld>
            <a:endParaRPr lang="en-US"/>
          </a:p>
        </p:txBody>
      </p:sp>
    </p:spTree>
    <p:extLst>
      <p:ext uri="{BB962C8B-B14F-4D97-AF65-F5344CB8AC3E}">
        <p14:creationId xmlns:p14="http://schemas.microsoft.com/office/powerpoint/2010/main" val="13786466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84</a:t>
            </a:fld>
            <a:endParaRPr lang="en-US"/>
          </a:p>
        </p:txBody>
      </p:sp>
    </p:spTree>
    <p:extLst>
      <p:ext uri="{BB962C8B-B14F-4D97-AF65-F5344CB8AC3E}">
        <p14:creationId xmlns:p14="http://schemas.microsoft.com/office/powerpoint/2010/main" val="520378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a:t>
            </a:fld>
            <a:endParaRPr lang="en-US"/>
          </a:p>
        </p:txBody>
      </p:sp>
    </p:spTree>
    <p:extLst>
      <p:ext uri="{BB962C8B-B14F-4D97-AF65-F5344CB8AC3E}">
        <p14:creationId xmlns:p14="http://schemas.microsoft.com/office/powerpoint/2010/main" val="102538819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Lambda is the dominant eigenvalue of the transition matrix</a:t>
            </a:r>
          </a:p>
        </p:txBody>
      </p:sp>
      <p:sp>
        <p:nvSpPr>
          <p:cNvPr id="4" name="Slide Number Placeholder 3"/>
          <p:cNvSpPr>
            <a:spLocks noGrp="1"/>
          </p:cNvSpPr>
          <p:nvPr>
            <p:ph type="sldNum" sz="quarter" idx="5"/>
          </p:nvPr>
        </p:nvSpPr>
        <p:spPr/>
        <p:txBody>
          <a:bodyPr/>
          <a:lstStyle/>
          <a:p>
            <a:fld id="{AFE3B80E-16FB-5147-84AD-5036D4EA0A38}" type="slidenum">
              <a:rPr lang="en-US" smtClean="0"/>
              <a:t>85</a:t>
            </a:fld>
            <a:endParaRPr lang="en-US"/>
          </a:p>
        </p:txBody>
      </p:sp>
    </p:spTree>
    <p:extLst>
      <p:ext uri="{BB962C8B-B14F-4D97-AF65-F5344CB8AC3E}">
        <p14:creationId xmlns:p14="http://schemas.microsoft.com/office/powerpoint/2010/main" val="228517484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1980s, scientists from Cambridge have been censusing them annually and tagging every individual. They exhibit these dramatic population fluctuations</a:t>
            </a:r>
          </a:p>
        </p:txBody>
      </p:sp>
      <p:sp>
        <p:nvSpPr>
          <p:cNvPr id="4" name="Slide Number Placeholder 3"/>
          <p:cNvSpPr>
            <a:spLocks noGrp="1"/>
          </p:cNvSpPr>
          <p:nvPr>
            <p:ph type="sldNum" sz="quarter" idx="5"/>
          </p:nvPr>
        </p:nvSpPr>
        <p:spPr/>
        <p:txBody>
          <a:bodyPr/>
          <a:lstStyle/>
          <a:p>
            <a:fld id="{AFE3B80E-16FB-5147-84AD-5036D4EA0A38}" type="slidenum">
              <a:rPr lang="en-US" smtClean="0"/>
              <a:t>86</a:t>
            </a:fld>
            <a:endParaRPr lang="en-US"/>
          </a:p>
        </p:txBody>
      </p:sp>
    </p:spTree>
    <p:extLst>
      <p:ext uri="{BB962C8B-B14F-4D97-AF65-F5344CB8AC3E}">
        <p14:creationId xmlns:p14="http://schemas.microsoft.com/office/powerpoint/2010/main" val="257001321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used both to predict and to explain</a:t>
            </a:r>
          </a:p>
        </p:txBody>
      </p:sp>
      <p:sp>
        <p:nvSpPr>
          <p:cNvPr id="4" name="Slide Number Placeholder 3"/>
          <p:cNvSpPr>
            <a:spLocks noGrp="1"/>
          </p:cNvSpPr>
          <p:nvPr>
            <p:ph type="sldNum" sz="quarter" idx="5"/>
          </p:nvPr>
        </p:nvSpPr>
        <p:spPr/>
        <p:txBody>
          <a:bodyPr/>
          <a:lstStyle/>
          <a:p>
            <a:fld id="{AFE3B80E-16FB-5147-84AD-5036D4EA0A38}" type="slidenum">
              <a:rPr lang="en-US" smtClean="0"/>
              <a:t>87</a:t>
            </a:fld>
            <a:endParaRPr lang="en-US"/>
          </a:p>
        </p:txBody>
      </p:sp>
    </p:spTree>
    <p:extLst>
      <p:ext uri="{BB962C8B-B14F-4D97-AF65-F5344CB8AC3E}">
        <p14:creationId xmlns:p14="http://schemas.microsoft.com/office/powerpoint/2010/main" val="6662232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used both to predict and to explain</a:t>
            </a:r>
          </a:p>
        </p:txBody>
      </p:sp>
      <p:sp>
        <p:nvSpPr>
          <p:cNvPr id="4" name="Slide Number Placeholder 3"/>
          <p:cNvSpPr>
            <a:spLocks noGrp="1"/>
          </p:cNvSpPr>
          <p:nvPr>
            <p:ph type="sldNum" sz="quarter" idx="5"/>
          </p:nvPr>
        </p:nvSpPr>
        <p:spPr/>
        <p:txBody>
          <a:bodyPr/>
          <a:lstStyle/>
          <a:p>
            <a:fld id="{AFE3B80E-16FB-5147-84AD-5036D4EA0A38}" type="slidenum">
              <a:rPr lang="en-US" smtClean="0"/>
              <a:t>88</a:t>
            </a:fld>
            <a:endParaRPr lang="en-US"/>
          </a:p>
        </p:txBody>
      </p:sp>
    </p:spTree>
    <p:extLst>
      <p:ext uri="{BB962C8B-B14F-4D97-AF65-F5344CB8AC3E}">
        <p14:creationId xmlns:p14="http://schemas.microsoft.com/office/powerpoint/2010/main" val="213658572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used both to predict and to explain</a:t>
            </a:r>
          </a:p>
        </p:txBody>
      </p:sp>
      <p:sp>
        <p:nvSpPr>
          <p:cNvPr id="4" name="Slide Number Placeholder 3"/>
          <p:cNvSpPr>
            <a:spLocks noGrp="1"/>
          </p:cNvSpPr>
          <p:nvPr>
            <p:ph type="sldNum" sz="quarter" idx="5"/>
          </p:nvPr>
        </p:nvSpPr>
        <p:spPr/>
        <p:txBody>
          <a:bodyPr/>
          <a:lstStyle/>
          <a:p>
            <a:fld id="{AFE3B80E-16FB-5147-84AD-5036D4EA0A38}" type="slidenum">
              <a:rPr lang="en-US" smtClean="0"/>
              <a:t>89</a:t>
            </a:fld>
            <a:endParaRPr lang="en-US"/>
          </a:p>
        </p:txBody>
      </p:sp>
    </p:spTree>
    <p:extLst>
      <p:ext uri="{BB962C8B-B14F-4D97-AF65-F5344CB8AC3E}">
        <p14:creationId xmlns:p14="http://schemas.microsoft.com/office/powerpoint/2010/main" val="1277913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used both to predict and to explain</a:t>
            </a:r>
          </a:p>
        </p:txBody>
      </p:sp>
      <p:sp>
        <p:nvSpPr>
          <p:cNvPr id="4" name="Slide Number Placeholder 3"/>
          <p:cNvSpPr>
            <a:spLocks noGrp="1"/>
          </p:cNvSpPr>
          <p:nvPr>
            <p:ph type="sldNum" sz="quarter" idx="5"/>
          </p:nvPr>
        </p:nvSpPr>
        <p:spPr/>
        <p:txBody>
          <a:bodyPr/>
          <a:lstStyle/>
          <a:p>
            <a:fld id="{AFE3B80E-16FB-5147-84AD-5036D4EA0A38}" type="slidenum">
              <a:rPr lang="en-US" smtClean="0"/>
              <a:t>90</a:t>
            </a:fld>
            <a:endParaRPr lang="en-US"/>
          </a:p>
        </p:txBody>
      </p:sp>
    </p:spTree>
    <p:extLst>
      <p:ext uri="{BB962C8B-B14F-4D97-AF65-F5344CB8AC3E}">
        <p14:creationId xmlns:p14="http://schemas.microsoft.com/office/powerpoint/2010/main" val="254467275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used both to predict and to explain</a:t>
            </a:r>
          </a:p>
        </p:txBody>
      </p:sp>
      <p:sp>
        <p:nvSpPr>
          <p:cNvPr id="4" name="Slide Number Placeholder 3"/>
          <p:cNvSpPr>
            <a:spLocks noGrp="1"/>
          </p:cNvSpPr>
          <p:nvPr>
            <p:ph type="sldNum" sz="quarter" idx="5"/>
          </p:nvPr>
        </p:nvSpPr>
        <p:spPr/>
        <p:txBody>
          <a:bodyPr/>
          <a:lstStyle/>
          <a:p>
            <a:fld id="{AFE3B80E-16FB-5147-84AD-5036D4EA0A38}" type="slidenum">
              <a:rPr lang="en-US" smtClean="0"/>
              <a:t>91</a:t>
            </a:fld>
            <a:endParaRPr lang="en-US"/>
          </a:p>
        </p:txBody>
      </p:sp>
    </p:spTree>
    <p:extLst>
      <p:ext uri="{BB962C8B-B14F-4D97-AF65-F5344CB8AC3E}">
        <p14:creationId xmlns:p14="http://schemas.microsoft.com/office/powerpoint/2010/main" val="183768645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Colors </a:t>
            </a:r>
          </a:p>
        </p:txBody>
      </p:sp>
      <p:sp>
        <p:nvSpPr>
          <p:cNvPr id="4" name="Slide Number Placeholder 3"/>
          <p:cNvSpPr>
            <a:spLocks noGrp="1"/>
          </p:cNvSpPr>
          <p:nvPr>
            <p:ph type="sldNum" sz="quarter" idx="5"/>
          </p:nvPr>
        </p:nvSpPr>
        <p:spPr/>
        <p:txBody>
          <a:bodyPr/>
          <a:lstStyle/>
          <a:p>
            <a:fld id="{AFE3B80E-16FB-5147-84AD-5036D4EA0A38}" type="slidenum">
              <a:rPr lang="en-US" smtClean="0"/>
              <a:t>92</a:t>
            </a:fld>
            <a:endParaRPr lang="en-US"/>
          </a:p>
        </p:txBody>
      </p:sp>
    </p:spTree>
    <p:extLst>
      <p:ext uri="{BB962C8B-B14F-4D97-AF65-F5344CB8AC3E}">
        <p14:creationId xmlns:p14="http://schemas.microsoft.com/office/powerpoint/2010/main" val="49155853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93</a:t>
            </a:fld>
            <a:endParaRPr lang="en-US"/>
          </a:p>
        </p:txBody>
      </p:sp>
    </p:spTree>
    <p:extLst>
      <p:ext uri="{BB962C8B-B14F-4D97-AF65-F5344CB8AC3E}">
        <p14:creationId xmlns:p14="http://schemas.microsoft.com/office/powerpoint/2010/main" val="293792892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94</a:t>
            </a:fld>
            <a:endParaRPr lang="en-US"/>
          </a:p>
        </p:txBody>
      </p:sp>
    </p:spTree>
    <p:extLst>
      <p:ext uri="{BB962C8B-B14F-4D97-AF65-F5344CB8AC3E}">
        <p14:creationId xmlns:p14="http://schemas.microsoft.com/office/powerpoint/2010/main" val="2761363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Ecology – interaction of organisms with each other (population) and their environment (sets K)</a:t>
            </a:r>
          </a:p>
          <a:p>
            <a:r>
              <a:rPr lang="en-US" dirty="0"/>
              <a:t>R vs. K selected species</a:t>
            </a:r>
          </a:p>
        </p:txBody>
      </p:sp>
      <p:sp>
        <p:nvSpPr>
          <p:cNvPr id="4" name="Slide Number Placeholder 3"/>
          <p:cNvSpPr>
            <a:spLocks noGrp="1"/>
          </p:cNvSpPr>
          <p:nvPr>
            <p:ph type="sldNum" sz="quarter" idx="5"/>
          </p:nvPr>
        </p:nvSpPr>
        <p:spPr/>
        <p:txBody>
          <a:bodyPr/>
          <a:lstStyle/>
          <a:p>
            <a:fld id="{AFE3B80E-16FB-5147-84AD-5036D4EA0A38}" type="slidenum">
              <a:rPr lang="en-US" smtClean="0"/>
              <a:t>11</a:t>
            </a:fld>
            <a:endParaRPr lang="en-US"/>
          </a:p>
        </p:txBody>
      </p:sp>
    </p:spTree>
    <p:extLst>
      <p:ext uri="{BB962C8B-B14F-4D97-AF65-F5344CB8AC3E}">
        <p14:creationId xmlns:p14="http://schemas.microsoft.com/office/powerpoint/2010/main" val="149680609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95</a:t>
            </a:fld>
            <a:endParaRPr lang="en-US"/>
          </a:p>
        </p:txBody>
      </p:sp>
    </p:spTree>
    <p:extLst>
      <p:ext uri="{BB962C8B-B14F-4D97-AF65-F5344CB8AC3E}">
        <p14:creationId xmlns:p14="http://schemas.microsoft.com/office/powerpoint/2010/main" val="227585158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96</a:t>
            </a:fld>
            <a:endParaRPr lang="en-US"/>
          </a:p>
        </p:txBody>
      </p:sp>
    </p:spTree>
    <p:extLst>
      <p:ext uri="{BB962C8B-B14F-4D97-AF65-F5344CB8AC3E}">
        <p14:creationId xmlns:p14="http://schemas.microsoft.com/office/powerpoint/2010/main" val="325907819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97</a:t>
            </a:fld>
            <a:endParaRPr lang="en-US"/>
          </a:p>
        </p:txBody>
      </p:sp>
    </p:spTree>
    <p:extLst>
      <p:ext uri="{BB962C8B-B14F-4D97-AF65-F5344CB8AC3E}">
        <p14:creationId xmlns:p14="http://schemas.microsoft.com/office/powerpoint/2010/main" val="65140623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98</a:t>
            </a:fld>
            <a:endParaRPr lang="en-US"/>
          </a:p>
        </p:txBody>
      </p:sp>
    </p:spTree>
    <p:extLst>
      <p:ext uri="{BB962C8B-B14F-4D97-AF65-F5344CB8AC3E}">
        <p14:creationId xmlns:p14="http://schemas.microsoft.com/office/powerpoint/2010/main" val="97494285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99</a:t>
            </a:fld>
            <a:endParaRPr lang="en-US"/>
          </a:p>
        </p:txBody>
      </p:sp>
    </p:spTree>
    <p:extLst>
      <p:ext uri="{BB962C8B-B14F-4D97-AF65-F5344CB8AC3E}">
        <p14:creationId xmlns:p14="http://schemas.microsoft.com/office/powerpoint/2010/main" val="113554631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100</a:t>
            </a:fld>
            <a:endParaRPr lang="en-US"/>
          </a:p>
        </p:txBody>
      </p:sp>
    </p:spTree>
    <p:extLst>
      <p:ext uri="{BB962C8B-B14F-4D97-AF65-F5344CB8AC3E}">
        <p14:creationId xmlns:p14="http://schemas.microsoft.com/office/powerpoint/2010/main" val="424556620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101</a:t>
            </a:fld>
            <a:endParaRPr lang="en-US"/>
          </a:p>
        </p:txBody>
      </p:sp>
    </p:spTree>
    <p:extLst>
      <p:ext uri="{BB962C8B-B14F-4D97-AF65-F5344CB8AC3E}">
        <p14:creationId xmlns:p14="http://schemas.microsoft.com/office/powerpoint/2010/main" val="15053862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102</a:t>
            </a:fld>
            <a:endParaRPr lang="en-US"/>
          </a:p>
        </p:txBody>
      </p:sp>
    </p:spTree>
    <p:extLst>
      <p:ext uri="{BB962C8B-B14F-4D97-AF65-F5344CB8AC3E}">
        <p14:creationId xmlns:p14="http://schemas.microsoft.com/office/powerpoint/2010/main" val="203146366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Halley= English astronomer, mathematician, and physicist</a:t>
            </a:r>
          </a:p>
        </p:txBody>
      </p:sp>
      <p:sp>
        <p:nvSpPr>
          <p:cNvPr id="4" name="Slide Number Placeholder 3"/>
          <p:cNvSpPr>
            <a:spLocks noGrp="1"/>
          </p:cNvSpPr>
          <p:nvPr>
            <p:ph type="sldNum" sz="quarter" idx="5"/>
          </p:nvPr>
        </p:nvSpPr>
        <p:spPr/>
        <p:txBody>
          <a:bodyPr/>
          <a:lstStyle/>
          <a:p>
            <a:fld id="{AFE3B80E-16FB-5147-84AD-5036D4EA0A38}" type="slidenum">
              <a:rPr lang="en-US" smtClean="0"/>
              <a:t>103</a:t>
            </a:fld>
            <a:endParaRPr lang="en-US"/>
          </a:p>
        </p:txBody>
      </p:sp>
    </p:spTree>
    <p:extLst>
      <p:ext uri="{BB962C8B-B14F-4D97-AF65-F5344CB8AC3E}">
        <p14:creationId xmlns:p14="http://schemas.microsoft.com/office/powerpoint/2010/main" val="193119917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Halley</a:t>
            </a:r>
          </a:p>
        </p:txBody>
      </p:sp>
      <p:sp>
        <p:nvSpPr>
          <p:cNvPr id="4" name="Slide Number Placeholder 3"/>
          <p:cNvSpPr>
            <a:spLocks noGrp="1"/>
          </p:cNvSpPr>
          <p:nvPr>
            <p:ph type="sldNum" sz="quarter" idx="5"/>
          </p:nvPr>
        </p:nvSpPr>
        <p:spPr/>
        <p:txBody>
          <a:bodyPr/>
          <a:lstStyle/>
          <a:p>
            <a:fld id="{AFE3B80E-16FB-5147-84AD-5036D4EA0A38}" type="slidenum">
              <a:rPr lang="en-US" smtClean="0"/>
              <a:t>104</a:t>
            </a:fld>
            <a:endParaRPr lang="en-US"/>
          </a:p>
        </p:txBody>
      </p:sp>
    </p:spTree>
    <p:extLst>
      <p:ext uri="{BB962C8B-B14F-4D97-AF65-F5344CB8AC3E}">
        <p14:creationId xmlns:p14="http://schemas.microsoft.com/office/powerpoint/2010/main" val="3230847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6AE90-A368-DAEC-FC0B-2486E9D1C2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D1E314-5518-1D79-BF07-5A9BFB69F8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03E1FE5-8D60-3237-1DB9-47FACA885BDF}"/>
              </a:ext>
            </a:extLst>
          </p:cNvPr>
          <p:cNvSpPr>
            <a:spLocks noGrp="1"/>
          </p:cNvSpPr>
          <p:nvPr>
            <p:ph type="dt" sz="half" idx="10"/>
          </p:nvPr>
        </p:nvSpPr>
        <p:spPr/>
        <p:txBody>
          <a:bodyPr/>
          <a:lstStyle/>
          <a:p>
            <a:fld id="{790AB186-76C0-7E49-B58A-0AF75FA9177A}" type="datetimeFigureOut">
              <a:rPr lang="en-US" smtClean="0"/>
              <a:t>2/4/25</a:t>
            </a:fld>
            <a:endParaRPr lang="en-US"/>
          </a:p>
        </p:txBody>
      </p:sp>
      <p:sp>
        <p:nvSpPr>
          <p:cNvPr id="5" name="Footer Placeholder 4">
            <a:extLst>
              <a:ext uri="{FF2B5EF4-FFF2-40B4-BE49-F238E27FC236}">
                <a16:creationId xmlns:a16="http://schemas.microsoft.com/office/drawing/2014/main" id="{13FDC537-B604-C5D6-4134-3483BE0FF8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359345-C242-1FEF-E60C-EC74A4A062B6}"/>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4253604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1261E-0296-B8A4-F1F4-E32062C48C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5993F8-DFF9-9F96-0281-EDB20DDEB3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8FD9A4-664A-000E-1001-0AD2229946E2}"/>
              </a:ext>
            </a:extLst>
          </p:cNvPr>
          <p:cNvSpPr>
            <a:spLocks noGrp="1"/>
          </p:cNvSpPr>
          <p:nvPr>
            <p:ph type="dt" sz="half" idx="10"/>
          </p:nvPr>
        </p:nvSpPr>
        <p:spPr/>
        <p:txBody>
          <a:bodyPr/>
          <a:lstStyle/>
          <a:p>
            <a:fld id="{790AB186-76C0-7E49-B58A-0AF75FA9177A}" type="datetimeFigureOut">
              <a:rPr lang="en-US" smtClean="0"/>
              <a:t>2/4/25</a:t>
            </a:fld>
            <a:endParaRPr lang="en-US"/>
          </a:p>
        </p:txBody>
      </p:sp>
      <p:sp>
        <p:nvSpPr>
          <p:cNvPr id="5" name="Footer Placeholder 4">
            <a:extLst>
              <a:ext uri="{FF2B5EF4-FFF2-40B4-BE49-F238E27FC236}">
                <a16:creationId xmlns:a16="http://schemas.microsoft.com/office/drawing/2014/main" id="{51C9F86E-5F5C-456B-7ED9-917FC39F16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5DC763-1771-295C-B535-A4DD766459ED}"/>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381154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273A9B-E688-636A-4789-C007089FA8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597FF3-75BC-0499-9C51-AB40BFC1B0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1EBF91-E459-5DCD-4381-8A36B79CC3CC}"/>
              </a:ext>
            </a:extLst>
          </p:cNvPr>
          <p:cNvSpPr>
            <a:spLocks noGrp="1"/>
          </p:cNvSpPr>
          <p:nvPr>
            <p:ph type="dt" sz="half" idx="10"/>
          </p:nvPr>
        </p:nvSpPr>
        <p:spPr/>
        <p:txBody>
          <a:bodyPr/>
          <a:lstStyle/>
          <a:p>
            <a:fld id="{790AB186-76C0-7E49-B58A-0AF75FA9177A}" type="datetimeFigureOut">
              <a:rPr lang="en-US" smtClean="0"/>
              <a:t>2/4/25</a:t>
            </a:fld>
            <a:endParaRPr lang="en-US"/>
          </a:p>
        </p:txBody>
      </p:sp>
      <p:sp>
        <p:nvSpPr>
          <p:cNvPr id="5" name="Footer Placeholder 4">
            <a:extLst>
              <a:ext uri="{FF2B5EF4-FFF2-40B4-BE49-F238E27FC236}">
                <a16:creationId xmlns:a16="http://schemas.microsoft.com/office/drawing/2014/main" id="{7362ECDA-21D5-22E9-080A-021AD9B6BD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2B0745-BC3F-7E81-DBC4-08E3D0A2770D}"/>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182688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4634D-09FE-6918-FE45-15E33646D4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FBE866-9B53-589F-805B-0254AD78A3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0A4AA3-5232-8739-C553-AF97D020425F}"/>
              </a:ext>
            </a:extLst>
          </p:cNvPr>
          <p:cNvSpPr>
            <a:spLocks noGrp="1"/>
          </p:cNvSpPr>
          <p:nvPr>
            <p:ph type="dt" sz="half" idx="10"/>
          </p:nvPr>
        </p:nvSpPr>
        <p:spPr/>
        <p:txBody>
          <a:bodyPr/>
          <a:lstStyle/>
          <a:p>
            <a:fld id="{790AB186-76C0-7E49-B58A-0AF75FA9177A}" type="datetimeFigureOut">
              <a:rPr lang="en-US" smtClean="0"/>
              <a:t>2/4/25</a:t>
            </a:fld>
            <a:endParaRPr lang="en-US"/>
          </a:p>
        </p:txBody>
      </p:sp>
      <p:sp>
        <p:nvSpPr>
          <p:cNvPr id="5" name="Footer Placeholder 4">
            <a:extLst>
              <a:ext uri="{FF2B5EF4-FFF2-40B4-BE49-F238E27FC236}">
                <a16:creationId xmlns:a16="http://schemas.microsoft.com/office/drawing/2014/main" id="{131111C9-F524-24F8-631F-AAD5331FB1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672679-D988-7617-6DB4-A1F83F9F46F5}"/>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778561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47477-01DB-A4BF-0AE0-C422644565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E42D3E-B9F6-8E6D-419E-161CD988B0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3D82E5-CA33-1169-FD6E-D5106A6CE113}"/>
              </a:ext>
            </a:extLst>
          </p:cNvPr>
          <p:cNvSpPr>
            <a:spLocks noGrp="1"/>
          </p:cNvSpPr>
          <p:nvPr>
            <p:ph type="dt" sz="half" idx="10"/>
          </p:nvPr>
        </p:nvSpPr>
        <p:spPr/>
        <p:txBody>
          <a:bodyPr/>
          <a:lstStyle/>
          <a:p>
            <a:fld id="{790AB186-76C0-7E49-B58A-0AF75FA9177A}" type="datetimeFigureOut">
              <a:rPr lang="en-US" smtClean="0"/>
              <a:t>2/4/25</a:t>
            </a:fld>
            <a:endParaRPr lang="en-US"/>
          </a:p>
        </p:txBody>
      </p:sp>
      <p:sp>
        <p:nvSpPr>
          <p:cNvPr id="5" name="Footer Placeholder 4">
            <a:extLst>
              <a:ext uri="{FF2B5EF4-FFF2-40B4-BE49-F238E27FC236}">
                <a16:creationId xmlns:a16="http://schemas.microsoft.com/office/drawing/2014/main" id="{DF4A17B2-5513-3A0E-D95F-696FEB524D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85562C-1BA7-4F95-3BBE-06049AA9A85E}"/>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38031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615D6-1270-8FAD-0714-B79BACB63A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70C8C-66D8-F02D-4ABE-AEB70174FD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B4FB9A-EA0F-0F94-8B70-E0B1E19BDB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34EBE8-A5E8-6B0F-2464-E3EDD913E6E1}"/>
              </a:ext>
            </a:extLst>
          </p:cNvPr>
          <p:cNvSpPr>
            <a:spLocks noGrp="1"/>
          </p:cNvSpPr>
          <p:nvPr>
            <p:ph type="dt" sz="half" idx="10"/>
          </p:nvPr>
        </p:nvSpPr>
        <p:spPr/>
        <p:txBody>
          <a:bodyPr/>
          <a:lstStyle/>
          <a:p>
            <a:fld id="{790AB186-76C0-7E49-B58A-0AF75FA9177A}" type="datetimeFigureOut">
              <a:rPr lang="en-US" smtClean="0"/>
              <a:t>2/4/25</a:t>
            </a:fld>
            <a:endParaRPr lang="en-US"/>
          </a:p>
        </p:txBody>
      </p:sp>
      <p:sp>
        <p:nvSpPr>
          <p:cNvPr id="6" name="Footer Placeholder 5">
            <a:extLst>
              <a:ext uri="{FF2B5EF4-FFF2-40B4-BE49-F238E27FC236}">
                <a16:creationId xmlns:a16="http://schemas.microsoft.com/office/drawing/2014/main" id="{11984699-5130-46C3-1C95-7484019F81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BE41A6-3B2D-DE43-383F-A66C5A4E5B6C}"/>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833211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5C475-9579-BC61-DA5B-B21B1A4A0E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A25BA8-7995-51F0-CCCB-00338150EC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300CB6-8216-A289-49FA-0A04BF6431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CBE779-E8B3-36E4-21EA-DC8FE9202D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40A61C-E25C-C4E2-029D-5448C3F53C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278F4B3-1432-9D13-737B-EFF50DB83D28}"/>
              </a:ext>
            </a:extLst>
          </p:cNvPr>
          <p:cNvSpPr>
            <a:spLocks noGrp="1"/>
          </p:cNvSpPr>
          <p:nvPr>
            <p:ph type="dt" sz="half" idx="10"/>
          </p:nvPr>
        </p:nvSpPr>
        <p:spPr/>
        <p:txBody>
          <a:bodyPr/>
          <a:lstStyle/>
          <a:p>
            <a:fld id="{790AB186-76C0-7E49-B58A-0AF75FA9177A}" type="datetimeFigureOut">
              <a:rPr lang="en-US" smtClean="0"/>
              <a:t>2/4/25</a:t>
            </a:fld>
            <a:endParaRPr lang="en-US"/>
          </a:p>
        </p:txBody>
      </p:sp>
      <p:sp>
        <p:nvSpPr>
          <p:cNvPr id="8" name="Footer Placeholder 7">
            <a:extLst>
              <a:ext uri="{FF2B5EF4-FFF2-40B4-BE49-F238E27FC236}">
                <a16:creationId xmlns:a16="http://schemas.microsoft.com/office/drawing/2014/main" id="{1964E071-45EB-5016-59EF-630E7C69E5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E04FE0-9050-0C84-D6C5-C5B48CFB8BD8}"/>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227872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83CA1-C131-8738-DB26-82F740EA11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864DC8-F28B-EBA2-773C-17BFC49AB9D0}"/>
              </a:ext>
            </a:extLst>
          </p:cNvPr>
          <p:cNvSpPr>
            <a:spLocks noGrp="1"/>
          </p:cNvSpPr>
          <p:nvPr>
            <p:ph type="dt" sz="half" idx="10"/>
          </p:nvPr>
        </p:nvSpPr>
        <p:spPr/>
        <p:txBody>
          <a:bodyPr/>
          <a:lstStyle/>
          <a:p>
            <a:fld id="{790AB186-76C0-7E49-B58A-0AF75FA9177A}" type="datetimeFigureOut">
              <a:rPr lang="en-US" smtClean="0"/>
              <a:t>2/4/25</a:t>
            </a:fld>
            <a:endParaRPr lang="en-US"/>
          </a:p>
        </p:txBody>
      </p:sp>
      <p:sp>
        <p:nvSpPr>
          <p:cNvPr id="4" name="Footer Placeholder 3">
            <a:extLst>
              <a:ext uri="{FF2B5EF4-FFF2-40B4-BE49-F238E27FC236}">
                <a16:creationId xmlns:a16="http://schemas.microsoft.com/office/drawing/2014/main" id="{89BA56C5-9A7C-1A82-A7AB-C4960E2D33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9BF694-1FBE-9DB8-9102-F28D2689E126}"/>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031415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85F3F7-81B0-D923-F54D-E1DE162253D7}"/>
              </a:ext>
            </a:extLst>
          </p:cNvPr>
          <p:cNvSpPr>
            <a:spLocks noGrp="1"/>
          </p:cNvSpPr>
          <p:nvPr>
            <p:ph type="dt" sz="half" idx="10"/>
          </p:nvPr>
        </p:nvSpPr>
        <p:spPr/>
        <p:txBody>
          <a:bodyPr/>
          <a:lstStyle/>
          <a:p>
            <a:fld id="{790AB186-76C0-7E49-B58A-0AF75FA9177A}" type="datetimeFigureOut">
              <a:rPr lang="en-US" smtClean="0"/>
              <a:t>2/4/25</a:t>
            </a:fld>
            <a:endParaRPr lang="en-US"/>
          </a:p>
        </p:txBody>
      </p:sp>
      <p:sp>
        <p:nvSpPr>
          <p:cNvPr id="3" name="Footer Placeholder 2">
            <a:extLst>
              <a:ext uri="{FF2B5EF4-FFF2-40B4-BE49-F238E27FC236}">
                <a16:creationId xmlns:a16="http://schemas.microsoft.com/office/drawing/2014/main" id="{A25D1316-AF1D-E3FE-3744-530C08B8FC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49D7E0-C4A4-348D-CAE8-F2E33443032F}"/>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200720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F5467-E5FC-0229-422B-B1F743F122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A2B004-97A0-5596-4D19-521BB0B71A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A277C6-C1C9-04F9-2EF2-5638AB0438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C10642-8797-5B88-7230-34223E6253D1}"/>
              </a:ext>
            </a:extLst>
          </p:cNvPr>
          <p:cNvSpPr>
            <a:spLocks noGrp="1"/>
          </p:cNvSpPr>
          <p:nvPr>
            <p:ph type="dt" sz="half" idx="10"/>
          </p:nvPr>
        </p:nvSpPr>
        <p:spPr/>
        <p:txBody>
          <a:bodyPr/>
          <a:lstStyle/>
          <a:p>
            <a:fld id="{790AB186-76C0-7E49-B58A-0AF75FA9177A}" type="datetimeFigureOut">
              <a:rPr lang="en-US" smtClean="0"/>
              <a:t>2/4/25</a:t>
            </a:fld>
            <a:endParaRPr lang="en-US"/>
          </a:p>
        </p:txBody>
      </p:sp>
      <p:sp>
        <p:nvSpPr>
          <p:cNvPr id="6" name="Footer Placeholder 5">
            <a:extLst>
              <a:ext uri="{FF2B5EF4-FFF2-40B4-BE49-F238E27FC236}">
                <a16:creationId xmlns:a16="http://schemas.microsoft.com/office/drawing/2014/main" id="{70F06E50-0C2B-EED7-14EE-E6EA546B5B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705C84-EBF0-645D-BB09-03B7FF51CA44}"/>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100697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7C2E8-BC90-3317-DF82-0BA28FF862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9ACC62-8342-BD43-D3A4-7271850307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0D8FF2-FF4E-DFD6-9B05-8052546170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0E83C7-2974-D191-EAF8-BEC7E48BFACC}"/>
              </a:ext>
            </a:extLst>
          </p:cNvPr>
          <p:cNvSpPr>
            <a:spLocks noGrp="1"/>
          </p:cNvSpPr>
          <p:nvPr>
            <p:ph type="dt" sz="half" idx="10"/>
          </p:nvPr>
        </p:nvSpPr>
        <p:spPr/>
        <p:txBody>
          <a:bodyPr/>
          <a:lstStyle/>
          <a:p>
            <a:fld id="{790AB186-76C0-7E49-B58A-0AF75FA9177A}" type="datetimeFigureOut">
              <a:rPr lang="en-US" smtClean="0"/>
              <a:t>2/4/25</a:t>
            </a:fld>
            <a:endParaRPr lang="en-US"/>
          </a:p>
        </p:txBody>
      </p:sp>
      <p:sp>
        <p:nvSpPr>
          <p:cNvPr id="6" name="Footer Placeholder 5">
            <a:extLst>
              <a:ext uri="{FF2B5EF4-FFF2-40B4-BE49-F238E27FC236}">
                <a16:creationId xmlns:a16="http://schemas.microsoft.com/office/drawing/2014/main" id="{601EFD32-B838-05CC-3D0E-FA5C4B8977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E81DA7-2014-782B-6DD7-754E786FBFD0}"/>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488282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BAF372-CE2A-119A-E828-FADF709CF5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EA249B-CB45-BECD-E78C-D5AB463E06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FF0245-AEF8-8665-1A06-9415E1FA28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0AB186-76C0-7E49-B58A-0AF75FA9177A}" type="datetimeFigureOut">
              <a:rPr lang="en-US" smtClean="0"/>
              <a:t>2/4/25</a:t>
            </a:fld>
            <a:endParaRPr lang="en-US"/>
          </a:p>
        </p:txBody>
      </p:sp>
      <p:sp>
        <p:nvSpPr>
          <p:cNvPr id="5" name="Footer Placeholder 4">
            <a:extLst>
              <a:ext uri="{FF2B5EF4-FFF2-40B4-BE49-F238E27FC236}">
                <a16:creationId xmlns:a16="http://schemas.microsoft.com/office/drawing/2014/main" id="{C27EE361-DF9E-4B01-F6A1-D540387626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F97D22-0DA6-49B1-F2D4-3CDB5D2A2A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C143A3-B8D4-E241-A960-4270AFEB5F50}" type="slidenum">
              <a:rPr lang="en-US" smtClean="0"/>
              <a:t>‹#›</a:t>
            </a:fld>
            <a:endParaRPr lang="en-US"/>
          </a:p>
        </p:txBody>
      </p:sp>
    </p:spTree>
    <p:extLst>
      <p:ext uri="{BB962C8B-B14F-4D97-AF65-F5344CB8AC3E}">
        <p14:creationId xmlns:p14="http://schemas.microsoft.com/office/powerpoint/2010/main" val="800724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1/relationships/webextension" Target="../webextensions/webextension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47.png"/></Relationships>
</file>

<file path=ppt/slides/_rels/slide10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20.jpeg"/></Relationships>
</file>

<file path=ppt/slides/_rels/slide10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19.gif"/></Relationships>
</file>

<file path=ppt/slides/_rels/slide10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450.png"/><Relationship Id="rId4" Type="http://schemas.openxmlformats.org/officeDocument/2006/relationships/image" Target="../media/image180.png"/></Relationships>
</file>

<file path=ppt/slides/_rels/slide106.xml.rels><?xml version="1.0" encoding="UTF-8" standalone="yes"?>
<Relationships xmlns="http://schemas.openxmlformats.org/package/2006/relationships"><Relationship Id="rId3" Type="http://schemas.openxmlformats.org/officeDocument/2006/relationships/image" Target="../media/image52.png"/><Relationship Id="rId2" Type="http://schemas.microsoft.com/office/2011/relationships/webextension" Target="../webextensions/webextension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57.jpg"/></Relationships>
</file>

<file path=ppt/slides/_rels/slide114.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08.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115.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11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17.xml.rels><?xml version="1.0" encoding="UTF-8" standalone="yes"?>
<Relationships xmlns="http://schemas.openxmlformats.org/package/2006/relationships"><Relationship Id="rId3" Type="http://schemas.openxmlformats.org/officeDocument/2006/relationships/image" Target="../media/image65.png"/><Relationship Id="rId2" Type="http://schemas.microsoft.com/office/2011/relationships/webextension" Target="../webextensions/webextension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720.png"/><Relationship Id="rId4" Type="http://schemas.openxmlformats.org/officeDocument/2006/relationships/image" Target="../media/image710.pn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4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30.png"/><Relationship Id="rId5" Type="http://schemas.openxmlformats.org/officeDocument/2006/relationships/image" Target="../media/image720.png"/><Relationship Id="rId4" Type="http://schemas.openxmlformats.org/officeDocument/2006/relationships/image" Target="../media/image7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10.png"/><Relationship Id="rId7"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30.png"/><Relationship Id="rId4" Type="http://schemas.openxmlformats.org/officeDocument/2006/relationships/image" Target="../media/image720.png"/></Relationships>
</file>

<file path=ppt/slides/_rels/slide21.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10.png"/><Relationship Id="rId7"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30.png"/><Relationship Id="rId4" Type="http://schemas.openxmlformats.org/officeDocument/2006/relationships/image" Target="../media/image720.png"/></Relationships>
</file>

<file path=ppt/slides/_rels/slide22.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10.png"/><Relationship Id="rId7"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30.png"/><Relationship Id="rId4" Type="http://schemas.openxmlformats.org/officeDocument/2006/relationships/image" Target="../media/image720.png"/><Relationship Id="rId9" Type="http://schemas.openxmlformats.org/officeDocument/2006/relationships/image" Target="../media/image780.png"/></Relationships>
</file>

<file path=ppt/slides/_rels/slide23.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10.png"/><Relationship Id="rId7"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30.png"/><Relationship Id="rId4" Type="http://schemas.openxmlformats.org/officeDocument/2006/relationships/image" Target="../media/image720.png"/><Relationship Id="rId9" Type="http://schemas.openxmlformats.org/officeDocument/2006/relationships/image" Target="../media/image790.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1/relationships/webextension" Target="../webextensions/webextension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microsoft.com/office/2011/relationships/webextension" Target="../webextensions/webextension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9.gif"/></Relationships>
</file>

<file path=ppt/slides/_rels/slide4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9.gif"/></Relationships>
</file>

<file path=ppt/slides/_rels/slide4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9.gif"/></Relationships>
</file>

<file path=ppt/slides/_rels/slide44.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45.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4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40.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40.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40.png"/></Relationships>
</file>

<file path=ppt/slides/_rels/slide5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24.tiff"/></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40.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s/_rels/slide6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s/_rels/slide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s/_rels/slide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s/_rels/slide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s/_rels/slide6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s/_rels/slide6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0.jpe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s/_rels/slide6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0.jpe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28.svg"/><Relationship Id="rId11" Type="http://schemas.openxmlformats.org/officeDocument/2006/relationships/image" Target="../media/image20.jpe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png"/><Relationship Id="rId9" Type="http://schemas.openxmlformats.org/officeDocument/2006/relationships/image" Target="../media/image31.png"/></Relationships>
</file>

<file path=ppt/slides/_rels/slide71.xml.rels><?xml version="1.0" encoding="UTF-8" standalone="yes"?>
<Relationships xmlns="http://schemas.openxmlformats.org/package/2006/relationships"><Relationship Id="rId3" Type="http://schemas.openxmlformats.org/officeDocument/2006/relationships/image" Target="../media/image33.png"/><Relationship Id="rId2" Type="http://schemas.microsoft.com/office/2011/relationships/webextension" Target="../webextensions/webextension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36.emf"/><Relationship Id="rId4" Type="http://schemas.openxmlformats.org/officeDocument/2006/relationships/image" Target="../media/image35.emf"/></Relationships>
</file>

<file path=ppt/slides/_rels/slide7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5.emf"/><Relationship Id="rId4" Type="http://schemas.openxmlformats.org/officeDocument/2006/relationships/image" Target="../media/image36.emf"/></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8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8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8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40.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9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9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44.png"/><Relationship Id="rId7" Type="http://schemas.openxmlformats.org/officeDocument/2006/relationships/image" Target="../media/image30.sv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32.sv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400.png"/><Relationship Id="rId4" Type="http://schemas.openxmlformats.org/officeDocument/2006/relationships/image" Target="../media/image390.png"/></Relationships>
</file>

<file path=ppt/slides/_rels/slide9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9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9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94F69CAC-1477-F059-7EB2-BE2FF41E6DA0}"/>
                  </a:ext>
                </a:extLst>
              </p:cNvPr>
              <p:cNvGraphicFramePr>
                <a:graphicFrameLocks noGrp="1"/>
              </p:cNvGraphicFramePr>
              <p:nvPr>
                <p:ph idx="1"/>
                <p:extLst>
                  <p:ext uri="{D42A27DB-BD31-4B8C-83A1-F6EECF244321}">
                    <p14:modId xmlns:p14="http://schemas.microsoft.com/office/powerpoint/2010/main" val="2085908052"/>
                  </p:ext>
                </p:extLst>
              </p:nvPr>
            </p:nvGraphicFramePr>
            <p:xfrm>
              <a:off x="402957" y="216976"/>
              <a:ext cx="11530738" cy="649379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Content Placeholder 3">
                <a:extLst>
                  <a:ext uri="{FF2B5EF4-FFF2-40B4-BE49-F238E27FC236}">
                    <a16:creationId xmlns:a16="http://schemas.microsoft.com/office/drawing/2014/main" id="{94F69CAC-1477-F059-7EB2-BE2FF41E6DA0}"/>
                  </a:ext>
                </a:extLst>
              </p:cNvPr>
              <p:cNvPicPr>
                <a:picLocks noGrp="1" noRot="1" noChangeAspect="1" noMove="1" noResize="1" noEditPoints="1" noAdjustHandles="1" noChangeArrowheads="1" noChangeShapeType="1"/>
              </p:cNvPicPr>
              <p:nvPr/>
            </p:nvPicPr>
            <p:blipFill>
              <a:blip r:embed="rId3"/>
              <a:stretch>
                <a:fillRect/>
              </a:stretch>
            </p:blipFill>
            <p:spPr>
              <a:xfrm>
                <a:off x="402957" y="216976"/>
                <a:ext cx="11530738" cy="6493790"/>
              </a:xfrm>
              <a:prstGeom prst="rect">
                <a:avLst/>
              </a:prstGeom>
            </p:spPr>
          </p:pic>
        </mc:Fallback>
      </mc:AlternateContent>
    </p:spTree>
    <p:extLst>
      <p:ext uri="{BB962C8B-B14F-4D97-AF65-F5344CB8AC3E}">
        <p14:creationId xmlns:p14="http://schemas.microsoft.com/office/powerpoint/2010/main" val="1904096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08D81D0-03C2-7E06-8FDD-75F44567DD90}"/>
              </a:ext>
            </a:extLst>
          </p:cNvPr>
          <p:cNvSpPr/>
          <p:nvPr/>
        </p:nvSpPr>
        <p:spPr>
          <a:xfrm>
            <a:off x="3229585" y="2632122"/>
            <a:ext cx="522859" cy="456487"/>
          </a:xfrm>
          <a:prstGeom prst="rect">
            <a:avLst/>
          </a:prstGeom>
          <a:solidFill>
            <a:srgbClr val="FFFF00">
              <a:alpha val="4742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p:sp>
        <p:nvSpPr>
          <p:cNvPr id="8" name="TextBox 7">
            <a:extLst>
              <a:ext uri="{FF2B5EF4-FFF2-40B4-BE49-F238E27FC236}">
                <a16:creationId xmlns:a16="http://schemas.microsoft.com/office/drawing/2014/main" id="{6152AB56-FA0E-D24C-1D91-CCC1598DFA48}"/>
              </a:ext>
            </a:extLst>
          </p:cNvPr>
          <p:cNvSpPr txBox="1"/>
          <p:nvPr/>
        </p:nvSpPr>
        <p:spPr>
          <a:xfrm>
            <a:off x="8190689" y="330740"/>
            <a:ext cx="4001311" cy="3416320"/>
          </a:xfrm>
          <a:prstGeom prst="rect">
            <a:avLst/>
          </a:prstGeom>
          <a:noFill/>
        </p:spPr>
        <p:txBody>
          <a:bodyPr wrap="square">
            <a:spAutoFit/>
          </a:bodyPr>
          <a:lstStyle/>
          <a:p>
            <a:r>
              <a:rPr lang="en-US" sz="2200" i="1" dirty="0">
                <a:effectLst/>
                <a:latin typeface="Helvetica" pitchFamily="2" charset="0"/>
              </a:rPr>
              <a:t>“We shall not insist on the hypothesis of geometric progression, given that it can hold only in very special</a:t>
            </a:r>
            <a:endParaRPr lang="en-US" sz="2200" dirty="0">
              <a:effectLst/>
              <a:latin typeface="Helvetica" pitchFamily="2" charset="0"/>
            </a:endParaRPr>
          </a:p>
          <a:p>
            <a:r>
              <a:rPr lang="en-US" sz="2200" i="1" dirty="0">
                <a:effectLst/>
                <a:latin typeface="Helvetica" pitchFamily="2" charset="0"/>
              </a:rPr>
              <a:t>circumstances; for example, when a fertile territory of almost unlimited size happens to be inhabited by people…” </a:t>
            </a:r>
          </a:p>
          <a:p>
            <a:endParaRPr lang="en-US" sz="2200" i="1" dirty="0">
              <a:effectLst/>
              <a:latin typeface="Helvetica" pitchFamily="2" charset="0"/>
            </a:endParaRPr>
          </a:p>
          <a:p>
            <a:r>
              <a:rPr lang="en-US" i="0" dirty="0">
                <a:effectLst/>
                <a:latin typeface="Helvetica" pitchFamily="2" charset="0"/>
              </a:rPr>
              <a:t>- Pierre-Francois Verhulst </a:t>
            </a:r>
            <a:r>
              <a:rPr lang="en-US" dirty="0">
                <a:effectLst/>
                <a:latin typeface="Helvetica" pitchFamily="2" charset="0"/>
              </a:rPr>
              <a:t>(1838)</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80935" y="21288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80935" y="2128806"/>
                <a:ext cx="3501957" cy="886268"/>
              </a:xfrm>
              <a:prstGeom prst="rect">
                <a:avLst/>
              </a:prstGeom>
              <a:blipFill>
                <a:blip r:embed="rId3"/>
                <a:stretch>
                  <a:fillRect t="-1408" b="-12676"/>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5278327E-5216-A1FD-145A-A51F6F824A41}"/>
              </a:ext>
            </a:extLst>
          </p:cNvPr>
          <p:cNvCxnSpPr>
            <a:cxnSpLocks/>
          </p:cNvCxnSpPr>
          <p:nvPr/>
        </p:nvCxnSpPr>
        <p:spPr>
          <a:xfrm flipV="1">
            <a:off x="3459804" y="3184476"/>
            <a:ext cx="0" cy="5625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3A9A274-D56C-B01A-4E0E-29AB1EAE229E}"/>
              </a:ext>
            </a:extLst>
          </p:cNvPr>
          <p:cNvCxnSpPr>
            <a:cxnSpLocks/>
          </p:cNvCxnSpPr>
          <p:nvPr/>
        </p:nvCxnSpPr>
        <p:spPr>
          <a:xfrm flipH="1">
            <a:off x="4182892" y="2373549"/>
            <a:ext cx="7036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6F5A4F2-4971-3627-C1B0-D5B9277E2519}"/>
              </a:ext>
            </a:extLst>
          </p:cNvPr>
          <p:cNvCxnSpPr>
            <a:cxnSpLocks/>
          </p:cNvCxnSpPr>
          <p:nvPr/>
        </p:nvCxnSpPr>
        <p:spPr>
          <a:xfrm flipV="1">
            <a:off x="2075234" y="3184476"/>
            <a:ext cx="0" cy="5625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B734335-4EC0-66E4-D1EB-A24F21E5DCA6}"/>
              </a:ext>
            </a:extLst>
          </p:cNvPr>
          <p:cNvSpPr txBox="1"/>
          <p:nvPr/>
        </p:nvSpPr>
        <p:spPr>
          <a:xfrm>
            <a:off x="4912465" y="2158105"/>
            <a:ext cx="4001311" cy="430887"/>
          </a:xfrm>
          <a:prstGeom prst="rect">
            <a:avLst/>
          </a:prstGeom>
          <a:noFill/>
        </p:spPr>
        <p:txBody>
          <a:bodyPr wrap="square">
            <a:spAutoFit/>
          </a:bodyPr>
          <a:lstStyle/>
          <a:p>
            <a:r>
              <a:rPr lang="en-US" sz="2200" dirty="0">
                <a:effectLst/>
                <a:latin typeface="Helvetica" pitchFamily="2" charset="0"/>
              </a:rPr>
              <a:t>population size</a:t>
            </a:r>
            <a:endParaRPr lang="en-US" dirty="0">
              <a:effectLst/>
              <a:latin typeface="Helvetica" pitchFamily="2" charset="0"/>
            </a:endParaRPr>
          </a:p>
        </p:txBody>
      </p:sp>
      <p:sp>
        <p:nvSpPr>
          <p:cNvPr id="22" name="TextBox 21">
            <a:extLst>
              <a:ext uri="{FF2B5EF4-FFF2-40B4-BE49-F238E27FC236}">
                <a16:creationId xmlns:a16="http://schemas.microsoft.com/office/drawing/2014/main" id="{9EC8B604-F426-AA33-7966-8A2747F9109C}"/>
              </a:ext>
            </a:extLst>
          </p:cNvPr>
          <p:cNvSpPr txBox="1"/>
          <p:nvPr/>
        </p:nvSpPr>
        <p:spPr>
          <a:xfrm>
            <a:off x="2534052" y="3842927"/>
            <a:ext cx="4001311" cy="430887"/>
          </a:xfrm>
          <a:prstGeom prst="rect">
            <a:avLst/>
          </a:prstGeom>
          <a:noFill/>
        </p:spPr>
        <p:txBody>
          <a:bodyPr wrap="square">
            <a:spAutoFit/>
          </a:bodyPr>
          <a:lstStyle/>
          <a:p>
            <a:r>
              <a:rPr lang="en-US" sz="2200" b="1" dirty="0">
                <a:solidFill>
                  <a:srgbClr val="C00000"/>
                </a:solidFill>
                <a:effectLst/>
                <a:latin typeface="Helvetica" pitchFamily="2" charset="0"/>
              </a:rPr>
              <a:t>carrying capacity</a:t>
            </a:r>
            <a:endParaRPr lang="en-US" b="1" dirty="0">
              <a:solidFill>
                <a:srgbClr val="C00000"/>
              </a:solidFill>
              <a:effectLst/>
              <a:latin typeface="Helvetica" pitchFamily="2" charset="0"/>
            </a:endParaRPr>
          </a:p>
        </p:txBody>
      </p:sp>
      <p:sp>
        <p:nvSpPr>
          <p:cNvPr id="23" name="TextBox 22">
            <a:extLst>
              <a:ext uri="{FF2B5EF4-FFF2-40B4-BE49-F238E27FC236}">
                <a16:creationId xmlns:a16="http://schemas.microsoft.com/office/drawing/2014/main" id="{D411A2DC-F93B-A00D-0D53-7056F58998E7}"/>
              </a:ext>
            </a:extLst>
          </p:cNvPr>
          <p:cNvSpPr txBox="1"/>
          <p:nvPr/>
        </p:nvSpPr>
        <p:spPr>
          <a:xfrm>
            <a:off x="322630" y="3841603"/>
            <a:ext cx="2211422" cy="769441"/>
          </a:xfrm>
          <a:prstGeom prst="rect">
            <a:avLst/>
          </a:prstGeom>
          <a:noFill/>
        </p:spPr>
        <p:txBody>
          <a:bodyPr wrap="square">
            <a:spAutoFit/>
          </a:bodyPr>
          <a:lstStyle/>
          <a:p>
            <a:r>
              <a:rPr lang="en-US" sz="2200" dirty="0">
                <a:effectLst/>
                <a:latin typeface="Helvetica" pitchFamily="2" charset="0"/>
              </a:rPr>
              <a:t>intrinsic growth rate</a:t>
            </a:r>
            <a:endParaRPr lang="en-US" dirty="0">
              <a:effectLst/>
              <a:latin typeface="Helvetica" pitchFamily="2" charset="0"/>
            </a:endParaRPr>
          </a:p>
        </p:txBody>
      </p:sp>
      <p:sp>
        <p:nvSpPr>
          <p:cNvPr id="3" name="TextBox 2">
            <a:extLst>
              <a:ext uri="{FF2B5EF4-FFF2-40B4-BE49-F238E27FC236}">
                <a16:creationId xmlns:a16="http://schemas.microsoft.com/office/drawing/2014/main" id="{FC525C05-1E35-1342-77DC-5CEF4A8D71B0}"/>
              </a:ext>
            </a:extLst>
          </p:cNvPr>
          <p:cNvSpPr txBox="1"/>
          <p:nvPr/>
        </p:nvSpPr>
        <p:spPr>
          <a:xfrm>
            <a:off x="322630" y="5152301"/>
            <a:ext cx="8591146" cy="1461939"/>
          </a:xfrm>
          <a:prstGeom prst="rect">
            <a:avLst/>
          </a:prstGeom>
          <a:noFill/>
        </p:spPr>
        <p:txBody>
          <a:bodyPr wrap="square">
            <a:spAutoFit/>
          </a:bodyPr>
          <a:lstStyle/>
          <a:p>
            <a:r>
              <a:rPr lang="en-US" sz="2800" dirty="0">
                <a:effectLst/>
                <a:latin typeface="Helvetica" pitchFamily="2" charset="0"/>
              </a:rPr>
              <a:t>Population growth slows as abundance (</a:t>
            </a:r>
            <a:r>
              <a:rPr lang="en-US" sz="2800" b="1" dirty="0">
                <a:solidFill>
                  <a:srgbClr val="C00000"/>
                </a:solidFill>
                <a:effectLst/>
                <a:latin typeface="Helvetica" pitchFamily="2" charset="0"/>
              </a:rPr>
              <a:t>N</a:t>
            </a:r>
            <a:r>
              <a:rPr lang="en-US" sz="2800" dirty="0">
                <a:effectLst/>
                <a:latin typeface="Helvetica" pitchFamily="2" charset="0"/>
              </a:rPr>
              <a:t>) approaches </a:t>
            </a:r>
            <a:r>
              <a:rPr lang="en-US" sz="2800" b="1" dirty="0">
                <a:solidFill>
                  <a:srgbClr val="C00000"/>
                </a:solidFill>
                <a:effectLst/>
                <a:latin typeface="Helvetica" pitchFamily="2" charset="0"/>
              </a:rPr>
              <a:t>carrying capacity </a:t>
            </a:r>
            <a:r>
              <a:rPr lang="en-US" sz="2800" dirty="0">
                <a:effectLst/>
                <a:latin typeface="Helvetica" pitchFamily="2" charset="0"/>
              </a:rPr>
              <a:t>(</a:t>
            </a:r>
            <a:r>
              <a:rPr lang="en-US" sz="2800" b="1" dirty="0">
                <a:solidFill>
                  <a:srgbClr val="C00000"/>
                </a:solidFill>
                <a:effectLst/>
                <a:latin typeface="Helvetica" pitchFamily="2" charset="0"/>
              </a:rPr>
              <a:t>K</a:t>
            </a:r>
            <a:r>
              <a:rPr lang="en-US" sz="2800" dirty="0">
                <a:effectLst/>
                <a:latin typeface="Helvetica" pitchFamily="2" charset="0"/>
              </a:rPr>
              <a:t>). </a:t>
            </a:r>
          </a:p>
          <a:p>
            <a:endParaRPr lang="en-US" sz="500" dirty="0">
              <a:effectLst/>
              <a:latin typeface="Helvetica" pitchFamily="2" charset="0"/>
            </a:endParaRPr>
          </a:p>
          <a:p>
            <a:r>
              <a:rPr lang="en-US" sz="2800" dirty="0">
                <a:effectLst/>
                <a:latin typeface="Helvetica" pitchFamily="2" charset="0"/>
              </a:rPr>
              <a:t>Population growth is </a:t>
            </a:r>
            <a:r>
              <a:rPr lang="en-US" sz="2800" b="1" dirty="0">
                <a:solidFill>
                  <a:srgbClr val="C00000"/>
                </a:solidFill>
                <a:effectLst/>
                <a:latin typeface="Helvetica" pitchFamily="2" charset="0"/>
              </a:rPr>
              <a:t>density-dependent</a:t>
            </a:r>
            <a:r>
              <a:rPr lang="en-US" sz="2800" dirty="0">
                <a:effectLst/>
                <a:latin typeface="Helvetica" pitchFamily="2" charset="0"/>
              </a:rPr>
              <a:t>.</a:t>
            </a:r>
          </a:p>
        </p:txBody>
      </p:sp>
      <p:cxnSp>
        <p:nvCxnSpPr>
          <p:cNvPr id="5" name="Straight Arrow Connector 4">
            <a:extLst>
              <a:ext uri="{FF2B5EF4-FFF2-40B4-BE49-F238E27FC236}">
                <a16:creationId xmlns:a16="http://schemas.microsoft.com/office/drawing/2014/main" id="{7E693B60-7F9D-FD88-C783-7550A6112648}"/>
              </a:ext>
            </a:extLst>
          </p:cNvPr>
          <p:cNvCxnSpPr>
            <a:cxnSpLocks/>
          </p:cNvCxnSpPr>
          <p:nvPr/>
        </p:nvCxnSpPr>
        <p:spPr>
          <a:xfrm>
            <a:off x="680935" y="2017659"/>
            <a:ext cx="262962" cy="1404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9164B33-23A6-4978-A668-7C33F0250CC8}"/>
              </a:ext>
            </a:extLst>
          </p:cNvPr>
          <p:cNvSpPr txBox="1"/>
          <p:nvPr/>
        </p:nvSpPr>
        <p:spPr>
          <a:xfrm>
            <a:off x="202091" y="1261267"/>
            <a:ext cx="3886203" cy="769441"/>
          </a:xfrm>
          <a:prstGeom prst="rect">
            <a:avLst/>
          </a:prstGeom>
          <a:noFill/>
        </p:spPr>
        <p:txBody>
          <a:bodyPr wrap="square">
            <a:spAutoFit/>
          </a:bodyPr>
          <a:lstStyle/>
          <a:p>
            <a:r>
              <a:rPr lang="en-US" sz="2200" dirty="0">
                <a:latin typeface="Helvetica" pitchFamily="2" charset="0"/>
              </a:rPr>
              <a:t>c</a:t>
            </a:r>
            <a:r>
              <a:rPr lang="en-US" sz="2200" dirty="0">
                <a:effectLst/>
                <a:latin typeface="Helvetica" pitchFamily="2" charset="0"/>
              </a:rPr>
              <a:t>hange in population abundance per unit time</a:t>
            </a:r>
            <a:endParaRPr lang="en-US" dirty="0">
              <a:effectLst/>
              <a:latin typeface="Helvetica" pitchFamily="2" charset="0"/>
            </a:endParaRPr>
          </a:p>
        </p:txBody>
      </p:sp>
    </p:spTree>
    <p:extLst>
      <p:ext uri="{BB962C8B-B14F-4D97-AF65-F5344CB8AC3E}">
        <p14:creationId xmlns:p14="http://schemas.microsoft.com/office/powerpoint/2010/main" val="301446897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696A1C-45EC-0500-C0D9-77E12DFD1469}"/>
              </a:ext>
            </a:extLst>
          </p:cNvPr>
          <p:cNvSpPr/>
          <p:nvPr/>
        </p:nvSpPr>
        <p:spPr>
          <a:xfrm>
            <a:off x="5614820" y="105965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7" name="Rectangle 6">
            <a:extLst>
              <a:ext uri="{FF2B5EF4-FFF2-40B4-BE49-F238E27FC236}">
                <a16:creationId xmlns:a16="http://schemas.microsoft.com/office/drawing/2014/main" id="{B100A66E-14FC-9490-514E-7F4B15169425}"/>
              </a:ext>
            </a:extLst>
          </p:cNvPr>
          <p:cNvSpPr/>
          <p:nvPr/>
        </p:nvSpPr>
        <p:spPr>
          <a:xfrm>
            <a:off x="7412878" y="1122174"/>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8" name="Straight Arrow Connector 7">
            <a:extLst>
              <a:ext uri="{FF2B5EF4-FFF2-40B4-BE49-F238E27FC236}">
                <a16:creationId xmlns:a16="http://schemas.microsoft.com/office/drawing/2014/main" id="{126D0A65-B8DE-E62E-A810-3A2266DECA0B}"/>
              </a:ext>
            </a:extLst>
          </p:cNvPr>
          <p:cNvCxnSpPr>
            <a:cxnSpLocks/>
          </p:cNvCxnSpPr>
          <p:nvPr/>
        </p:nvCxnSpPr>
        <p:spPr>
          <a:xfrm>
            <a:off x="6747553"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FE79CBD2-5EBC-2FEA-5226-900D30F6C4A6}"/>
              </a:ext>
            </a:extLst>
          </p:cNvPr>
          <p:cNvCxnSpPr>
            <a:cxnSpLocks/>
            <a:stCxn id="7" idx="0"/>
            <a:endCxn id="6" idx="0"/>
          </p:cNvCxnSpPr>
          <p:nvPr/>
        </p:nvCxnSpPr>
        <p:spPr>
          <a:xfrm rot="16200000" flipV="1">
            <a:off x="7016592" y="191885"/>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11AF108-E2F0-EB7D-4543-6EB8DE0E1BAC}"/>
              </a:ext>
            </a:extLst>
          </p:cNvPr>
          <p:cNvSpPr/>
          <p:nvPr/>
        </p:nvSpPr>
        <p:spPr>
          <a:xfrm>
            <a:off x="7502239" y="497444"/>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12" name="Rectangle 11">
            <a:extLst>
              <a:ext uri="{FF2B5EF4-FFF2-40B4-BE49-F238E27FC236}">
                <a16:creationId xmlns:a16="http://schemas.microsoft.com/office/drawing/2014/main" id="{440444FA-EE77-573F-8858-4655CE403C1B}"/>
              </a:ext>
            </a:extLst>
          </p:cNvPr>
          <p:cNvSpPr/>
          <p:nvPr/>
        </p:nvSpPr>
        <p:spPr>
          <a:xfrm>
            <a:off x="6872964"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7" name="Rectangle 16">
            <a:extLst>
              <a:ext uri="{FF2B5EF4-FFF2-40B4-BE49-F238E27FC236}">
                <a16:creationId xmlns:a16="http://schemas.microsoft.com/office/drawing/2014/main" id="{3E48C7A5-C833-0912-3D5E-91D8503F8482}"/>
              </a:ext>
            </a:extLst>
          </p:cNvPr>
          <p:cNvSpPr/>
          <p:nvPr/>
        </p:nvSpPr>
        <p:spPr>
          <a:xfrm>
            <a:off x="9203835" y="110139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19" name="Rectangle 18">
            <a:extLst>
              <a:ext uri="{FF2B5EF4-FFF2-40B4-BE49-F238E27FC236}">
                <a16:creationId xmlns:a16="http://schemas.microsoft.com/office/drawing/2014/main" id="{4C03C8A5-C7D1-1E87-B4E8-7BE9DB333AF3}"/>
              </a:ext>
            </a:extLst>
          </p:cNvPr>
          <p:cNvSpPr/>
          <p:nvPr/>
        </p:nvSpPr>
        <p:spPr>
          <a:xfrm>
            <a:off x="10973554" y="1118045"/>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cxnSp>
        <p:nvCxnSpPr>
          <p:cNvPr id="29" name="Curved Connector 28">
            <a:extLst>
              <a:ext uri="{FF2B5EF4-FFF2-40B4-BE49-F238E27FC236}">
                <a16:creationId xmlns:a16="http://schemas.microsoft.com/office/drawing/2014/main" id="{47335A30-4D77-6456-FF96-1B3D9C77AE92}"/>
              </a:ext>
            </a:extLst>
          </p:cNvPr>
          <p:cNvCxnSpPr>
            <a:cxnSpLocks/>
            <a:stCxn id="17" idx="0"/>
            <a:endCxn id="6" idx="0"/>
          </p:cNvCxnSpPr>
          <p:nvPr/>
        </p:nvCxnSpPr>
        <p:spPr>
          <a:xfrm rot="16200000" flipV="1">
            <a:off x="7922461" y="-713985"/>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931D421-A09B-677A-0DE9-5CA4FD733F5A}"/>
              </a:ext>
            </a:extLst>
          </p:cNvPr>
          <p:cNvSpPr/>
          <p:nvPr/>
        </p:nvSpPr>
        <p:spPr>
          <a:xfrm>
            <a:off x="9272252" y="401407"/>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34" name="Rectangle 33">
            <a:extLst>
              <a:ext uri="{FF2B5EF4-FFF2-40B4-BE49-F238E27FC236}">
                <a16:creationId xmlns:a16="http://schemas.microsoft.com/office/drawing/2014/main" id="{F3AC45C7-44F2-AB58-E957-4BB6D813837B}"/>
              </a:ext>
            </a:extLst>
          </p:cNvPr>
          <p:cNvSpPr/>
          <p:nvPr/>
        </p:nvSpPr>
        <p:spPr>
          <a:xfrm>
            <a:off x="11111170" y="312778"/>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39" name="Curved Connector 38">
            <a:extLst>
              <a:ext uri="{FF2B5EF4-FFF2-40B4-BE49-F238E27FC236}">
                <a16:creationId xmlns:a16="http://schemas.microsoft.com/office/drawing/2014/main" id="{D72AF380-22F4-5B45-38CB-591D2E71BDAF}"/>
              </a:ext>
            </a:extLst>
          </p:cNvPr>
          <p:cNvCxnSpPr>
            <a:cxnSpLocks/>
            <a:stCxn id="19" idx="0"/>
            <a:endCxn id="6" idx="0"/>
          </p:cNvCxnSpPr>
          <p:nvPr/>
        </p:nvCxnSpPr>
        <p:spPr>
          <a:xfrm rot="16200000" flipV="1">
            <a:off x="8798994" y="-1590518"/>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5CCB20-3C42-767D-87A3-F6210A3F1087}"/>
              </a:ext>
            </a:extLst>
          </p:cNvPr>
          <p:cNvCxnSpPr>
            <a:cxnSpLocks/>
          </p:cNvCxnSpPr>
          <p:nvPr/>
        </p:nvCxnSpPr>
        <p:spPr>
          <a:xfrm>
            <a:off x="8542060" y="1683386"/>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9E488CE-1B8F-8138-B347-F8A05764FE6B}"/>
              </a:ext>
            </a:extLst>
          </p:cNvPr>
          <p:cNvSpPr/>
          <p:nvPr/>
        </p:nvSpPr>
        <p:spPr>
          <a:xfrm>
            <a:off x="8667471" y="1679577"/>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50" name="Straight Arrow Connector 49">
            <a:extLst>
              <a:ext uri="{FF2B5EF4-FFF2-40B4-BE49-F238E27FC236}">
                <a16:creationId xmlns:a16="http://schemas.microsoft.com/office/drawing/2014/main" id="{B0D30529-5EF5-53CA-C41B-BD49CE005BE3}"/>
              </a:ext>
            </a:extLst>
          </p:cNvPr>
          <p:cNvCxnSpPr>
            <a:cxnSpLocks/>
          </p:cNvCxnSpPr>
          <p:nvPr/>
        </p:nvCxnSpPr>
        <p:spPr>
          <a:xfrm>
            <a:off x="10309290"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5B36BD-AF4A-53EB-F0C2-73FF3133D6EA}"/>
              </a:ext>
            </a:extLst>
          </p:cNvPr>
          <p:cNvSpPr/>
          <p:nvPr/>
        </p:nvSpPr>
        <p:spPr>
          <a:xfrm>
            <a:off x="10434701"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40" name="TextBox 39">
            <a:extLst>
              <a:ext uri="{FF2B5EF4-FFF2-40B4-BE49-F238E27FC236}">
                <a16:creationId xmlns:a16="http://schemas.microsoft.com/office/drawing/2014/main" id="{B55F2713-39E0-6E05-8602-35965FCC4242}"/>
              </a:ext>
            </a:extLst>
          </p:cNvPr>
          <p:cNvSpPr txBox="1"/>
          <p:nvPr/>
        </p:nvSpPr>
        <p:spPr>
          <a:xfrm>
            <a:off x="6195775" y="3313627"/>
            <a:ext cx="65" cy="553998"/>
          </a:xfrm>
          <a:prstGeom prst="rect">
            <a:avLst/>
          </a:prstGeom>
          <a:noFill/>
        </p:spPr>
        <p:txBody>
          <a:bodyPr wrap="none" lIns="0" tIns="0" rIns="0" bIns="0" rtlCol="0">
            <a:spAutoFit/>
          </a:bodyPr>
          <a:lstStyle/>
          <a:p>
            <a:endParaRPr lang="en-US" dirty="0"/>
          </a:p>
          <a:p>
            <a:endParaRPr lang="en-US"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C4C83D8-2C72-926E-34F3-DB47283A5750}"/>
                  </a:ext>
                </a:extLst>
              </p:cNvPr>
              <p:cNvSpPr txBox="1"/>
              <p:nvPr/>
            </p:nvSpPr>
            <p:spPr>
              <a:xfrm>
                <a:off x="8174173" y="7296230"/>
                <a:ext cx="5873994" cy="430887"/>
              </a:xfrm>
              <a:prstGeom prst="rect">
                <a:avLst/>
              </a:prstGeom>
              <a:noFill/>
            </p:spPr>
            <p:txBody>
              <a:bodyPr wrap="square" rtlCol="0">
                <a:spAutoFit/>
              </a:bodyPr>
              <a:lstStyle/>
              <a:p>
                <a:pPr algn="r"/>
                <a:r>
                  <a:rPr lang="en-US" sz="2200" b="1" dirty="0">
                    <a:solidFill>
                      <a:srgbClr val="C00000"/>
                    </a:solidFill>
                  </a:rPr>
                  <a:t>Net reproductive rate (R</a:t>
                </a:r>
                <a:r>
                  <a:rPr lang="en-US" sz="2200" b="1" baseline="-25000" dirty="0">
                    <a:solidFill>
                      <a:srgbClr val="C00000"/>
                    </a:solidFill>
                  </a:rPr>
                  <a:t>0</a:t>
                </a:r>
                <a:r>
                  <a:rPr lang="en-US" sz="2200" b="1" dirty="0">
                    <a:solidFill>
                      <a:srgbClr val="C00000"/>
                    </a:solidFill>
                  </a:rPr>
                  <a:t>):</a:t>
                </a:r>
                <a:r>
                  <a:rPr lang="en-US" sz="2200" b="1" dirty="0"/>
                  <a:t> </a:t>
                </a:r>
                <a14:m>
                  <m:oMath xmlns:m="http://schemas.openxmlformats.org/officeDocument/2006/math">
                    <m:nary>
                      <m:naryPr>
                        <m:chr m:val="∑"/>
                        <m:subHide m:val="on"/>
                        <m:supHide m:val="on"/>
                        <m:ctrlPr>
                          <a:rPr lang="en-US" sz="2200" i="1" smtClean="0">
                            <a:latin typeface="Cambria Math" panose="02040503050406030204" pitchFamily="18" charset="0"/>
                          </a:rPr>
                        </m:ctrlPr>
                      </m:naryPr>
                      <m:sub/>
                      <m:sup/>
                      <m:e>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𝑙</m:t>
                            </m:r>
                          </m:e>
                          <m:sub>
                            <m:r>
                              <a:rPr lang="en-US" sz="2200" b="0" i="1" smtClean="0">
                                <a:latin typeface="Cambria Math" panose="02040503050406030204" pitchFamily="18" charset="0"/>
                              </a:rPr>
                              <m:t>𝑥</m:t>
                            </m:r>
                          </m:sub>
                        </m:sSub>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𝑚</m:t>
                            </m:r>
                          </m:e>
                          <m:sub>
                            <m:r>
                              <a:rPr lang="en-US" sz="2200" b="0" i="1" smtClean="0">
                                <a:latin typeface="Cambria Math" panose="02040503050406030204" pitchFamily="18" charset="0"/>
                              </a:rPr>
                              <m:t>𝑥</m:t>
                            </m:r>
                          </m:sub>
                        </m:sSub>
                        <m:r>
                          <a:rPr lang="en-US" sz="2200" b="0" i="1" smtClean="0">
                            <a:latin typeface="Cambria Math" panose="02040503050406030204" pitchFamily="18" charset="0"/>
                          </a:rPr>
                          <m:t>=…</m:t>
                        </m:r>
                      </m:e>
                    </m:nary>
                  </m:oMath>
                </a14:m>
                <a:endParaRPr lang="en-US" sz="2200" dirty="0">
                  <a:latin typeface="+mj-lt"/>
                  <a:cs typeface="Franklin Gothic Medium"/>
                </a:endParaRPr>
              </a:p>
            </p:txBody>
          </p:sp>
        </mc:Choice>
        <mc:Fallback xmlns="">
          <p:sp>
            <p:nvSpPr>
              <p:cNvPr id="20" name="TextBox 19">
                <a:extLst>
                  <a:ext uri="{FF2B5EF4-FFF2-40B4-BE49-F238E27FC236}">
                    <a16:creationId xmlns:a16="http://schemas.microsoft.com/office/drawing/2014/main" id="{6C4C83D8-2C72-926E-34F3-DB47283A5750}"/>
                  </a:ext>
                </a:extLst>
              </p:cNvPr>
              <p:cNvSpPr txBox="1">
                <a:spLocks noRot="1" noChangeAspect="1" noMove="1" noResize="1" noEditPoints="1" noAdjustHandles="1" noChangeArrowheads="1" noChangeShapeType="1" noTextEdit="1"/>
              </p:cNvSpPr>
              <p:nvPr/>
            </p:nvSpPr>
            <p:spPr>
              <a:xfrm>
                <a:off x="8174173" y="7296230"/>
                <a:ext cx="5873994" cy="430887"/>
              </a:xfrm>
              <a:prstGeom prst="rect">
                <a:avLst/>
              </a:prstGeom>
              <a:blipFill>
                <a:blip r:embed="rId3"/>
                <a:stretch>
                  <a:fillRect t="-120000" b="-185714"/>
                </a:stretch>
              </a:blipFill>
            </p:spPr>
            <p:txBody>
              <a:bodyPr/>
              <a:lstStyle/>
              <a:p>
                <a:r>
                  <a:rPr lang="en-US">
                    <a:noFill/>
                  </a:rPr>
                  <a:t> </a:t>
                </a:r>
              </a:p>
            </p:txBody>
          </p:sp>
        </mc:Fallback>
      </mc:AlternateContent>
      <p:pic>
        <p:nvPicPr>
          <p:cNvPr id="16" name="Picture 15" descr="Chart, scatter chart&#10;&#10;Description automatically generated">
            <a:extLst>
              <a:ext uri="{FF2B5EF4-FFF2-40B4-BE49-F238E27FC236}">
                <a16:creationId xmlns:a16="http://schemas.microsoft.com/office/drawing/2014/main" id="{647B931A-2D84-ACAC-DF51-F9E87973E0D6}"/>
              </a:ext>
            </a:extLst>
          </p:cNvPr>
          <p:cNvPicPr>
            <a:picLocks noChangeAspect="1"/>
          </p:cNvPicPr>
          <p:nvPr/>
        </p:nvPicPr>
        <p:blipFill>
          <a:blip r:embed="rId4"/>
          <a:stretch>
            <a:fillRect/>
          </a:stretch>
        </p:blipFill>
        <p:spPr>
          <a:xfrm>
            <a:off x="96114" y="2460432"/>
            <a:ext cx="4428293" cy="4221011"/>
          </a:xfrm>
          <a:prstGeom prst="rect">
            <a:avLst/>
          </a:prstGeom>
        </p:spPr>
      </p:pic>
      <p:sp>
        <p:nvSpPr>
          <p:cNvPr id="21" name="TextBox 20">
            <a:extLst>
              <a:ext uri="{FF2B5EF4-FFF2-40B4-BE49-F238E27FC236}">
                <a16:creationId xmlns:a16="http://schemas.microsoft.com/office/drawing/2014/main" id="{95FC88EE-0BD7-6F9B-B6FF-C6D9695EAD4A}"/>
              </a:ext>
            </a:extLst>
          </p:cNvPr>
          <p:cNvSpPr txBox="1"/>
          <p:nvPr/>
        </p:nvSpPr>
        <p:spPr>
          <a:xfrm>
            <a:off x="3197111" y="6110885"/>
            <a:ext cx="9020783" cy="769441"/>
          </a:xfrm>
          <a:prstGeom prst="rect">
            <a:avLst/>
          </a:prstGeom>
          <a:noFill/>
        </p:spPr>
        <p:txBody>
          <a:bodyPr wrap="square" rtlCol="0">
            <a:spAutoFit/>
          </a:bodyPr>
          <a:lstStyle/>
          <a:p>
            <a:pPr algn="r"/>
            <a:r>
              <a:rPr lang="en-US" sz="2200" dirty="0">
                <a:cs typeface="Franklin Gothic Medium"/>
              </a:rPr>
              <a:t>Pankhurst &amp; Conroy 1987 </a:t>
            </a:r>
          </a:p>
          <a:p>
            <a:pPr algn="r"/>
            <a:r>
              <a:rPr lang="en-US" sz="2200" i="1" dirty="0">
                <a:cs typeface="Franklin Gothic Medium"/>
              </a:rPr>
              <a:t>NZ J of Marine &amp; Freshwater Res</a:t>
            </a:r>
            <a:endParaRPr lang="en-US" sz="2200" dirty="0">
              <a:latin typeface="+mj-lt"/>
              <a:cs typeface="Franklin Gothic Medium"/>
            </a:endParaRPr>
          </a:p>
        </p:txBody>
      </p:sp>
      <p:pic>
        <p:nvPicPr>
          <p:cNvPr id="23" name="Picture 4" descr="Orange Roughy - Good Fish Bad Fish">
            <a:extLst>
              <a:ext uri="{FF2B5EF4-FFF2-40B4-BE49-F238E27FC236}">
                <a16:creationId xmlns:a16="http://schemas.microsoft.com/office/drawing/2014/main" id="{1D226ED6-957E-8FBC-74AC-AC46935F16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260" y="1059652"/>
            <a:ext cx="3393039" cy="1413766"/>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558E017D-D78A-EE54-BEE4-9A874C7C3342}"/>
              </a:ext>
            </a:extLst>
          </p:cNvPr>
          <p:cNvSpPr txBox="1"/>
          <p:nvPr/>
        </p:nvSpPr>
        <p:spPr>
          <a:xfrm>
            <a:off x="363126" y="6449768"/>
            <a:ext cx="3291533" cy="430887"/>
          </a:xfrm>
          <a:prstGeom prst="rect">
            <a:avLst/>
          </a:prstGeom>
          <a:solidFill>
            <a:schemeClr val="bg1"/>
          </a:solidFill>
        </p:spPr>
        <p:txBody>
          <a:bodyPr wrap="square" rtlCol="0">
            <a:spAutoFit/>
          </a:bodyPr>
          <a:lstStyle/>
          <a:p>
            <a:pPr algn="r"/>
            <a:r>
              <a:rPr lang="en-US" sz="2200" dirty="0"/>
              <a:t>Standard length (cm)</a:t>
            </a:r>
            <a:endParaRPr lang="en-US" sz="2200" dirty="0">
              <a:latin typeface="+mj-lt"/>
              <a:cs typeface="Franklin Gothic Medium"/>
            </a:endParaRPr>
          </a:p>
        </p:txBody>
      </p:sp>
      <p:sp>
        <p:nvSpPr>
          <p:cNvPr id="31" name="TextBox 30">
            <a:extLst>
              <a:ext uri="{FF2B5EF4-FFF2-40B4-BE49-F238E27FC236}">
                <a16:creationId xmlns:a16="http://schemas.microsoft.com/office/drawing/2014/main" id="{A773B4E2-E761-E636-1864-85BFB9231FB4}"/>
              </a:ext>
            </a:extLst>
          </p:cNvPr>
          <p:cNvSpPr txBox="1"/>
          <p:nvPr/>
        </p:nvSpPr>
        <p:spPr>
          <a:xfrm rot="16200000">
            <a:off x="-1419806" y="4109721"/>
            <a:ext cx="3291533" cy="430887"/>
          </a:xfrm>
          <a:prstGeom prst="rect">
            <a:avLst/>
          </a:prstGeom>
          <a:solidFill>
            <a:schemeClr val="bg1"/>
          </a:solidFill>
        </p:spPr>
        <p:txBody>
          <a:bodyPr wrap="square" rtlCol="0">
            <a:spAutoFit/>
          </a:bodyPr>
          <a:lstStyle/>
          <a:p>
            <a:pPr algn="r"/>
            <a:r>
              <a:rPr lang="en-US" sz="2200" dirty="0"/>
              <a:t>Absolute fecundity (x10</a:t>
            </a:r>
            <a:r>
              <a:rPr lang="en-US" sz="2200" baseline="30000" dirty="0"/>
              <a:t>3</a:t>
            </a:r>
            <a:r>
              <a:rPr lang="en-US" sz="2200" dirty="0"/>
              <a:t>)</a:t>
            </a:r>
            <a:endParaRPr lang="en-US" sz="2200" dirty="0">
              <a:latin typeface="+mj-lt"/>
              <a:cs typeface="Franklin Gothic Medium"/>
            </a:endParaRPr>
          </a:p>
        </p:txBody>
      </p:sp>
      <p:sp>
        <p:nvSpPr>
          <p:cNvPr id="32" name="Right Brace 31">
            <a:extLst>
              <a:ext uri="{FF2B5EF4-FFF2-40B4-BE49-F238E27FC236}">
                <a16:creationId xmlns:a16="http://schemas.microsoft.com/office/drawing/2014/main" id="{F3445EAA-E0A0-774E-D52A-CD3AFCB52057}"/>
              </a:ext>
            </a:extLst>
          </p:cNvPr>
          <p:cNvSpPr/>
          <p:nvPr/>
        </p:nvSpPr>
        <p:spPr>
          <a:xfrm>
            <a:off x="4487863" y="2473418"/>
            <a:ext cx="540008" cy="3703494"/>
          </a:xfrm>
          <a:prstGeom prst="rightBrace">
            <a:avLst>
              <a:gd name="adj1" fmla="val 8333"/>
              <a:gd name="adj2" fmla="val 10601"/>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A6A610DB-11FA-61D2-BC76-91270D812B2B}"/>
              </a:ext>
            </a:extLst>
          </p:cNvPr>
          <p:cNvSpPr txBox="1"/>
          <p:nvPr/>
        </p:nvSpPr>
        <p:spPr>
          <a:xfrm>
            <a:off x="4706024" y="2551413"/>
            <a:ext cx="2426719" cy="1107996"/>
          </a:xfrm>
          <a:prstGeom prst="rect">
            <a:avLst/>
          </a:prstGeom>
          <a:noFill/>
        </p:spPr>
        <p:txBody>
          <a:bodyPr wrap="square" rtlCol="0">
            <a:spAutoFit/>
          </a:bodyPr>
          <a:lstStyle/>
          <a:p>
            <a:pPr algn="r"/>
            <a:r>
              <a:rPr lang="en-US" sz="2200" dirty="0"/>
              <a:t>Fecundity (eggs) increases in older, bigger fish!</a:t>
            </a:r>
            <a:endParaRPr lang="en-US" sz="2200" dirty="0">
              <a:latin typeface="+mj-lt"/>
              <a:cs typeface="Franklin Gothic Medium"/>
            </a:endParaRPr>
          </a:p>
        </p:txBody>
      </p:sp>
    </p:spTree>
    <p:extLst>
      <p:ext uri="{BB962C8B-B14F-4D97-AF65-F5344CB8AC3E}">
        <p14:creationId xmlns:p14="http://schemas.microsoft.com/office/powerpoint/2010/main" val="17125075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696A1C-45EC-0500-C0D9-77E12DFD1469}"/>
              </a:ext>
            </a:extLst>
          </p:cNvPr>
          <p:cNvSpPr/>
          <p:nvPr/>
        </p:nvSpPr>
        <p:spPr>
          <a:xfrm>
            <a:off x="5614820" y="105965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7" name="Rectangle 6">
            <a:extLst>
              <a:ext uri="{FF2B5EF4-FFF2-40B4-BE49-F238E27FC236}">
                <a16:creationId xmlns:a16="http://schemas.microsoft.com/office/drawing/2014/main" id="{B100A66E-14FC-9490-514E-7F4B15169425}"/>
              </a:ext>
            </a:extLst>
          </p:cNvPr>
          <p:cNvSpPr/>
          <p:nvPr/>
        </p:nvSpPr>
        <p:spPr>
          <a:xfrm>
            <a:off x="7412878" y="1122174"/>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8" name="Straight Arrow Connector 7">
            <a:extLst>
              <a:ext uri="{FF2B5EF4-FFF2-40B4-BE49-F238E27FC236}">
                <a16:creationId xmlns:a16="http://schemas.microsoft.com/office/drawing/2014/main" id="{126D0A65-B8DE-E62E-A810-3A2266DECA0B}"/>
              </a:ext>
            </a:extLst>
          </p:cNvPr>
          <p:cNvCxnSpPr>
            <a:cxnSpLocks/>
          </p:cNvCxnSpPr>
          <p:nvPr/>
        </p:nvCxnSpPr>
        <p:spPr>
          <a:xfrm>
            <a:off x="6747553"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FE79CBD2-5EBC-2FEA-5226-900D30F6C4A6}"/>
              </a:ext>
            </a:extLst>
          </p:cNvPr>
          <p:cNvCxnSpPr>
            <a:cxnSpLocks/>
            <a:stCxn id="7" idx="0"/>
            <a:endCxn id="6" idx="0"/>
          </p:cNvCxnSpPr>
          <p:nvPr/>
        </p:nvCxnSpPr>
        <p:spPr>
          <a:xfrm rot="16200000" flipV="1">
            <a:off x="7016592" y="191885"/>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11AF108-E2F0-EB7D-4543-6EB8DE0E1BAC}"/>
              </a:ext>
            </a:extLst>
          </p:cNvPr>
          <p:cNvSpPr/>
          <p:nvPr/>
        </p:nvSpPr>
        <p:spPr>
          <a:xfrm>
            <a:off x="7502239" y="497444"/>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12" name="Rectangle 11">
            <a:extLst>
              <a:ext uri="{FF2B5EF4-FFF2-40B4-BE49-F238E27FC236}">
                <a16:creationId xmlns:a16="http://schemas.microsoft.com/office/drawing/2014/main" id="{440444FA-EE77-573F-8858-4655CE403C1B}"/>
              </a:ext>
            </a:extLst>
          </p:cNvPr>
          <p:cNvSpPr/>
          <p:nvPr/>
        </p:nvSpPr>
        <p:spPr>
          <a:xfrm>
            <a:off x="6872964"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7" name="Rectangle 16">
            <a:extLst>
              <a:ext uri="{FF2B5EF4-FFF2-40B4-BE49-F238E27FC236}">
                <a16:creationId xmlns:a16="http://schemas.microsoft.com/office/drawing/2014/main" id="{3E48C7A5-C833-0912-3D5E-91D8503F8482}"/>
              </a:ext>
            </a:extLst>
          </p:cNvPr>
          <p:cNvSpPr/>
          <p:nvPr/>
        </p:nvSpPr>
        <p:spPr>
          <a:xfrm>
            <a:off x="9203835" y="110139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19" name="Rectangle 18">
            <a:extLst>
              <a:ext uri="{FF2B5EF4-FFF2-40B4-BE49-F238E27FC236}">
                <a16:creationId xmlns:a16="http://schemas.microsoft.com/office/drawing/2014/main" id="{4C03C8A5-C7D1-1E87-B4E8-7BE9DB333AF3}"/>
              </a:ext>
            </a:extLst>
          </p:cNvPr>
          <p:cNvSpPr/>
          <p:nvPr/>
        </p:nvSpPr>
        <p:spPr>
          <a:xfrm>
            <a:off x="10973554" y="1118045"/>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cxnSp>
        <p:nvCxnSpPr>
          <p:cNvPr id="29" name="Curved Connector 28">
            <a:extLst>
              <a:ext uri="{FF2B5EF4-FFF2-40B4-BE49-F238E27FC236}">
                <a16:creationId xmlns:a16="http://schemas.microsoft.com/office/drawing/2014/main" id="{47335A30-4D77-6456-FF96-1B3D9C77AE92}"/>
              </a:ext>
            </a:extLst>
          </p:cNvPr>
          <p:cNvCxnSpPr>
            <a:cxnSpLocks/>
            <a:stCxn id="17" idx="0"/>
            <a:endCxn id="6" idx="0"/>
          </p:cNvCxnSpPr>
          <p:nvPr/>
        </p:nvCxnSpPr>
        <p:spPr>
          <a:xfrm rot="16200000" flipV="1">
            <a:off x="7922461" y="-713985"/>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931D421-A09B-677A-0DE9-5CA4FD733F5A}"/>
              </a:ext>
            </a:extLst>
          </p:cNvPr>
          <p:cNvSpPr/>
          <p:nvPr/>
        </p:nvSpPr>
        <p:spPr>
          <a:xfrm>
            <a:off x="9272252" y="401407"/>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34" name="Rectangle 33">
            <a:extLst>
              <a:ext uri="{FF2B5EF4-FFF2-40B4-BE49-F238E27FC236}">
                <a16:creationId xmlns:a16="http://schemas.microsoft.com/office/drawing/2014/main" id="{F3AC45C7-44F2-AB58-E957-4BB6D813837B}"/>
              </a:ext>
            </a:extLst>
          </p:cNvPr>
          <p:cNvSpPr/>
          <p:nvPr/>
        </p:nvSpPr>
        <p:spPr>
          <a:xfrm>
            <a:off x="11111170" y="312778"/>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39" name="Curved Connector 38">
            <a:extLst>
              <a:ext uri="{FF2B5EF4-FFF2-40B4-BE49-F238E27FC236}">
                <a16:creationId xmlns:a16="http://schemas.microsoft.com/office/drawing/2014/main" id="{D72AF380-22F4-5B45-38CB-591D2E71BDAF}"/>
              </a:ext>
            </a:extLst>
          </p:cNvPr>
          <p:cNvCxnSpPr>
            <a:cxnSpLocks/>
            <a:stCxn id="19" idx="0"/>
            <a:endCxn id="6" idx="0"/>
          </p:cNvCxnSpPr>
          <p:nvPr/>
        </p:nvCxnSpPr>
        <p:spPr>
          <a:xfrm rot="16200000" flipV="1">
            <a:off x="8798994" y="-1590518"/>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5CCB20-3C42-767D-87A3-F6210A3F1087}"/>
              </a:ext>
            </a:extLst>
          </p:cNvPr>
          <p:cNvCxnSpPr>
            <a:cxnSpLocks/>
          </p:cNvCxnSpPr>
          <p:nvPr/>
        </p:nvCxnSpPr>
        <p:spPr>
          <a:xfrm>
            <a:off x="8542060" y="1683386"/>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9E488CE-1B8F-8138-B347-F8A05764FE6B}"/>
              </a:ext>
            </a:extLst>
          </p:cNvPr>
          <p:cNvSpPr/>
          <p:nvPr/>
        </p:nvSpPr>
        <p:spPr>
          <a:xfrm>
            <a:off x="8667471" y="1679577"/>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50" name="Straight Arrow Connector 49">
            <a:extLst>
              <a:ext uri="{FF2B5EF4-FFF2-40B4-BE49-F238E27FC236}">
                <a16:creationId xmlns:a16="http://schemas.microsoft.com/office/drawing/2014/main" id="{B0D30529-5EF5-53CA-C41B-BD49CE005BE3}"/>
              </a:ext>
            </a:extLst>
          </p:cNvPr>
          <p:cNvCxnSpPr>
            <a:cxnSpLocks/>
          </p:cNvCxnSpPr>
          <p:nvPr/>
        </p:nvCxnSpPr>
        <p:spPr>
          <a:xfrm>
            <a:off x="10309290"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5B36BD-AF4A-53EB-F0C2-73FF3133D6EA}"/>
              </a:ext>
            </a:extLst>
          </p:cNvPr>
          <p:cNvSpPr/>
          <p:nvPr/>
        </p:nvSpPr>
        <p:spPr>
          <a:xfrm>
            <a:off x="10434701"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40" name="TextBox 39">
            <a:extLst>
              <a:ext uri="{FF2B5EF4-FFF2-40B4-BE49-F238E27FC236}">
                <a16:creationId xmlns:a16="http://schemas.microsoft.com/office/drawing/2014/main" id="{B55F2713-39E0-6E05-8602-35965FCC4242}"/>
              </a:ext>
            </a:extLst>
          </p:cNvPr>
          <p:cNvSpPr txBox="1"/>
          <p:nvPr/>
        </p:nvSpPr>
        <p:spPr>
          <a:xfrm>
            <a:off x="6195775" y="3313627"/>
            <a:ext cx="65" cy="553998"/>
          </a:xfrm>
          <a:prstGeom prst="rect">
            <a:avLst/>
          </a:prstGeom>
          <a:noFill/>
        </p:spPr>
        <p:txBody>
          <a:bodyPr wrap="none" lIns="0" tIns="0" rIns="0" bIns="0" rtlCol="0">
            <a:spAutoFit/>
          </a:bodyPr>
          <a:lstStyle/>
          <a:p>
            <a:endParaRPr lang="en-US" dirty="0"/>
          </a:p>
          <a:p>
            <a:endParaRPr lang="en-US" dirty="0"/>
          </a:p>
        </p:txBody>
      </p:sp>
      <p:pic>
        <p:nvPicPr>
          <p:cNvPr id="16" name="Picture 15" descr="Chart, scatter chart&#10;&#10;Description automatically generated">
            <a:extLst>
              <a:ext uri="{FF2B5EF4-FFF2-40B4-BE49-F238E27FC236}">
                <a16:creationId xmlns:a16="http://schemas.microsoft.com/office/drawing/2014/main" id="{647B931A-2D84-ACAC-DF51-F9E87973E0D6}"/>
              </a:ext>
            </a:extLst>
          </p:cNvPr>
          <p:cNvPicPr>
            <a:picLocks noChangeAspect="1"/>
          </p:cNvPicPr>
          <p:nvPr/>
        </p:nvPicPr>
        <p:blipFill>
          <a:blip r:embed="rId3"/>
          <a:stretch>
            <a:fillRect/>
          </a:stretch>
        </p:blipFill>
        <p:spPr>
          <a:xfrm>
            <a:off x="96114" y="2460432"/>
            <a:ext cx="4428293" cy="4221011"/>
          </a:xfrm>
          <a:prstGeom prst="rect">
            <a:avLst/>
          </a:prstGeom>
        </p:spPr>
      </p:pic>
      <p:pic>
        <p:nvPicPr>
          <p:cNvPr id="23" name="Picture 4" descr="Orange Roughy - Good Fish Bad Fish">
            <a:extLst>
              <a:ext uri="{FF2B5EF4-FFF2-40B4-BE49-F238E27FC236}">
                <a16:creationId xmlns:a16="http://schemas.microsoft.com/office/drawing/2014/main" id="{1D226ED6-957E-8FBC-74AC-AC46935F16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260" y="1059652"/>
            <a:ext cx="3393039" cy="1413766"/>
          </a:xfrm>
          <a:prstGeom prst="rect">
            <a:avLst/>
          </a:prstGeom>
          <a:noFill/>
          <a:extLst>
            <a:ext uri="{909E8E84-426E-40DD-AFC4-6F175D3DCCD1}">
              <a14:hiddenFill xmlns:a14="http://schemas.microsoft.com/office/drawing/2010/main">
                <a:solidFill>
                  <a:srgbClr val="FFFFFF"/>
                </a:solidFill>
              </a14:hiddenFill>
            </a:ext>
          </a:extLst>
        </p:spPr>
      </p:pic>
      <p:sp>
        <p:nvSpPr>
          <p:cNvPr id="27" name="Right Brace 26">
            <a:extLst>
              <a:ext uri="{FF2B5EF4-FFF2-40B4-BE49-F238E27FC236}">
                <a16:creationId xmlns:a16="http://schemas.microsoft.com/office/drawing/2014/main" id="{8E4D5610-16B1-06ED-89DD-5216193E9999}"/>
              </a:ext>
            </a:extLst>
          </p:cNvPr>
          <p:cNvSpPr/>
          <p:nvPr/>
        </p:nvSpPr>
        <p:spPr>
          <a:xfrm>
            <a:off x="4487863" y="2473418"/>
            <a:ext cx="540008" cy="3703494"/>
          </a:xfrm>
          <a:prstGeom prst="rightBrace">
            <a:avLst>
              <a:gd name="adj1" fmla="val 8333"/>
              <a:gd name="adj2" fmla="val 10601"/>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07A97ACD-08EA-6FDE-F6CD-C3A529408987}"/>
              </a:ext>
            </a:extLst>
          </p:cNvPr>
          <p:cNvSpPr txBox="1"/>
          <p:nvPr/>
        </p:nvSpPr>
        <p:spPr>
          <a:xfrm>
            <a:off x="4706024" y="2551413"/>
            <a:ext cx="2426719" cy="1107996"/>
          </a:xfrm>
          <a:prstGeom prst="rect">
            <a:avLst/>
          </a:prstGeom>
          <a:noFill/>
        </p:spPr>
        <p:txBody>
          <a:bodyPr wrap="square" rtlCol="0">
            <a:spAutoFit/>
          </a:bodyPr>
          <a:lstStyle/>
          <a:p>
            <a:pPr algn="r"/>
            <a:r>
              <a:rPr lang="en-US" sz="2200" dirty="0"/>
              <a:t>Fecundity (eggs) increases in older, bigger fish!</a:t>
            </a:r>
            <a:endParaRPr lang="en-US" sz="2200" dirty="0">
              <a:latin typeface="+mj-lt"/>
              <a:cs typeface="Franklin Gothic Medium"/>
            </a:endParaRPr>
          </a:p>
        </p:txBody>
      </p:sp>
      <p:sp>
        <p:nvSpPr>
          <p:cNvPr id="30" name="TextBox 29">
            <a:extLst>
              <a:ext uri="{FF2B5EF4-FFF2-40B4-BE49-F238E27FC236}">
                <a16:creationId xmlns:a16="http://schemas.microsoft.com/office/drawing/2014/main" id="{558E017D-D78A-EE54-BEE4-9A874C7C3342}"/>
              </a:ext>
            </a:extLst>
          </p:cNvPr>
          <p:cNvSpPr txBox="1"/>
          <p:nvPr/>
        </p:nvSpPr>
        <p:spPr>
          <a:xfrm>
            <a:off x="363126" y="6449768"/>
            <a:ext cx="3291533" cy="430887"/>
          </a:xfrm>
          <a:prstGeom prst="rect">
            <a:avLst/>
          </a:prstGeom>
          <a:solidFill>
            <a:schemeClr val="bg1"/>
          </a:solidFill>
        </p:spPr>
        <p:txBody>
          <a:bodyPr wrap="square" rtlCol="0">
            <a:spAutoFit/>
          </a:bodyPr>
          <a:lstStyle/>
          <a:p>
            <a:pPr algn="r"/>
            <a:r>
              <a:rPr lang="en-US" sz="2200" dirty="0"/>
              <a:t>Standard length (cm)</a:t>
            </a:r>
            <a:endParaRPr lang="en-US" sz="2200" dirty="0">
              <a:latin typeface="+mj-lt"/>
              <a:cs typeface="Franklin Gothic Medium"/>
            </a:endParaRPr>
          </a:p>
        </p:txBody>
      </p:sp>
      <p:sp>
        <p:nvSpPr>
          <p:cNvPr id="31" name="TextBox 30">
            <a:extLst>
              <a:ext uri="{FF2B5EF4-FFF2-40B4-BE49-F238E27FC236}">
                <a16:creationId xmlns:a16="http://schemas.microsoft.com/office/drawing/2014/main" id="{A773B4E2-E761-E636-1864-85BFB9231FB4}"/>
              </a:ext>
            </a:extLst>
          </p:cNvPr>
          <p:cNvSpPr txBox="1"/>
          <p:nvPr/>
        </p:nvSpPr>
        <p:spPr>
          <a:xfrm rot="16200000">
            <a:off x="-1419806" y="4109721"/>
            <a:ext cx="3291533" cy="430887"/>
          </a:xfrm>
          <a:prstGeom prst="rect">
            <a:avLst/>
          </a:prstGeom>
          <a:solidFill>
            <a:schemeClr val="bg1"/>
          </a:solidFill>
        </p:spPr>
        <p:txBody>
          <a:bodyPr wrap="square" rtlCol="0">
            <a:spAutoFit/>
          </a:bodyPr>
          <a:lstStyle/>
          <a:p>
            <a:pPr algn="r"/>
            <a:r>
              <a:rPr lang="en-US" sz="2200" dirty="0"/>
              <a:t>Absolute fecundity (x10</a:t>
            </a:r>
            <a:r>
              <a:rPr lang="en-US" sz="2200" baseline="30000" dirty="0"/>
              <a:t>3</a:t>
            </a:r>
            <a:r>
              <a:rPr lang="en-US" sz="2200" dirty="0"/>
              <a:t>)</a:t>
            </a:r>
            <a:endParaRPr lang="en-US" sz="2200" dirty="0">
              <a:latin typeface="+mj-lt"/>
              <a:cs typeface="Franklin Gothic Medium"/>
            </a:endParaRPr>
          </a:p>
        </p:txBody>
      </p:sp>
      <p:pic>
        <p:nvPicPr>
          <p:cNvPr id="68610" name="Picture 2" descr="Fish has become smaller since this picture was taken in Vestvågøy, Norway in 1910.">
            <a:extLst>
              <a:ext uri="{FF2B5EF4-FFF2-40B4-BE49-F238E27FC236}">
                <a16:creationId xmlns:a16="http://schemas.microsoft.com/office/drawing/2014/main" id="{1D425D02-5894-916C-9380-3642176524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72607" y="2527143"/>
            <a:ext cx="4405261" cy="28429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9A7CA6C-2968-9F54-6E11-E92A80086F9E}"/>
              </a:ext>
            </a:extLst>
          </p:cNvPr>
          <p:cNvSpPr txBox="1"/>
          <p:nvPr/>
        </p:nvSpPr>
        <p:spPr>
          <a:xfrm>
            <a:off x="4774040" y="5010763"/>
            <a:ext cx="2426719" cy="1785104"/>
          </a:xfrm>
          <a:prstGeom prst="rect">
            <a:avLst/>
          </a:prstGeom>
          <a:noFill/>
        </p:spPr>
        <p:txBody>
          <a:bodyPr wrap="square" rtlCol="0">
            <a:spAutoFit/>
          </a:bodyPr>
          <a:lstStyle/>
          <a:p>
            <a:pPr algn="r"/>
            <a:r>
              <a:rPr lang="en-US" sz="2200" dirty="0"/>
              <a:t>These are precisely the fish we like to catch! One of the problems with MSY…</a:t>
            </a:r>
            <a:endParaRPr lang="en-US" sz="2200" dirty="0">
              <a:latin typeface="+mj-lt"/>
              <a:cs typeface="Franklin Gothic Medium"/>
            </a:endParaRPr>
          </a:p>
        </p:txBody>
      </p:sp>
      <p:sp>
        <p:nvSpPr>
          <p:cNvPr id="3" name="Right Brace 2">
            <a:extLst>
              <a:ext uri="{FF2B5EF4-FFF2-40B4-BE49-F238E27FC236}">
                <a16:creationId xmlns:a16="http://schemas.microsoft.com/office/drawing/2014/main" id="{7B439505-7E01-F572-E61F-273ED7831F68}"/>
              </a:ext>
            </a:extLst>
          </p:cNvPr>
          <p:cNvSpPr/>
          <p:nvPr/>
        </p:nvSpPr>
        <p:spPr>
          <a:xfrm rot="10800000">
            <a:off x="7206290" y="2452747"/>
            <a:ext cx="538407" cy="3108783"/>
          </a:xfrm>
          <a:prstGeom prst="rightBrace">
            <a:avLst>
              <a:gd name="adj1" fmla="val 8333"/>
              <a:gd name="adj2" fmla="val 10601"/>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B85C78B7-2659-BEC2-5D1A-78BF5D095C3E}"/>
              </a:ext>
            </a:extLst>
          </p:cNvPr>
          <p:cNvSpPr txBox="1"/>
          <p:nvPr/>
        </p:nvSpPr>
        <p:spPr>
          <a:xfrm>
            <a:off x="9639532" y="5405320"/>
            <a:ext cx="2426719" cy="677108"/>
          </a:xfrm>
          <a:prstGeom prst="rect">
            <a:avLst/>
          </a:prstGeom>
          <a:noFill/>
        </p:spPr>
        <p:txBody>
          <a:bodyPr wrap="square" rtlCol="0">
            <a:spAutoFit/>
          </a:bodyPr>
          <a:lstStyle/>
          <a:p>
            <a:pPr algn="r"/>
            <a:r>
              <a:rPr lang="en-US" sz="2200" dirty="0"/>
              <a:t>Norway 1910</a:t>
            </a:r>
          </a:p>
          <a:p>
            <a:pPr algn="r"/>
            <a:r>
              <a:rPr lang="en-US" sz="1600" b="0" i="0" dirty="0">
                <a:solidFill>
                  <a:srgbClr val="333333"/>
                </a:solidFill>
                <a:effectLst/>
                <a:latin typeface="SanomatSans"/>
              </a:rPr>
              <a:t>(</a:t>
            </a:r>
            <a:r>
              <a:rPr lang="en-US" sz="1600" b="0" i="0" dirty="0" err="1">
                <a:solidFill>
                  <a:srgbClr val="333333"/>
                </a:solidFill>
                <a:effectLst/>
                <a:latin typeface="SanomatSans"/>
              </a:rPr>
              <a:t>Norsk</a:t>
            </a:r>
            <a:r>
              <a:rPr lang="en-US" sz="1600" b="0" i="0" dirty="0">
                <a:solidFill>
                  <a:srgbClr val="333333"/>
                </a:solidFill>
                <a:effectLst/>
                <a:latin typeface="SanomatSans"/>
              </a:rPr>
              <a:t> </a:t>
            </a:r>
            <a:r>
              <a:rPr lang="en-US" sz="1600" b="0" i="0" dirty="0" err="1">
                <a:solidFill>
                  <a:srgbClr val="333333"/>
                </a:solidFill>
                <a:effectLst/>
                <a:latin typeface="SanomatSans"/>
              </a:rPr>
              <a:t>folkemuseum</a:t>
            </a:r>
            <a:r>
              <a:rPr lang="en-US" sz="1600" b="0" i="0" dirty="0">
                <a:solidFill>
                  <a:srgbClr val="333333"/>
                </a:solidFill>
                <a:effectLst/>
                <a:latin typeface="SanomatSans"/>
              </a:rPr>
              <a:t>)</a:t>
            </a:r>
            <a:endParaRPr lang="en-US" sz="1600" dirty="0">
              <a:latin typeface="+mj-lt"/>
              <a:cs typeface="Franklin Gothic Medium"/>
            </a:endParaRPr>
          </a:p>
        </p:txBody>
      </p:sp>
    </p:spTree>
    <p:extLst>
      <p:ext uri="{BB962C8B-B14F-4D97-AF65-F5344CB8AC3E}">
        <p14:creationId xmlns:p14="http://schemas.microsoft.com/office/powerpoint/2010/main" val="31866840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696A1C-45EC-0500-C0D9-77E12DFD1469}"/>
              </a:ext>
            </a:extLst>
          </p:cNvPr>
          <p:cNvSpPr/>
          <p:nvPr/>
        </p:nvSpPr>
        <p:spPr>
          <a:xfrm>
            <a:off x="5614820" y="105965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7" name="Rectangle 6">
            <a:extLst>
              <a:ext uri="{FF2B5EF4-FFF2-40B4-BE49-F238E27FC236}">
                <a16:creationId xmlns:a16="http://schemas.microsoft.com/office/drawing/2014/main" id="{B100A66E-14FC-9490-514E-7F4B15169425}"/>
              </a:ext>
            </a:extLst>
          </p:cNvPr>
          <p:cNvSpPr/>
          <p:nvPr/>
        </p:nvSpPr>
        <p:spPr>
          <a:xfrm>
            <a:off x="7412878" y="1122174"/>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8" name="Straight Arrow Connector 7">
            <a:extLst>
              <a:ext uri="{FF2B5EF4-FFF2-40B4-BE49-F238E27FC236}">
                <a16:creationId xmlns:a16="http://schemas.microsoft.com/office/drawing/2014/main" id="{126D0A65-B8DE-E62E-A810-3A2266DECA0B}"/>
              </a:ext>
            </a:extLst>
          </p:cNvPr>
          <p:cNvCxnSpPr>
            <a:cxnSpLocks/>
          </p:cNvCxnSpPr>
          <p:nvPr/>
        </p:nvCxnSpPr>
        <p:spPr>
          <a:xfrm>
            <a:off x="6747553"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FE79CBD2-5EBC-2FEA-5226-900D30F6C4A6}"/>
              </a:ext>
            </a:extLst>
          </p:cNvPr>
          <p:cNvCxnSpPr>
            <a:cxnSpLocks/>
            <a:stCxn id="7" idx="0"/>
            <a:endCxn id="6" idx="0"/>
          </p:cNvCxnSpPr>
          <p:nvPr/>
        </p:nvCxnSpPr>
        <p:spPr>
          <a:xfrm rot="16200000" flipV="1">
            <a:off x="7016592" y="191885"/>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11AF108-E2F0-EB7D-4543-6EB8DE0E1BAC}"/>
              </a:ext>
            </a:extLst>
          </p:cNvPr>
          <p:cNvSpPr/>
          <p:nvPr/>
        </p:nvSpPr>
        <p:spPr>
          <a:xfrm>
            <a:off x="7502239" y="497444"/>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12" name="Rectangle 11">
            <a:extLst>
              <a:ext uri="{FF2B5EF4-FFF2-40B4-BE49-F238E27FC236}">
                <a16:creationId xmlns:a16="http://schemas.microsoft.com/office/drawing/2014/main" id="{440444FA-EE77-573F-8858-4655CE403C1B}"/>
              </a:ext>
            </a:extLst>
          </p:cNvPr>
          <p:cNvSpPr/>
          <p:nvPr/>
        </p:nvSpPr>
        <p:spPr>
          <a:xfrm>
            <a:off x="6872964"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7" name="Rectangle 16">
            <a:extLst>
              <a:ext uri="{FF2B5EF4-FFF2-40B4-BE49-F238E27FC236}">
                <a16:creationId xmlns:a16="http://schemas.microsoft.com/office/drawing/2014/main" id="{3E48C7A5-C833-0912-3D5E-91D8503F8482}"/>
              </a:ext>
            </a:extLst>
          </p:cNvPr>
          <p:cNvSpPr/>
          <p:nvPr/>
        </p:nvSpPr>
        <p:spPr>
          <a:xfrm>
            <a:off x="9203835" y="110139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19" name="Rectangle 18">
            <a:extLst>
              <a:ext uri="{FF2B5EF4-FFF2-40B4-BE49-F238E27FC236}">
                <a16:creationId xmlns:a16="http://schemas.microsoft.com/office/drawing/2014/main" id="{4C03C8A5-C7D1-1E87-B4E8-7BE9DB333AF3}"/>
              </a:ext>
            </a:extLst>
          </p:cNvPr>
          <p:cNvSpPr/>
          <p:nvPr/>
        </p:nvSpPr>
        <p:spPr>
          <a:xfrm>
            <a:off x="10973554" y="1118045"/>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cxnSp>
        <p:nvCxnSpPr>
          <p:cNvPr id="29" name="Curved Connector 28">
            <a:extLst>
              <a:ext uri="{FF2B5EF4-FFF2-40B4-BE49-F238E27FC236}">
                <a16:creationId xmlns:a16="http://schemas.microsoft.com/office/drawing/2014/main" id="{47335A30-4D77-6456-FF96-1B3D9C77AE92}"/>
              </a:ext>
            </a:extLst>
          </p:cNvPr>
          <p:cNvCxnSpPr>
            <a:cxnSpLocks/>
            <a:stCxn id="17" idx="0"/>
            <a:endCxn id="6" idx="0"/>
          </p:cNvCxnSpPr>
          <p:nvPr/>
        </p:nvCxnSpPr>
        <p:spPr>
          <a:xfrm rot="16200000" flipV="1">
            <a:off x="7922461" y="-713985"/>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931D421-A09B-677A-0DE9-5CA4FD733F5A}"/>
              </a:ext>
            </a:extLst>
          </p:cNvPr>
          <p:cNvSpPr/>
          <p:nvPr/>
        </p:nvSpPr>
        <p:spPr>
          <a:xfrm>
            <a:off x="9272252" y="401407"/>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34" name="Rectangle 33">
            <a:extLst>
              <a:ext uri="{FF2B5EF4-FFF2-40B4-BE49-F238E27FC236}">
                <a16:creationId xmlns:a16="http://schemas.microsoft.com/office/drawing/2014/main" id="{F3AC45C7-44F2-AB58-E957-4BB6D813837B}"/>
              </a:ext>
            </a:extLst>
          </p:cNvPr>
          <p:cNvSpPr/>
          <p:nvPr/>
        </p:nvSpPr>
        <p:spPr>
          <a:xfrm>
            <a:off x="11111170" y="312778"/>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39" name="Curved Connector 38">
            <a:extLst>
              <a:ext uri="{FF2B5EF4-FFF2-40B4-BE49-F238E27FC236}">
                <a16:creationId xmlns:a16="http://schemas.microsoft.com/office/drawing/2014/main" id="{D72AF380-22F4-5B45-38CB-591D2E71BDAF}"/>
              </a:ext>
            </a:extLst>
          </p:cNvPr>
          <p:cNvCxnSpPr>
            <a:cxnSpLocks/>
            <a:stCxn id="19" idx="0"/>
            <a:endCxn id="6" idx="0"/>
          </p:cNvCxnSpPr>
          <p:nvPr/>
        </p:nvCxnSpPr>
        <p:spPr>
          <a:xfrm rot="16200000" flipV="1">
            <a:off x="8798994" y="-1590518"/>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5CCB20-3C42-767D-87A3-F6210A3F1087}"/>
              </a:ext>
            </a:extLst>
          </p:cNvPr>
          <p:cNvCxnSpPr>
            <a:cxnSpLocks/>
          </p:cNvCxnSpPr>
          <p:nvPr/>
        </p:nvCxnSpPr>
        <p:spPr>
          <a:xfrm>
            <a:off x="8542060" y="1683386"/>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9E488CE-1B8F-8138-B347-F8A05764FE6B}"/>
              </a:ext>
            </a:extLst>
          </p:cNvPr>
          <p:cNvSpPr/>
          <p:nvPr/>
        </p:nvSpPr>
        <p:spPr>
          <a:xfrm>
            <a:off x="8667471" y="1679577"/>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50" name="Straight Arrow Connector 49">
            <a:extLst>
              <a:ext uri="{FF2B5EF4-FFF2-40B4-BE49-F238E27FC236}">
                <a16:creationId xmlns:a16="http://schemas.microsoft.com/office/drawing/2014/main" id="{B0D30529-5EF5-53CA-C41B-BD49CE005BE3}"/>
              </a:ext>
            </a:extLst>
          </p:cNvPr>
          <p:cNvCxnSpPr>
            <a:cxnSpLocks/>
          </p:cNvCxnSpPr>
          <p:nvPr/>
        </p:nvCxnSpPr>
        <p:spPr>
          <a:xfrm>
            <a:off x="10309290"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5B36BD-AF4A-53EB-F0C2-73FF3133D6EA}"/>
              </a:ext>
            </a:extLst>
          </p:cNvPr>
          <p:cNvSpPr/>
          <p:nvPr/>
        </p:nvSpPr>
        <p:spPr>
          <a:xfrm>
            <a:off x="10434701"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40" name="TextBox 39">
            <a:extLst>
              <a:ext uri="{FF2B5EF4-FFF2-40B4-BE49-F238E27FC236}">
                <a16:creationId xmlns:a16="http://schemas.microsoft.com/office/drawing/2014/main" id="{B55F2713-39E0-6E05-8602-35965FCC4242}"/>
              </a:ext>
            </a:extLst>
          </p:cNvPr>
          <p:cNvSpPr txBox="1"/>
          <p:nvPr/>
        </p:nvSpPr>
        <p:spPr>
          <a:xfrm>
            <a:off x="6195775" y="3313627"/>
            <a:ext cx="65" cy="553998"/>
          </a:xfrm>
          <a:prstGeom prst="rect">
            <a:avLst/>
          </a:prstGeom>
          <a:noFill/>
        </p:spPr>
        <p:txBody>
          <a:bodyPr wrap="none" lIns="0" tIns="0" rIns="0" bIns="0" rtlCol="0">
            <a:spAutoFit/>
          </a:bodyPr>
          <a:lstStyle/>
          <a:p>
            <a:endParaRPr lang="en-US" dirty="0"/>
          </a:p>
          <a:p>
            <a:endParaRPr lang="en-US" dirty="0"/>
          </a:p>
        </p:txBody>
      </p:sp>
      <p:pic>
        <p:nvPicPr>
          <p:cNvPr id="23" name="Picture 4" descr="Orange Roughy - Good Fish Bad Fish">
            <a:extLst>
              <a:ext uri="{FF2B5EF4-FFF2-40B4-BE49-F238E27FC236}">
                <a16:creationId xmlns:a16="http://schemas.microsoft.com/office/drawing/2014/main" id="{1D226ED6-957E-8FBC-74AC-AC46935F16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5531" y="5433888"/>
            <a:ext cx="3393039" cy="14137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9A7CA6C-2968-9F54-6E11-E92A80086F9E}"/>
              </a:ext>
            </a:extLst>
          </p:cNvPr>
          <p:cNvSpPr txBox="1"/>
          <p:nvPr/>
        </p:nvSpPr>
        <p:spPr>
          <a:xfrm>
            <a:off x="5930896" y="2935665"/>
            <a:ext cx="3883913" cy="1107996"/>
          </a:xfrm>
          <a:prstGeom prst="rect">
            <a:avLst/>
          </a:prstGeom>
          <a:noFill/>
        </p:spPr>
        <p:txBody>
          <a:bodyPr wrap="square" rtlCol="0">
            <a:spAutoFit/>
          </a:bodyPr>
          <a:lstStyle/>
          <a:p>
            <a:r>
              <a:rPr lang="en-US" sz="2200" dirty="0"/>
              <a:t>Poor modeling projections has led to severe overexploitation, a common problem in fisheries…</a:t>
            </a:r>
            <a:endParaRPr lang="en-US" sz="2200" dirty="0">
              <a:latin typeface="+mj-lt"/>
              <a:cs typeface="Franklin Gothic Medium"/>
            </a:endParaRPr>
          </a:p>
        </p:txBody>
      </p:sp>
      <p:pic>
        <p:nvPicPr>
          <p:cNvPr id="5" name="Picture 4" descr="Orange Worldwide Catches">
            <a:extLst>
              <a:ext uri="{FF2B5EF4-FFF2-40B4-BE49-F238E27FC236}">
                <a16:creationId xmlns:a16="http://schemas.microsoft.com/office/drawing/2014/main" id="{F5B433E0-A61E-80FA-5BBA-1A1D445AB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551" y="2194592"/>
            <a:ext cx="5723241" cy="433761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2B9190A-3ED3-8CFB-6BA0-E17196C0112D}"/>
              </a:ext>
            </a:extLst>
          </p:cNvPr>
          <p:cNvSpPr txBox="1"/>
          <p:nvPr/>
        </p:nvSpPr>
        <p:spPr>
          <a:xfrm>
            <a:off x="5930895" y="4145353"/>
            <a:ext cx="3883913" cy="1785104"/>
          </a:xfrm>
          <a:prstGeom prst="rect">
            <a:avLst/>
          </a:prstGeom>
          <a:noFill/>
        </p:spPr>
        <p:txBody>
          <a:bodyPr wrap="square" rtlCol="0">
            <a:spAutoFit/>
          </a:bodyPr>
          <a:lstStyle/>
          <a:p>
            <a:r>
              <a:rPr lang="en-US" sz="2200" dirty="0"/>
              <a:t>In 2008, the international TAC for orange </a:t>
            </a:r>
            <a:r>
              <a:rPr lang="en-US" sz="2200" dirty="0" err="1"/>
              <a:t>roughy</a:t>
            </a:r>
            <a:r>
              <a:rPr lang="en-US" sz="2200" dirty="0"/>
              <a:t> was reduced from 1470 tons to 914 tons… down from over 90,000 tons in the early 1990s…</a:t>
            </a:r>
            <a:endParaRPr lang="en-US" sz="2200" dirty="0">
              <a:latin typeface="+mj-lt"/>
              <a:cs typeface="Franklin Gothic Medium"/>
            </a:endParaRPr>
          </a:p>
        </p:txBody>
      </p:sp>
    </p:spTree>
    <p:extLst>
      <p:ext uri="{BB962C8B-B14F-4D97-AF65-F5344CB8AC3E}">
        <p14:creationId xmlns:p14="http://schemas.microsoft.com/office/powerpoint/2010/main" val="40976325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696A1C-45EC-0500-C0D9-77E12DFD1469}"/>
              </a:ext>
            </a:extLst>
          </p:cNvPr>
          <p:cNvSpPr/>
          <p:nvPr/>
        </p:nvSpPr>
        <p:spPr>
          <a:xfrm>
            <a:off x="5614820" y="105965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7" name="Rectangle 6">
            <a:extLst>
              <a:ext uri="{FF2B5EF4-FFF2-40B4-BE49-F238E27FC236}">
                <a16:creationId xmlns:a16="http://schemas.microsoft.com/office/drawing/2014/main" id="{B100A66E-14FC-9490-514E-7F4B15169425}"/>
              </a:ext>
            </a:extLst>
          </p:cNvPr>
          <p:cNvSpPr/>
          <p:nvPr/>
        </p:nvSpPr>
        <p:spPr>
          <a:xfrm>
            <a:off x="7412878" y="1122174"/>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8" name="Straight Arrow Connector 7">
            <a:extLst>
              <a:ext uri="{FF2B5EF4-FFF2-40B4-BE49-F238E27FC236}">
                <a16:creationId xmlns:a16="http://schemas.microsoft.com/office/drawing/2014/main" id="{126D0A65-B8DE-E62E-A810-3A2266DECA0B}"/>
              </a:ext>
            </a:extLst>
          </p:cNvPr>
          <p:cNvCxnSpPr>
            <a:cxnSpLocks/>
          </p:cNvCxnSpPr>
          <p:nvPr/>
        </p:nvCxnSpPr>
        <p:spPr>
          <a:xfrm>
            <a:off x="6747553"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FE79CBD2-5EBC-2FEA-5226-900D30F6C4A6}"/>
              </a:ext>
            </a:extLst>
          </p:cNvPr>
          <p:cNvCxnSpPr>
            <a:cxnSpLocks/>
            <a:stCxn id="7" idx="0"/>
            <a:endCxn id="6" idx="0"/>
          </p:cNvCxnSpPr>
          <p:nvPr/>
        </p:nvCxnSpPr>
        <p:spPr>
          <a:xfrm rot="16200000" flipV="1">
            <a:off x="7016592" y="191885"/>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11AF108-E2F0-EB7D-4543-6EB8DE0E1BAC}"/>
              </a:ext>
            </a:extLst>
          </p:cNvPr>
          <p:cNvSpPr/>
          <p:nvPr/>
        </p:nvSpPr>
        <p:spPr>
          <a:xfrm>
            <a:off x="7502239" y="497444"/>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12" name="Rectangle 11">
            <a:extLst>
              <a:ext uri="{FF2B5EF4-FFF2-40B4-BE49-F238E27FC236}">
                <a16:creationId xmlns:a16="http://schemas.microsoft.com/office/drawing/2014/main" id="{440444FA-EE77-573F-8858-4655CE403C1B}"/>
              </a:ext>
            </a:extLst>
          </p:cNvPr>
          <p:cNvSpPr/>
          <p:nvPr/>
        </p:nvSpPr>
        <p:spPr>
          <a:xfrm>
            <a:off x="6872964"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7" name="Rectangle 16">
            <a:extLst>
              <a:ext uri="{FF2B5EF4-FFF2-40B4-BE49-F238E27FC236}">
                <a16:creationId xmlns:a16="http://schemas.microsoft.com/office/drawing/2014/main" id="{3E48C7A5-C833-0912-3D5E-91D8503F8482}"/>
              </a:ext>
            </a:extLst>
          </p:cNvPr>
          <p:cNvSpPr/>
          <p:nvPr/>
        </p:nvSpPr>
        <p:spPr>
          <a:xfrm>
            <a:off x="9203835" y="110139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19" name="Rectangle 18">
            <a:extLst>
              <a:ext uri="{FF2B5EF4-FFF2-40B4-BE49-F238E27FC236}">
                <a16:creationId xmlns:a16="http://schemas.microsoft.com/office/drawing/2014/main" id="{4C03C8A5-C7D1-1E87-B4E8-7BE9DB333AF3}"/>
              </a:ext>
            </a:extLst>
          </p:cNvPr>
          <p:cNvSpPr/>
          <p:nvPr/>
        </p:nvSpPr>
        <p:spPr>
          <a:xfrm>
            <a:off x="10973554" y="1118045"/>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cxnSp>
        <p:nvCxnSpPr>
          <p:cNvPr id="29" name="Curved Connector 28">
            <a:extLst>
              <a:ext uri="{FF2B5EF4-FFF2-40B4-BE49-F238E27FC236}">
                <a16:creationId xmlns:a16="http://schemas.microsoft.com/office/drawing/2014/main" id="{47335A30-4D77-6456-FF96-1B3D9C77AE92}"/>
              </a:ext>
            </a:extLst>
          </p:cNvPr>
          <p:cNvCxnSpPr>
            <a:cxnSpLocks/>
            <a:stCxn id="17" idx="0"/>
            <a:endCxn id="6" idx="0"/>
          </p:cNvCxnSpPr>
          <p:nvPr/>
        </p:nvCxnSpPr>
        <p:spPr>
          <a:xfrm rot="16200000" flipV="1">
            <a:off x="7922461" y="-713985"/>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931D421-A09B-677A-0DE9-5CA4FD733F5A}"/>
              </a:ext>
            </a:extLst>
          </p:cNvPr>
          <p:cNvSpPr/>
          <p:nvPr/>
        </p:nvSpPr>
        <p:spPr>
          <a:xfrm>
            <a:off x="9272252" y="401407"/>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34" name="Rectangle 33">
            <a:extLst>
              <a:ext uri="{FF2B5EF4-FFF2-40B4-BE49-F238E27FC236}">
                <a16:creationId xmlns:a16="http://schemas.microsoft.com/office/drawing/2014/main" id="{F3AC45C7-44F2-AB58-E957-4BB6D813837B}"/>
              </a:ext>
            </a:extLst>
          </p:cNvPr>
          <p:cNvSpPr/>
          <p:nvPr/>
        </p:nvSpPr>
        <p:spPr>
          <a:xfrm>
            <a:off x="11111170" y="312778"/>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39" name="Curved Connector 38">
            <a:extLst>
              <a:ext uri="{FF2B5EF4-FFF2-40B4-BE49-F238E27FC236}">
                <a16:creationId xmlns:a16="http://schemas.microsoft.com/office/drawing/2014/main" id="{D72AF380-22F4-5B45-38CB-591D2E71BDAF}"/>
              </a:ext>
            </a:extLst>
          </p:cNvPr>
          <p:cNvCxnSpPr>
            <a:cxnSpLocks/>
            <a:stCxn id="19" idx="0"/>
            <a:endCxn id="6" idx="0"/>
          </p:cNvCxnSpPr>
          <p:nvPr/>
        </p:nvCxnSpPr>
        <p:spPr>
          <a:xfrm rot="16200000" flipV="1">
            <a:off x="8798994" y="-1590518"/>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5CCB20-3C42-767D-87A3-F6210A3F1087}"/>
              </a:ext>
            </a:extLst>
          </p:cNvPr>
          <p:cNvCxnSpPr>
            <a:cxnSpLocks/>
          </p:cNvCxnSpPr>
          <p:nvPr/>
        </p:nvCxnSpPr>
        <p:spPr>
          <a:xfrm>
            <a:off x="8542060" y="1683386"/>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9E488CE-1B8F-8138-B347-F8A05764FE6B}"/>
              </a:ext>
            </a:extLst>
          </p:cNvPr>
          <p:cNvSpPr/>
          <p:nvPr/>
        </p:nvSpPr>
        <p:spPr>
          <a:xfrm>
            <a:off x="8667471" y="1679577"/>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50" name="Straight Arrow Connector 49">
            <a:extLst>
              <a:ext uri="{FF2B5EF4-FFF2-40B4-BE49-F238E27FC236}">
                <a16:creationId xmlns:a16="http://schemas.microsoft.com/office/drawing/2014/main" id="{B0D30529-5EF5-53CA-C41B-BD49CE005BE3}"/>
              </a:ext>
            </a:extLst>
          </p:cNvPr>
          <p:cNvCxnSpPr>
            <a:cxnSpLocks/>
          </p:cNvCxnSpPr>
          <p:nvPr/>
        </p:nvCxnSpPr>
        <p:spPr>
          <a:xfrm>
            <a:off x="10309290"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5B36BD-AF4A-53EB-F0C2-73FF3133D6EA}"/>
              </a:ext>
            </a:extLst>
          </p:cNvPr>
          <p:cNvSpPr/>
          <p:nvPr/>
        </p:nvSpPr>
        <p:spPr>
          <a:xfrm>
            <a:off x="10434701"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40" name="TextBox 39">
            <a:extLst>
              <a:ext uri="{FF2B5EF4-FFF2-40B4-BE49-F238E27FC236}">
                <a16:creationId xmlns:a16="http://schemas.microsoft.com/office/drawing/2014/main" id="{B55F2713-39E0-6E05-8602-35965FCC4242}"/>
              </a:ext>
            </a:extLst>
          </p:cNvPr>
          <p:cNvSpPr txBox="1"/>
          <p:nvPr/>
        </p:nvSpPr>
        <p:spPr>
          <a:xfrm>
            <a:off x="6195775" y="3313627"/>
            <a:ext cx="65" cy="553998"/>
          </a:xfrm>
          <a:prstGeom prst="rect">
            <a:avLst/>
          </a:prstGeom>
          <a:noFill/>
        </p:spPr>
        <p:txBody>
          <a:bodyPr wrap="none" lIns="0" tIns="0" rIns="0" bIns="0" rtlCol="0">
            <a:spAutoFit/>
          </a:bodyPr>
          <a:lstStyle/>
          <a:p>
            <a:endParaRPr lang="en-US" dirty="0"/>
          </a:p>
          <a:p>
            <a:endParaRPr lang="en-US" dirty="0"/>
          </a:p>
        </p:txBody>
      </p:sp>
      <p:sp>
        <p:nvSpPr>
          <p:cNvPr id="63" name="Rectangle 62">
            <a:extLst>
              <a:ext uri="{FF2B5EF4-FFF2-40B4-BE49-F238E27FC236}">
                <a16:creationId xmlns:a16="http://schemas.microsoft.com/office/drawing/2014/main" id="{78F429B0-676B-8E57-CFA6-D136988780A6}"/>
              </a:ext>
            </a:extLst>
          </p:cNvPr>
          <p:cNvSpPr/>
          <p:nvPr/>
        </p:nvSpPr>
        <p:spPr>
          <a:xfrm>
            <a:off x="248282" y="1436698"/>
            <a:ext cx="5252936" cy="892552"/>
          </a:xfrm>
          <a:prstGeom prst="rect">
            <a:avLst/>
          </a:prstGeom>
        </p:spPr>
        <p:txBody>
          <a:bodyPr wrap="square">
            <a:spAutoFit/>
          </a:bodyPr>
          <a:lstStyle/>
          <a:p>
            <a:r>
              <a:rPr lang="en-US" sz="2600" dirty="0">
                <a:solidFill>
                  <a:srgbClr val="000000"/>
                </a:solidFill>
                <a:effectLst/>
              </a:rPr>
              <a:t>Life table analysis is also used extensively in </a:t>
            </a:r>
            <a:r>
              <a:rPr lang="en-US" sz="2600" b="1" dirty="0">
                <a:solidFill>
                  <a:srgbClr val="C00000"/>
                </a:solidFill>
                <a:effectLst/>
              </a:rPr>
              <a:t>human demography</a:t>
            </a:r>
            <a:r>
              <a:rPr lang="en-US" sz="2600" dirty="0">
                <a:solidFill>
                  <a:srgbClr val="000000"/>
                </a:solidFill>
              </a:rPr>
              <a:t>.</a:t>
            </a:r>
            <a:endParaRPr lang="en-US" sz="2600" dirty="0">
              <a:solidFill>
                <a:srgbClr val="000000"/>
              </a:solidFill>
              <a:effectLst/>
            </a:endParaRPr>
          </a:p>
        </p:txBody>
      </p:sp>
      <p:pic>
        <p:nvPicPr>
          <p:cNvPr id="3" name="Picture 2" descr="A picture containing text, receipt&#10;&#10;Description automatically generated">
            <a:extLst>
              <a:ext uri="{FF2B5EF4-FFF2-40B4-BE49-F238E27FC236}">
                <a16:creationId xmlns:a16="http://schemas.microsoft.com/office/drawing/2014/main" id="{5C2E6066-F109-3500-89E9-508BF3E29299}"/>
              </a:ext>
            </a:extLst>
          </p:cNvPr>
          <p:cNvPicPr>
            <a:picLocks noChangeAspect="1"/>
          </p:cNvPicPr>
          <p:nvPr/>
        </p:nvPicPr>
        <p:blipFill>
          <a:blip r:embed="rId3"/>
          <a:stretch>
            <a:fillRect/>
          </a:stretch>
        </p:blipFill>
        <p:spPr>
          <a:xfrm>
            <a:off x="271691" y="2447409"/>
            <a:ext cx="6601273" cy="4254578"/>
          </a:xfrm>
          <a:prstGeom prst="rect">
            <a:avLst/>
          </a:prstGeom>
        </p:spPr>
      </p:pic>
      <p:sp>
        <p:nvSpPr>
          <p:cNvPr id="4" name="Rectangle 3">
            <a:extLst>
              <a:ext uri="{FF2B5EF4-FFF2-40B4-BE49-F238E27FC236}">
                <a16:creationId xmlns:a16="http://schemas.microsoft.com/office/drawing/2014/main" id="{DB013CCA-A129-51EE-58BC-E170397F763C}"/>
              </a:ext>
            </a:extLst>
          </p:cNvPr>
          <p:cNvSpPr/>
          <p:nvPr/>
        </p:nvSpPr>
        <p:spPr>
          <a:xfrm>
            <a:off x="6939064" y="3313627"/>
            <a:ext cx="5252936" cy="3293209"/>
          </a:xfrm>
          <a:prstGeom prst="rect">
            <a:avLst/>
          </a:prstGeom>
        </p:spPr>
        <p:txBody>
          <a:bodyPr wrap="square">
            <a:spAutoFit/>
          </a:bodyPr>
          <a:lstStyle/>
          <a:p>
            <a:r>
              <a:rPr lang="en-US" sz="2600" dirty="0">
                <a:solidFill>
                  <a:srgbClr val="000000"/>
                </a:solidFill>
                <a:effectLst/>
              </a:rPr>
              <a:t>Edmond Halley</a:t>
            </a:r>
            <a:r>
              <a:rPr lang="en-US" sz="2600" dirty="0">
                <a:solidFill>
                  <a:srgbClr val="000000"/>
                </a:solidFill>
                <a:effectLst/>
                <a:latin typeface="Calibri" panose="020F0502020204030204" pitchFamily="34" charset="0"/>
                <a:cs typeface="Calibri" panose="020F0502020204030204" pitchFamily="34" charset="0"/>
              </a:rPr>
              <a:t>, 1693</a:t>
            </a:r>
          </a:p>
          <a:p>
            <a:r>
              <a:rPr lang="en-US" sz="2600" i="1" dirty="0">
                <a:effectLst/>
                <a:latin typeface="Calibri" panose="020F0502020204030204" pitchFamily="34" charset="0"/>
                <a:cs typeface="Calibri" panose="020F0502020204030204" pitchFamily="34" charset="0"/>
              </a:rPr>
              <a:t>“An estimate of the degrees of the mortality of</a:t>
            </a:r>
            <a:r>
              <a:rPr lang="en-US" sz="2600" dirty="0">
                <a:latin typeface="Calibri" panose="020F0502020204030204" pitchFamily="34" charset="0"/>
                <a:cs typeface="Calibri" panose="020F0502020204030204" pitchFamily="34" charset="0"/>
              </a:rPr>
              <a:t> </a:t>
            </a:r>
            <a:r>
              <a:rPr lang="en-US" sz="2600" i="1" dirty="0">
                <a:effectLst/>
                <a:latin typeface="Calibri" panose="020F0502020204030204" pitchFamily="34" charset="0"/>
                <a:cs typeface="Calibri" panose="020F0502020204030204" pitchFamily="34" charset="0"/>
              </a:rPr>
              <a:t>mankind, drawn from curious tables of the births and funerals at the city of Breslau, with an attempt to</a:t>
            </a:r>
            <a:r>
              <a:rPr lang="en-US" sz="2600" dirty="0">
                <a:latin typeface="Calibri" panose="020F0502020204030204" pitchFamily="34" charset="0"/>
                <a:cs typeface="Calibri" panose="020F0502020204030204" pitchFamily="34" charset="0"/>
              </a:rPr>
              <a:t> </a:t>
            </a:r>
            <a:r>
              <a:rPr lang="en-US" sz="2600" i="1" dirty="0">
                <a:effectLst/>
                <a:latin typeface="Calibri" panose="020F0502020204030204" pitchFamily="34" charset="0"/>
                <a:cs typeface="Calibri" panose="020F0502020204030204" pitchFamily="34" charset="0"/>
              </a:rPr>
              <a:t>ascertain the price of annuities upon lives…”</a:t>
            </a:r>
            <a:endParaRPr lang="en-US" sz="2600" dirty="0">
              <a:effectLst/>
              <a:latin typeface="Calibri" panose="020F0502020204030204" pitchFamily="34" charset="0"/>
              <a:cs typeface="Calibri" panose="020F0502020204030204" pitchFamily="34" charset="0"/>
            </a:endParaRPr>
          </a:p>
          <a:p>
            <a:endParaRPr lang="en-US" sz="2600" dirty="0">
              <a:solidFill>
                <a:srgbClr val="0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477397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696A1C-45EC-0500-C0D9-77E12DFD1469}"/>
              </a:ext>
            </a:extLst>
          </p:cNvPr>
          <p:cNvSpPr/>
          <p:nvPr/>
        </p:nvSpPr>
        <p:spPr>
          <a:xfrm>
            <a:off x="5614820" y="105965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7" name="Rectangle 6">
            <a:extLst>
              <a:ext uri="{FF2B5EF4-FFF2-40B4-BE49-F238E27FC236}">
                <a16:creationId xmlns:a16="http://schemas.microsoft.com/office/drawing/2014/main" id="{B100A66E-14FC-9490-514E-7F4B15169425}"/>
              </a:ext>
            </a:extLst>
          </p:cNvPr>
          <p:cNvSpPr/>
          <p:nvPr/>
        </p:nvSpPr>
        <p:spPr>
          <a:xfrm>
            <a:off x="7412878" y="1122174"/>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8" name="Straight Arrow Connector 7">
            <a:extLst>
              <a:ext uri="{FF2B5EF4-FFF2-40B4-BE49-F238E27FC236}">
                <a16:creationId xmlns:a16="http://schemas.microsoft.com/office/drawing/2014/main" id="{126D0A65-B8DE-E62E-A810-3A2266DECA0B}"/>
              </a:ext>
            </a:extLst>
          </p:cNvPr>
          <p:cNvCxnSpPr>
            <a:cxnSpLocks/>
          </p:cNvCxnSpPr>
          <p:nvPr/>
        </p:nvCxnSpPr>
        <p:spPr>
          <a:xfrm>
            <a:off x="6747553"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FE79CBD2-5EBC-2FEA-5226-900D30F6C4A6}"/>
              </a:ext>
            </a:extLst>
          </p:cNvPr>
          <p:cNvCxnSpPr>
            <a:cxnSpLocks/>
            <a:stCxn id="7" idx="0"/>
            <a:endCxn id="6" idx="0"/>
          </p:cNvCxnSpPr>
          <p:nvPr/>
        </p:nvCxnSpPr>
        <p:spPr>
          <a:xfrm rot="16200000" flipV="1">
            <a:off x="7016592" y="191885"/>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11AF108-E2F0-EB7D-4543-6EB8DE0E1BAC}"/>
              </a:ext>
            </a:extLst>
          </p:cNvPr>
          <p:cNvSpPr/>
          <p:nvPr/>
        </p:nvSpPr>
        <p:spPr>
          <a:xfrm>
            <a:off x="7502239" y="497444"/>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12" name="Rectangle 11">
            <a:extLst>
              <a:ext uri="{FF2B5EF4-FFF2-40B4-BE49-F238E27FC236}">
                <a16:creationId xmlns:a16="http://schemas.microsoft.com/office/drawing/2014/main" id="{440444FA-EE77-573F-8858-4655CE403C1B}"/>
              </a:ext>
            </a:extLst>
          </p:cNvPr>
          <p:cNvSpPr/>
          <p:nvPr/>
        </p:nvSpPr>
        <p:spPr>
          <a:xfrm>
            <a:off x="6872964"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7" name="Rectangle 16">
            <a:extLst>
              <a:ext uri="{FF2B5EF4-FFF2-40B4-BE49-F238E27FC236}">
                <a16:creationId xmlns:a16="http://schemas.microsoft.com/office/drawing/2014/main" id="{3E48C7A5-C833-0912-3D5E-91D8503F8482}"/>
              </a:ext>
            </a:extLst>
          </p:cNvPr>
          <p:cNvSpPr/>
          <p:nvPr/>
        </p:nvSpPr>
        <p:spPr>
          <a:xfrm>
            <a:off x="9203835" y="110139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19" name="Rectangle 18">
            <a:extLst>
              <a:ext uri="{FF2B5EF4-FFF2-40B4-BE49-F238E27FC236}">
                <a16:creationId xmlns:a16="http://schemas.microsoft.com/office/drawing/2014/main" id="{4C03C8A5-C7D1-1E87-B4E8-7BE9DB333AF3}"/>
              </a:ext>
            </a:extLst>
          </p:cNvPr>
          <p:cNvSpPr/>
          <p:nvPr/>
        </p:nvSpPr>
        <p:spPr>
          <a:xfrm>
            <a:off x="10973554" y="1118045"/>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cxnSp>
        <p:nvCxnSpPr>
          <p:cNvPr id="29" name="Curved Connector 28">
            <a:extLst>
              <a:ext uri="{FF2B5EF4-FFF2-40B4-BE49-F238E27FC236}">
                <a16:creationId xmlns:a16="http://schemas.microsoft.com/office/drawing/2014/main" id="{47335A30-4D77-6456-FF96-1B3D9C77AE92}"/>
              </a:ext>
            </a:extLst>
          </p:cNvPr>
          <p:cNvCxnSpPr>
            <a:cxnSpLocks/>
            <a:stCxn id="17" idx="0"/>
            <a:endCxn id="6" idx="0"/>
          </p:cNvCxnSpPr>
          <p:nvPr/>
        </p:nvCxnSpPr>
        <p:spPr>
          <a:xfrm rot="16200000" flipV="1">
            <a:off x="7922461" y="-713985"/>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931D421-A09B-677A-0DE9-5CA4FD733F5A}"/>
              </a:ext>
            </a:extLst>
          </p:cNvPr>
          <p:cNvSpPr/>
          <p:nvPr/>
        </p:nvSpPr>
        <p:spPr>
          <a:xfrm>
            <a:off x="9272252" y="401407"/>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34" name="Rectangle 33">
            <a:extLst>
              <a:ext uri="{FF2B5EF4-FFF2-40B4-BE49-F238E27FC236}">
                <a16:creationId xmlns:a16="http://schemas.microsoft.com/office/drawing/2014/main" id="{F3AC45C7-44F2-AB58-E957-4BB6D813837B}"/>
              </a:ext>
            </a:extLst>
          </p:cNvPr>
          <p:cNvSpPr/>
          <p:nvPr/>
        </p:nvSpPr>
        <p:spPr>
          <a:xfrm>
            <a:off x="11111170" y="312778"/>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39" name="Curved Connector 38">
            <a:extLst>
              <a:ext uri="{FF2B5EF4-FFF2-40B4-BE49-F238E27FC236}">
                <a16:creationId xmlns:a16="http://schemas.microsoft.com/office/drawing/2014/main" id="{D72AF380-22F4-5B45-38CB-591D2E71BDAF}"/>
              </a:ext>
            </a:extLst>
          </p:cNvPr>
          <p:cNvCxnSpPr>
            <a:cxnSpLocks/>
            <a:stCxn id="19" idx="0"/>
            <a:endCxn id="6" idx="0"/>
          </p:cNvCxnSpPr>
          <p:nvPr/>
        </p:nvCxnSpPr>
        <p:spPr>
          <a:xfrm rot="16200000" flipV="1">
            <a:off x="8798994" y="-1590518"/>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5CCB20-3C42-767D-87A3-F6210A3F1087}"/>
              </a:ext>
            </a:extLst>
          </p:cNvPr>
          <p:cNvCxnSpPr>
            <a:cxnSpLocks/>
          </p:cNvCxnSpPr>
          <p:nvPr/>
        </p:nvCxnSpPr>
        <p:spPr>
          <a:xfrm>
            <a:off x="8542060" y="1683386"/>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9E488CE-1B8F-8138-B347-F8A05764FE6B}"/>
              </a:ext>
            </a:extLst>
          </p:cNvPr>
          <p:cNvSpPr/>
          <p:nvPr/>
        </p:nvSpPr>
        <p:spPr>
          <a:xfrm>
            <a:off x="8667471" y="1679577"/>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50" name="Straight Arrow Connector 49">
            <a:extLst>
              <a:ext uri="{FF2B5EF4-FFF2-40B4-BE49-F238E27FC236}">
                <a16:creationId xmlns:a16="http://schemas.microsoft.com/office/drawing/2014/main" id="{B0D30529-5EF5-53CA-C41B-BD49CE005BE3}"/>
              </a:ext>
            </a:extLst>
          </p:cNvPr>
          <p:cNvCxnSpPr>
            <a:cxnSpLocks/>
          </p:cNvCxnSpPr>
          <p:nvPr/>
        </p:nvCxnSpPr>
        <p:spPr>
          <a:xfrm>
            <a:off x="10309290"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5B36BD-AF4A-53EB-F0C2-73FF3133D6EA}"/>
              </a:ext>
            </a:extLst>
          </p:cNvPr>
          <p:cNvSpPr/>
          <p:nvPr/>
        </p:nvSpPr>
        <p:spPr>
          <a:xfrm>
            <a:off x="10434701"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40" name="TextBox 39">
            <a:extLst>
              <a:ext uri="{FF2B5EF4-FFF2-40B4-BE49-F238E27FC236}">
                <a16:creationId xmlns:a16="http://schemas.microsoft.com/office/drawing/2014/main" id="{B55F2713-39E0-6E05-8602-35965FCC4242}"/>
              </a:ext>
            </a:extLst>
          </p:cNvPr>
          <p:cNvSpPr txBox="1"/>
          <p:nvPr/>
        </p:nvSpPr>
        <p:spPr>
          <a:xfrm>
            <a:off x="6195775" y="3313627"/>
            <a:ext cx="65" cy="553998"/>
          </a:xfrm>
          <a:prstGeom prst="rect">
            <a:avLst/>
          </a:prstGeom>
          <a:noFill/>
        </p:spPr>
        <p:txBody>
          <a:bodyPr wrap="none" lIns="0" tIns="0" rIns="0" bIns="0" rtlCol="0">
            <a:spAutoFit/>
          </a:bodyPr>
          <a:lstStyle/>
          <a:p>
            <a:endParaRPr lang="en-US" dirty="0"/>
          </a:p>
          <a:p>
            <a:endParaRPr lang="en-US" dirty="0"/>
          </a:p>
        </p:txBody>
      </p:sp>
      <p:sp>
        <p:nvSpPr>
          <p:cNvPr id="4" name="Rectangle 3">
            <a:extLst>
              <a:ext uri="{FF2B5EF4-FFF2-40B4-BE49-F238E27FC236}">
                <a16:creationId xmlns:a16="http://schemas.microsoft.com/office/drawing/2014/main" id="{DB013CCA-A129-51EE-58BC-E170397F763C}"/>
              </a:ext>
            </a:extLst>
          </p:cNvPr>
          <p:cNvSpPr/>
          <p:nvPr/>
        </p:nvSpPr>
        <p:spPr>
          <a:xfrm>
            <a:off x="6939064" y="3313627"/>
            <a:ext cx="5252936" cy="3293209"/>
          </a:xfrm>
          <a:prstGeom prst="rect">
            <a:avLst/>
          </a:prstGeom>
        </p:spPr>
        <p:txBody>
          <a:bodyPr wrap="square">
            <a:spAutoFit/>
          </a:bodyPr>
          <a:lstStyle/>
          <a:p>
            <a:r>
              <a:rPr lang="en-US" sz="2600" dirty="0">
                <a:solidFill>
                  <a:srgbClr val="000000"/>
                </a:solidFill>
                <a:effectLst/>
              </a:rPr>
              <a:t>Edmond Halley</a:t>
            </a:r>
            <a:r>
              <a:rPr lang="en-US" sz="2600" dirty="0">
                <a:solidFill>
                  <a:srgbClr val="000000"/>
                </a:solidFill>
                <a:effectLst/>
                <a:latin typeface="Calibri" panose="020F0502020204030204" pitchFamily="34" charset="0"/>
                <a:cs typeface="Calibri" panose="020F0502020204030204" pitchFamily="34" charset="0"/>
              </a:rPr>
              <a:t>, 1693</a:t>
            </a:r>
          </a:p>
          <a:p>
            <a:r>
              <a:rPr lang="en-US" sz="2600" i="1" dirty="0">
                <a:effectLst/>
                <a:latin typeface="Calibri" panose="020F0502020204030204" pitchFamily="34" charset="0"/>
                <a:cs typeface="Calibri" panose="020F0502020204030204" pitchFamily="34" charset="0"/>
              </a:rPr>
              <a:t>“An estimate of the degrees of the mortality of</a:t>
            </a:r>
            <a:r>
              <a:rPr lang="en-US" sz="2600" dirty="0">
                <a:latin typeface="Calibri" panose="020F0502020204030204" pitchFamily="34" charset="0"/>
                <a:cs typeface="Calibri" panose="020F0502020204030204" pitchFamily="34" charset="0"/>
              </a:rPr>
              <a:t> </a:t>
            </a:r>
            <a:r>
              <a:rPr lang="en-US" sz="2600" i="1" dirty="0">
                <a:effectLst/>
                <a:latin typeface="Calibri" panose="020F0502020204030204" pitchFamily="34" charset="0"/>
                <a:cs typeface="Calibri" panose="020F0502020204030204" pitchFamily="34" charset="0"/>
              </a:rPr>
              <a:t>mankind, drawn from curious tables of the births and funerals at the city of Breslau, with an attempt to</a:t>
            </a:r>
            <a:r>
              <a:rPr lang="en-US" sz="2600" dirty="0">
                <a:latin typeface="Calibri" panose="020F0502020204030204" pitchFamily="34" charset="0"/>
                <a:cs typeface="Calibri" panose="020F0502020204030204" pitchFamily="34" charset="0"/>
              </a:rPr>
              <a:t> </a:t>
            </a:r>
            <a:r>
              <a:rPr lang="en-US" sz="2600" i="1" dirty="0">
                <a:effectLst/>
                <a:latin typeface="Calibri" panose="020F0502020204030204" pitchFamily="34" charset="0"/>
                <a:cs typeface="Calibri" panose="020F0502020204030204" pitchFamily="34" charset="0"/>
              </a:rPr>
              <a:t>ascertain the price of annuities upon lives…”</a:t>
            </a:r>
            <a:endParaRPr lang="en-US" sz="2600" dirty="0">
              <a:effectLst/>
              <a:latin typeface="Calibri" panose="020F0502020204030204" pitchFamily="34" charset="0"/>
              <a:cs typeface="Calibri" panose="020F0502020204030204" pitchFamily="34" charset="0"/>
            </a:endParaRPr>
          </a:p>
          <a:p>
            <a:endParaRPr lang="en-US" sz="2600" dirty="0">
              <a:solidFill>
                <a:srgbClr val="000000"/>
              </a:solidFill>
              <a:effectLst/>
              <a:latin typeface="Calibri" panose="020F0502020204030204" pitchFamily="34" charset="0"/>
              <a:cs typeface="Calibri" panose="020F0502020204030204" pitchFamily="34" charset="0"/>
            </a:endParaRPr>
          </a:p>
        </p:txBody>
      </p:sp>
      <p:pic>
        <p:nvPicPr>
          <p:cNvPr id="5" name="Picture 4" descr="Chart, histogram&#10;&#10;Description automatically generated">
            <a:extLst>
              <a:ext uri="{FF2B5EF4-FFF2-40B4-BE49-F238E27FC236}">
                <a16:creationId xmlns:a16="http://schemas.microsoft.com/office/drawing/2014/main" id="{2B2F3E40-8CAA-6CAE-9272-8B8B0A445A8B}"/>
              </a:ext>
            </a:extLst>
          </p:cNvPr>
          <p:cNvPicPr>
            <a:picLocks noChangeAspect="1"/>
          </p:cNvPicPr>
          <p:nvPr/>
        </p:nvPicPr>
        <p:blipFill>
          <a:blip r:embed="rId3"/>
          <a:stretch>
            <a:fillRect/>
          </a:stretch>
        </p:blipFill>
        <p:spPr>
          <a:xfrm>
            <a:off x="248282" y="2245661"/>
            <a:ext cx="6080950" cy="4562430"/>
          </a:xfrm>
          <a:prstGeom prst="rect">
            <a:avLst/>
          </a:prstGeom>
        </p:spPr>
      </p:pic>
      <p:sp>
        <p:nvSpPr>
          <p:cNvPr id="2" name="Rectangle 1">
            <a:extLst>
              <a:ext uri="{FF2B5EF4-FFF2-40B4-BE49-F238E27FC236}">
                <a16:creationId xmlns:a16="http://schemas.microsoft.com/office/drawing/2014/main" id="{FC4AAD23-42C1-C76C-4B80-8CAB83953A80}"/>
              </a:ext>
            </a:extLst>
          </p:cNvPr>
          <p:cNvSpPr/>
          <p:nvPr/>
        </p:nvSpPr>
        <p:spPr>
          <a:xfrm>
            <a:off x="989651" y="1655943"/>
            <a:ext cx="5252936" cy="492443"/>
          </a:xfrm>
          <a:prstGeom prst="rect">
            <a:avLst/>
          </a:prstGeom>
        </p:spPr>
        <p:txBody>
          <a:bodyPr wrap="square">
            <a:spAutoFit/>
          </a:bodyPr>
          <a:lstStyle/>
          <a:p>
            <a:r>
              <a:rPr lang="en-US" sz="2600" b="1" dirty="0">
                <a:solidFill>
                  <a:srgbClr val="000000"/>
                </a:solidFill>
                <a:effectLst/>
              </a:rPr>
              <a:t>Population pyramid for Breslau</a:t>
            </a:r>
            <a:endParaRPr lang="en-US" sz="2600" dirty="0">
              <a:solidFill>
                <a:srgbClr val="000000"/>
              </a:solidFill>
              <a:effectLst/>
            </a:endParaRPr>
          </a:p>
        </p:txBody>
      </p:sp>
    </p:spTree>
    <p:extLst>
      <p:ext uri="{BB962C8B-B14F-4D97-AF65-F5344CB8AC3E}">
        <p14:creationId xmlns:p14="http://schemas.microsoft.com/office/powerpoint/2010/main" val="140341713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696A1C-45EC-0500-C0D9-77E12DFD1469}"/>
              </a:ext>
            </a:extLst>
          </p:cNvPr>
          <p:cNvSpPr/>
          <p:nvPr/>
        </p:nvSpPr>
        <p:spPr>
          <a:xfrm>
            <a:off x="5614820" y="105965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7" name="Rectangle 6">
            <a:extLst>
              <a:ext uri="{FF2B5EF4-FFF2-40B4-BE49-F238E27FC236}">
                <a16:creationId xmlns:a16="http://schemas.microsoft.com/office/drawing/2014/main" id="{B100A66E-14FC-9490-514E-7F4B15169425}"/>
              </a:ext>
            </a:extLst>
          </p:cNvPr>
          <p:cNvSpPr/>
          <p:nvPr/>
        </p:nvSpPr>
        <p:spPr>
          <a:xfrm>
            <a:off x="7412878" y="1122174"/>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8" name="Straight Arrow Connector 7">
            <a:extLst>
              <a:ext uri="{FF2B5EF4-FFF2-40B4-BE49-F238E27FC236}">
                <a16:creationId xmlns:a16="http://schemas.microsoft.com/office/drawing/2014/main" id="{126D0A65-B8DE-E62E-A810-3A2266DECA0B}"/>
              </a:ext>
            </a:extLst>
          </p:cNvPr>
          <p:cNvCxnSpPr>
            <a:cxnSpLocks/>
          </p:cNvCxnSpPr>
          <p:nvPr/>
        </p:nvCxnSpPr>
        <p:spPr>
          <a:xfrm>
            <a:off x="6747553"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FE79CBD2-5EBC-2FEA-5226-900D30F6C4A6}"/>
              </a:ext>
            </a:extLst>
          </p:cNvPr>
          <p:cNvCxnSpPr>
            <a:cxnSpLocks/>
            <a:stCxn id="7" idx="0"/>
            <a:endCxn id="6" idx="0"/>
          </p:cNvCxnSpPr>
          <p:nvPr/>
        </p:nvCxnSpPr>
        <p:spPr>
          <a:xfrm rot="16200000" flipV="1">
            <a:off x="7016592" y="191885"/>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11AF108-E2F0-EB7D-4543-6EB8DE0E1BAC}"/>
              </a:ext>
            </a:extLst>
          </p:cNvPr>
          <p:cNvSpPr/>
          <p:nvPr/>
        </p:nvSpPr>
        <p:spPr>
          <a:xfrm>
            <a:off x="7502239" y="497444"/>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12" name="Rectangle 11">
            <a:extLst>
              <a:ext uri="{FF2B5EF4-FFF2-40B4-BE49-F238E27FC236}">
                <a16:creationId xmlns:a16="http://schemas.microsoft.com/office/drawing/2014/main" id="{440444FA-EE77-573F-8858-4655CE403C1B}"/>
              </a:ext>
            </a:extLst>
          </p:cNvPr>
          <p:cNvSpPr/>
          <p:nvPr/>
        </p:nvSpPr>
        <p:spPr>
          <a:xfrm>
            <a:off x="6872964"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7" name="Rectangle 16">
            <a:extLst>
              <a:ext uri="{FF2B5EF4-FFF2-40B4-BE49-F238E27FC236}">
                <a16:creationId xmlns:a16="http://schemas.microsoft.com/office/drawing/2014/main" id="{3E48C7A5-C833-0912-3D5E-91D8503F8482}"/>
              </a:ext>
            </a:extLst>
          </p:cNvPr>
          <p:cNvSpPr/>
          <p:nvPr/>
        </p:nvSpPr>
        <p:spPr>
          <a:xfrm>
            <a:off x="9203835" y="110139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19" name="Rectangle 18">
            <a:extLst>
              <a:ext uri="{FF2B5EF4-FFF2-40B4-BE49-F238E27FC236}">
                <a16:creationId xmlns:a16="http://schemas.microsoft.com/office/drawing/2014/main" id="{4C03C8A5-C7D1-1E87-B4E8-7BE9DB333AF3}"/>
              </a:ext>
            </a:extLst>
          </p:cNvPr>
          <p:cNvSpPr/>
          <p:nvPr/>
        </p:nvSpPr>
        <p:spPr>
          <a:xfrm>
            <a:off x="10973554" y="1118045"/>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cxnSp>
        <p:nvCxnSpPr>
          <p:cNvPr id="29" name="Curved Connector 28">
            <a:extLst>
              <a:ext uri="{FF2B5EF4-FFF2-40B4-BE49-F238E27FC236}">
                <a16:creationId xmlns:a16="http://schemas.microsoft.com/office/drawing/2014/main" id="{47335A30-4D77-6456-FF96-1B3D9C77AE92}"/>
              </a:ext>
            </a:extLst>
          </p:cNvPr>
          <p:cNvCxnSpPr>
            <a:cxnSpLocks/>
            <a:stCxn id="17" idx="0"/>
            <a:endCxn id="6" idx="0"/>
          </p:cNvCxnSpPr>
          <p:nvPr/>
        </p:nvCxnSpPr>
        <p:spPr>
          <a:xfrm rot="16200000" flipV="1">
            <a:off x="7922461" y="-713985"/>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931D421-A09B-677A-0DE9-5CA4FD733F5A}"/>
              </a:ext>
            </a:extLst>
          </p:cNvPr>
          <p:cNvSpPr/>
          <p:nvPr/>
        </p:nvSpPr>
        <p:spPr>
          <a:xfrm>
            <a:off x="9272252" y="401407"/>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34" name="Rectangle 33">
            <a:extLst>
              <a:ext uri="{FF2B5EF4-FFF2-40B4-BE49-F238E27FC236}">
                <a16:creationId xmlns:a16="http://schemas.microsoft.com/office/drawing/2014/main" id="{F3AC45C7-44F2-AB58-E957-4BB6D813837B}"/>
              </a:ext>
            </a:extLst>
          </p:cNvPr>
          <p:cNvSpPr/>
          <p:nvPr/>
        </p:nvSpPr>
        <p:spPr>
          <a:xfrm>
            <a:off x="11111170" y="312778"/>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39" name="Curved Connector 38">
            <a:extLst>
              <a:ext uri="{FF2B5EF4-FFF2-40B4-BE49-F238E27FC236}">
                <a16:creationId xmlns:a16="http://schemas.microsoft.com/office/drawing/2014/main" id="{D72AF380-22F4-5B45-38CB-591D2E71BDAF}"/>
              </a:ext>
            </a:extLst>
          </p:cNvPr>
          <p:cNvCxnSpPr>
            <a:cxnSpLocks/>
            <a:stCxn id="19" idx="0"/>
            <a:endCxn id="6" idx="0"/>
          </p:cNvCxnSpPr>
          <p:nvPr/>
        </p:nvCxnSpPr>
        <p:spPr>
          <a:xfrm rot="16200000" flipV="1">
            <a:off x="8798994" y="-1590518"/>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5CCB20-3C42-767D-87A3-F6210A3F1087}"/>
              </a:ext>
            </a:extLst>
          </p:cNvPr>
          <p:cNvCxnSpPr>
            <a:cxnSpLocks/>
          </p:cNvCxnSpPr>
          <p:nvPr/>
        </p:nvCxnSpPr>
        <p:spPr>
          <a:xfrm>
            <a:off x="8542060" y="1683386"/>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9E488CE-1B8F-8138-B347-F8A05764FE6B}"/>
              </a:ext>
            </a:extLst>
          </p:cNvPr>
          <p:cNvSpPr/>
          <p:nvPr/>
        </p:nvSpPr>
        <p:spPr>
          <a:xfrm>
            <a:off x="8667471" y="1679577"/>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50" name="Straight Arrow Connector 49">
            <a:extLst>
              <a:ext uri="{FF2B5EF4-FFF2-40B4-BE49-F238E27FC236}">
                <a16:creationId xmlns:a16="http://schemas.microsoft.com/office/drawing/2014/main" id="{B0D30529-5EF5-53CA-C41B-BD49CE005BE3}"/>
              </a:ext>
            </a:extLst>
          </p:cNvPr>
          <p:cNvCxnSpPr>
            <a:cxnSpLocks/>
          </p:cNvCxnSpPr>
          <p:nvPr/>
        </p:nvCxnSpPr>
        <p:spPr>
          <a:xfrm>
            <a:off x="10309290"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5B36BD-AF4A-53EB-F0C2-73FF3133D6EA}"/>
              </a:ext>
            </a:extLst>
          </p:cNvPr>
          <p:cNvSpPr/>
          <p:nvPr/>
        </p:nvSpPr>
        <p:spPr>
          <a:xfrm>
            <a:off x="10434701"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40" name="TextBox 39">
            <a:extLst>
              <a:ext uri="{FF2B5EF4-FFF2-40B4-BE49-F238E27FC236}">
                <a16:creationId xmlns:a16="http://schemas.microsoft.com/office/drawing/2014/main" id="{B55F2713-39E0-6E05-8602-35965FCC4242}"/>
              </a:ext>
            </a:extLst>
          </p:cNvPr>
          <p:cNvSpPr txBox="1"/>
          <p:nvPr/>
        </p:nvSpPr>
        <p:spPr>
          <a:xfrm>
            <a:off x="6195775" y="3313627"/>
            <a:ext cx="65" cy="553998"/>
          </a:xfrm>
          <a:prstGeom prst="rect">
            <a:avLst/>
          </a:prstGeom>
          <a:noFill/>
        </p:spPr>
        <p:txBody>
          <a:bodyPr wrap="none" lIns="0" tIns="0" rIns="0" bIns="0" rtlCol="0">
            <a:spAutoFit/>
          </a:bodyPr>
          <a:lstStyle/>
          <a:p>
            <a:endParaRPr lang="en-US" dirty="0"/>
          </a:p>
          <a:p>
            <a:endParaRPr lang="en-US" dirty="0"/>
          </a:p>
        </p:txBody>
      </p:sp>
      <p:sp>
        <p:nvSpPr>
          <p:cNvPr id="63" name="Rectangle 62">
            <a:extLst>
              <a:ext uri="{FF2B5EF4-FFF2-40B4-BE49-F238E27FC236}">
                <a16:creationId xmlns:a16="http://schemas.microsoft.com/office/drawing/2014/main" id="{78F429B0-676B-8E57-CFA6-D136988780A6}"/>
              </a:ext>
            </a:extLst>
          </p:cNvPr>
          <p:cNvSpPr/>
          <p:nvPr/>
        </p:nvSpPr>
        <p:spPr>
          <a:xfrm>
            <a:off x="989651" y="1655943"/>
            <a:ext cx="5252936" cy="492443"/>
          </a:xfrm>
          <a:prstGeom prst="rect">
            <a:avLst/>
          </a:prstGeom>
        </p:spPr>
        <p:txBody>
          <a:bodyPr wrap="square">
            <a:spAutoFit/>
          </a:bodyPr>
          <a:lstStyle/>
          <a:p>
            <a:r>
              <a:rPr lang="en-US" sz="2600" b="1" dirty="0">
                <a:solidFill>
                  <a:srgbClr val="000000"/>
                </a:solidFill>
                <a:effectLst/>
              </a:rPr>
              <a:t>Population pyramid for Breslau</a:t>
            </a:r>
            <a:endParaRPr lang="en-US" sz="2600" dirty="0">
              <a:solidFill>
                <a:srgbClr val="000000"/>
              </a:solidFill>
              <a:effectLst/>
            </a:endParaRPr>
          </a:p>
        </p:txBody>
      </p:sp>
      <p:pic>
        <p:nvPicPr>
          <p:cNvPr id="5" name="Picture 4" descr="Chart, histogram&#10;&#10;Description automatically generated">
            <a:extLst>
              <a:ext uri="{FF2B5EF4-FFF2-40B4-BE49-F238E27FC236}">
                <a16:creationId xmlns:a16="http://schemas.microsoft.com/office/drawing/2014/main" id="{2B2F3E40-8CAA-6CAE-9272-8B8B0A445A8B}"/>
              </a:ext>
            </a:extLst>
          </p:cNvPr>
          <p:cNvPicPr>
            <a:picLocks noChangeAspect="1"/>
          </p:cNvPicPr>
          <p:nvPr/>
        </p:nvPicPr>
        <p:blipFill>
          <a:blip r:embed="rId3"/>
          <a:stretch>
            <a:fillRect/>
          </a:stretch>
        </p:blipFill>
        <p:spPr>
          <a:xfrm>
            <a:off x="248282" y="2245661"/>
            <a:ext cx="6080950" cy="4562430"/>
          </a:xfrm>
          <a:prstGeom prst="rect">
            <a:avLst/>
          </a:prstGeom>
        </p:spPr>
      </p:pic>
      <p:sp>
        <p:nvSpPr>
          <p:cNvPr id="11" name="Rectangle 10">
            <a:extLst>
              <a:ext uri="{FF2B5EF4-FFF2-40B4-BE49-F238E27FC236}">
                <a16:creationId xmlns:a16="http://schemas.microsoft.com/office/drawing/2014/main" id="{778D40A1-5332-F4E0-982D-A0D8113AB8EA}"/>
              </a:ext>
            </a:extLst>
          </p:cNvPr>
          <p:cNvSpPr/>
          <p:nvPr/>
        </p:nvSpPr>
        <p:spPr>
          <a:xfrm>
            <a:off x="7602315" y="4822912"/>
            <a:ext cx="407484" cy="461665"/>
          </a:xfrm>
          <a:prstGeom prst="rect">
            <a:avLst/>
          </a:prstGeom>
        </p:spPr>
        <p:txBody>
          <a:bodyPr wrap="none">
            <a:spAutoFit/>
          </a:bodyPr>
          <a:lstStyle/>
          <a:p>
            <a:r>
              <a:rPr lang="en-US" sz="2400" b="1" dirty="0">
                <a:latin typeface="Helvetica" pitchFamily="2" charset="0"/>
              </a:rPr>
              <a:t>A</a:t>
            </a:r>
          </a:p>
        </p:txBody>
      </p:sp>
      <p:sp>
        <p:nvSpPr>
          <p:cNvPr id="13" name="Rectangle 12">
            <a:extLst>
              <a:ext uri="{FF2B5EF4-FFF2-40B4-BE49-F238E27FC236}">
                <a16:creationId xmlns:a16="http://schemas.microsoft.com/office/drawing/2014/main" id="{D28149C0-A71C-65CF-9C3F-1C9477B5F117}"/>
              </a:ext>
            </a:extLst>
          </p:cNvPr>
          <p:cNvSpPr/>
          <p:nvPr/>
        </p:nvSpPr>
        <p:spPr>
          <a:xfrm>
            <a:off x="9881430" y="4822913"/>
            <a:ext cx="476412" cy="461665"/>
          </a:xfrm>
          <a:prstGeom prst="rect">
            <a:avLst/>
          </a:prstGeom>
        </p:spPr>
        <p:txBody>
          <a:bodyPr wrap="square">
            <a:spAutoFit/>
          </a:bodyPr>
          <a:lstStyle/>
          <a:p>
            <a:r>
              <a:rPr lang="en-US" sz="2400" b="1" dirty="0" err="1">
                <a:latin typeface="Helvetica" pitchFamily="2" charset="0"/>
              </a:rPr>
              <a:t>N</a:t>
            </a:r>
            <a:r>
              <a:rPr lang="en-US" sz="2400" b="1" baseline="-25000" dirty="0" err="1">
                <a:latin typeface="Helvetica" pitchFamily="2" charset="0"/>
              </a:rPr>
              <a:t>t</a:t>
            </a:r>
            <a:endParaRPr lang="en-US" sz="2400" b="1" baseline="-25000" dirty="0">
              <a:latin typeface="Helvetica" pitchFamily="2" charset="0"/>
            </a:endParaRPr>
          </a:p>
        </p:txBody>
      </p:sp>
      <p:sp>
        <p:nvSpPr>
          <p:cNvPr id="15" name="Rectangle 14">
            <a:extLst>
              <a:ext uri="{FF2B5EF4-FFF2-40B4-BE49-F238E27FC236}">
                <a16:creationId xmlns:a16="http://schemas.microsoft.com/office/drawing/2014/main" id="{3BC229C6-28AE-452D-2939-20335CCE0188}"/>
              </a:ext>
            </a:extLst>
          </p:cNvPr>
          <p:cNvSpPr/>
          <p:nvPr/>
        </p:nvSpPr>
        <p:spPr>
          <a:xfrm>
            <a:off x="11365777" y="4822912"/>
            <a:ext cx="710452" cy="461665"/>
          </a:xfrm>
          <a:prstGeom prst="rect">
            <a:avLst/>
          </a:prstGeom>
        </p:spPr>
        <p:txBody>
          <a:bodyPr wrap="none">
            <a:spAutoFit/>
          </a:bodyPr>
          <a:lstStyle/>
          <a:p>
            <a:pPr algn="ctr"/>
            <a:r>
              <a:rPr lang="en-US" sz="2400" b="1" dirty="0">
                <a:solidFill>
                  <a:srgbClr val="000000"/>
                </a:solidFill>
                <a:effectLst/>
                <a:latin typeface="Helvetica" pitchFamily="2" charset="0"/>
                <a:cs typeface="Gill Sans" panose="020B0502020104020203" pitchFamily="34" charset="-79"/>
              </a:rPr>
              <a:t>N</a:t>
            </a:r>
            <a:r>
              <a:rPr lang="en-US" sz="2400" b="1" baseline="-25000" dirty="0">
                <a:solidFill>
                  <a:srgbClr val="000000"/>
                </a:solidFill>
                <a:effectLst/>
                <a:latin typeface="Helvetica" pitchFamily="2" charset="0"/>
                <a:cs typeface="Gill Sans" panose="020B0502020104020203" pitchFamily="34" charset="-79"/>
              </a:rPr>
              <a:t>t+1</a:t>
            </a:r>
            <a:endParaRPr lang="en-US" sz="2400" dirty="0">
              <a:solidFill>
                <a:srgbClr val="000000"/>
              </a:solidFill>
              <a:effectLst/>
              <a:latin typeface="Helvetica" pitchFamily="2" charset="0"/>
              <a:cs typeface="Gill Sans" panose="020B0502020104020203" pitchFamily="34" charset="-79"/>
            </a:endParaRPr>
          </a:p>
        </p:txBody>
      </p:sp>
      <p:sp>
        <p:nvSpPr>
          <p:cNvPr id="16" name="Rectangle 15">
            <a:extLst>
              <a:ext uri="{FF2B5EF4-FFF2-40B4-BE49-F238E27FC236}">
                <a16:creationId xmlns:a16="http://schemas.microsoft.com/office/drawing/2014/main" id="{3C43BA96-9AE4-16DA-A603-2B2E86106F1A}"/>
              </a:ext>
            </a:extLst>
          </p:cNvPr>
          <p:cNvSpPr/>
          <p:nvPr/>
        </p:nvSpPr>
        <p:spPr>
          <a:xfrm>
            <a:off x="9432758" y="5685649"/>
            <a:ext cx="441146" cy="461665"/>
          </a:xfrm>
          <a:prstGeom prst="rect">
            <a:avLst/>
          </a:prstGeom>
        </p:spPr>
        <p:txBody>
          <a:bodyPr wrap="square">
            <a:spAutoFit/>
          </a:bodyPr>
          <a:lstStyle/>
          <a:p>
            <a:r>
              <a:rPr lang="en-US" sz="2400" b="1" dirty="0">
                <a:latin typeface="Helvetica" pitchFamily="2" charset="0"/>
              </a:rPr>
              <a:t>x</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45DCC9B-12A3-7BD3-4652-DAF172F6FA2F}"/>
                  </a:ext>
                </a:extLst>
              </p:cNvPr>
              <p:cNvSpPr txBox="1"/>
              <p:nvPr/>
            </p:nvSpPr>
            <p:spPr>
              <a:xfrm>
                <a:off x="9841227" y="5346071"/>
                <a:ext cx="556819" cy="10598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2</m:t>
                                          </m:r>
                                        </m:sub>
                                      </m:sSub>
                                    </m:e>
                                  </m:mr>
                                </m:m>
                                <m:r>
                                  <m:rPr>
                                    <m:nor/>
                                  </m:rPr>
                                  <a:rPr lang="en-US" dirty="0"/>
                                  <m:t> </m:t>
                                </m:r>
                              </m:e>
                            </m:mr>
                            <m:m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3</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4</m:t>
                                          </m:r>
                                        </m:sub>
                                      </m:sSub>
                                    </m:e>
                                  </m:mr>
                                </m:m>
                              </m:e>
                            </m:mr>
                          </m:m>
                        </m:e>
                      </m:d>
                    </m:oMath>
                  </m:oMathPara>
                </a14:m>
                <a:endParaRPr lang="en-US" dirty="0"/>
              </a:p>
            </p:txBody>
          </p:sp>
        </mc:Choice>
        <mc:Fallback xmlns="">
          <p:sp>
            <p:nvSpPr>
              <p:cNvPr id="18" name="TextBox 17">
                <a:extLst>
                  <a:ext uri="{FF2B5EF4-FFF2-40B4-BE49-F238E27FC236}">
                    <a16:creationId xmlns:a16="http://schemas.microsoft.com/office/drawing/2014/main" id="{945DCC9B-12A3-7BD3-4652-DAF172F6FA2F}"/>
                  </a:ext>
                </a:extLst>
              </p:cNvPr>
              <p:cNvSpPr txBox="1">
                <a:spLocks noRot="1" noChangeAspect="1" noMove="1" noResize="1" noEditPoints="1" noAdjustHandles="1" noChangeArrowheads="1" noChangeShapeType="1" noTextEdit="1"/>
              </p:cNvSpPr>
              <p:nvPr/>
            </p:nvSpPr>
            <p:spPr>
              <a:xfrm>
                <a:off x="9841227" y="5346071"/>
                <a:ext cx="556819" cy="1059842"/>
              </a:xfrm>
              <a:prstGeom prst="rect">
                <a:avLst/>
              </a:prstGeom>
              <a:blipFill>
                <a:blip r:embed="rId4"/>
                <a:stretch>
                  <a:fillRect b="-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F374DAB-BD42-165F-02C5-0895349C4F4A}"/>
                  </a:ext>
                </a:extLst>
              </p:cNvPr>
              <p:cNvSpPr txBox="1"/>
              <p:nvPr/>
            </p:nvSpPr>
            <p:spPr>
              <a:xfrm>
                <a:off x="6593646" y="5346071"/>
                <a:ext cx="2560381" cy="10615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e>
                                  <m:e>
                                    <m:r>
                                      <a:rPr lang="en-US" b="0" i="1" smtClean="0">
                                        <a:latin typeface="Cambria Math" panose="02040503050406030204" pitchFamily="18" charset="0"/>
                                      </a:rPr>
                                      <m:t>        0</m:t>
                                    </m:r>
                                  </m:e>
                                </m:mr>
                              </m:m>
                              <m:r>
                                <a:rPr lang="en-US" b="0" i="1" smtClean="0">
                                  <a:latin typeface="Cambria Math" panose="02040503050406030204" pitchFamily="18" charset="0"/>
                                </a:rPr>
                                <m:t>      </m:t>
                              </m:r>
                              <m:m>
                                <m:mPr>
                                  <m:mcs>
                                    <m:mc>
                                      <m:mcPr>
                                        <m:count m:val="2"/>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3</m:t>
                                        </m:r>
                                      </m:sub>
                                    </m:sSub>
                                  </m:e>
                                  <m:e>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4</m:t>
                                        </m:r>
                                      </m:sub>
                                    </m:sSub>
                                  </m:e>
                                </m:mr>
                                <m:mr>
                                  <m:e>
                                    <m:r>
                                      <a:rPr lang="en-US" b="0" i="1" smtClean="0">
                                        <a:latin typeface="Cambria Math" panose="02040503050406030204" pitchFamily="18" charset="0"/>
                                      </a:rPr>
                                      <m:t>0</m:t>
                                    </m:r>
                                  </m:e>
                                  <m:e>
                                    <m:r>
                                      <a:rPr lang="en-US" b="0" i="1" smtClean="0">
                                        <a:latin typeface="Cambria Math" panose="02040503050406030204" pitchFamily="18" charset="0"/>
                                      </a:rPr>
                                      <m:t>0</m:t>
                                    </m:r>
                                  </m:e>
                                </m:mr>
                              </m:m>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r>
                                      <a:rPr lang="en-US" b="0" i="1" smtClean="0">
                                        <a:latin typeface="Cambria Math" panose="02040503050406030204" pitchFamily="18" charset="0"/>
                                      </a:rPr>
                                      <m:t>      </m:t>
                                    </m:r>
                                  </m:e>
                                  <m:e>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e>
                                </m:mr>
                                <m:mr>
                                  <m:e>
                                    <m:r>
                                      <a:rPr lang="en-US" b="0" i="1" smtClean="0">
                                        <a:latin typeface="Cambria Math" panose="02040503050406030204" pitchFamily="18" charset="0"/>
                                      </a:rPr>
                                      <m:t>0     </m:t>
                                    </m:r>
                                  </m:e>
                                  <m:e>
                                    <m:r>
                                      <a:rPr lang="en-US" b="0" i="1" smtClean="0">
                                        <a:latin typeface="Cambria Math" panose="02040503050406030204" pitchFamily="18" charset="0"/>
                                      </a:rPr>
                                      <m:t>0</m:t>
                                    </m:r>
                                  </m:e>
                                </m:mr>
                              </m:m>
                              <m:r>
                                <a:rPr lang="en-US" b="0" i="1" smtClean="0">
                                  <a:latin typeface="Cambria Math" panose="02040503050406030204" pitchFamily="18" charset="0"/>
                                </a:rPr>
                                <m:t>      </m:t>
                              </m:r>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 </m:t>
                                    </m:r>
                                    <m:r>
                                      <a:rPr lang="en-US" b="0" i="1" smtClean="0">
                                        <a:latin typeface="Cambria Math" panose="02040503050406030204" pitchFamily="18" charset="0"/>
                                      </a:rPr>
                                      <m:t>    0</m:t>
                                    </m:r>
                                  </m:e>
                                  <m:e>
                                    <m:r>
                                      <a:rPr lang="en-US" b="0" i="1" smtClean="0">
                                        <a:latin typeface="Cambria Math" panose="02040503050406030204" pitchFamily="18" charset="0"/>
                                      </a:rPr>
                                      <m:t>     0</m:t>
                                    </m:r>
                                  </m:e>
                                </m:mr>
                                <m:mr>
                                  <m:e>
                                    <m:r>
                                      <a:rPr lang="en-US" b="0" i="1" smtClean="0">
                                        <a:solidFill>
                                          <a:schemeClr val="bg1"/>
                                        </a:solidFill>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𝑠</m:t>
                                        </m:r>
                                      </m:e>
                                      <m:sub>
                                        <m:r>
                                          <a:rPr lang="en-US" b="0" i="1" smtClean="0">
                                            <a:latin typeface="Cambria Math" panose="02040503050406030204" pitchFamily="18" charset="0"/>
                                          </a:rPr>
                                          <m:t>3</m:t>
                                        </m:r>
                                      </m:sub>
                                    </m:sSub>
                                  </m:e>
                                  <m:e>
                                    <m:r>
                                      <a:rPr lang="en-US" b="0" i="1" smtClean="0">
                                        <a:latin typeface="Cambria Math" panose="02040503050406030204" pitchFamily="18" charset="0"/>
                                      </a:rPr>
                                      <m:t>     0</m:t>
                                    </m:r>
                                  </m:e>
                                </m:mr>
                              </m:m>
                            </m:e>
                          </m:eqArr>
                        </m:e>
                      </m:d>
                    </m:oMath>
                  </m:oMathPara>
                </a14:m>
                <a:endParaRPr lang="en-US" dirty="0"/>
              </a:p>
            </p:txBody>
          </p:sp>
        </mc:Choice>
        <mc:Fallback xmlns="">
          <p:sp>
            <p:nvSpPr>
              <p:cNvPr id="20" name="TextBox 19">
                <a:extLst>
                  <a:ext uri="{FF2B5EF4-FFF2-40B4-BE49-F238E27FC236}">
                    <a16:creationId xmlns:a16="http://schemas.microsoft.com/office/drawing/2014/main" id="{EF374DAB-BD42-165F-02C5-0895349C4F4A}"/>
                  </a:ext>
                </a:extLst>
              </p:cNvPr>
              <p:cNvSpPr txBox="1">
                <a:spLocks noRot="1" noChangeAspect="1" noMove="1" noResize="1" noEditPoints="1" noAdjustHandles="1" noChangeArrowheads="1" noChangeShapeType="1" noTextEdit="1"/>
              </p:cNvSpPr>
              <p:nvPr/>
            </p:nvSpPr>
            <p:spPr>
              <a:xfrm>
                <a:off x="6593646" y="5346071"/>
                <a:ext cx="2560381" cy="1061509"/>
              </a:xfrm>
              <a:prstGeom prst="rect">
                <a:avLst/>
              </a:prstGeom>
              <a:blipFill>
                <a:blip r:embed="rId5"/>
                <a:stretch>
                  <a:fillRect t="-3529" b="-1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978D2B4-3BC5-1067-5662-6C6403C217E4}"/>
                  </a:ext>
                </a:extLst>
              </p:cNvPr>
              <p:cNvSpPr txBox="1"/>
              <p:nvPr/>
            </p:nvSpPr>
            <p:spPr>
              <a:xfrm>
                <a:off x="11111170" y="5340716"/>
                <a:ext cx="886205" cy="10613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1 </m:t>
                                          </m:r>
                                          <m:r>
                                            <a:rPr lang="en-US" b="0" i="1" smtClean="0">
                                              <a:latin typeface="Cambria Math" panose="02040503050406030204" pitchFamily="18" charset="0"/>
                                            </a:rPr>
                                            <m:t>𝑡</m:t>
                                          </m:r>
                                          <m:r>
                                            <a:rPr lang="en-US" b="0" i="1" smtClean="0">
                                              <a:latin typeface="Cambria Math" panose="02040503050406030204" pitchFamily="18" charset="0"/>
                                            </a:rPr>
                                            <m:t>+1</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2 </m:t>
                                          </m:r>
                                          <m:r>
                                            <a:rPr lang="en-US" b="0" i="1" smtClean="0">
                                              <a:latin typeface="Cambria Math" panose="02040503050406030204" pitchFamily="18" charset="0"/>
                                            </a:rPr>
                                            <m:t>𝑡</m:t>
                                          </m:r>
                                          <m:r>
                                            <a:rPr lang="en-US" b="0" i="1" smtClean="0">
                                              <a:latin typeface="Cambria Math" panose="02040503050406030204" pitchFamily="18" charset="0"/>
                                            </a:rPr>
                                            <m:t>+1</m:t>
                                          </m:r>
                                        </m:sub>
                                      </m:sSub>
                                    </m:e>
                                  </m:mr>
                                </m:m>
                                <m:r>
                                  <m:rPr>
                                    <m:nor/>
                                  </m:rPr>
                                  <a:rPr lang="en-US" dirty="0"/>
                                  <m:t> </m:t>
                                </m:r>
                              </m:e>
                            </m:mr>
                            <m:m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3 </m:t>
                                          </m:r>
                                          <m:r>
                                            <a:rPr lang="en-US" b="0" i="1" smtClean="0">
                                              <a:latin typeface="Cambria Math" panose="02040503050406030204" pitchFamily="18" charset="0"/>
                                            </a:rPr>
                                            <m:t>𝑡</m:t>
                                          </m:r>
                                          <m:r>
                                            <a:rPr lang="en-US" b="0" i="1" smtClean="0">
                                              <a:latin typeface="Cambria Math" panose="02040503050406030204" pitchFamily="18" charset="0"/>
                                            </a:rPr>
                                            <m:t>+1</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4.</m:t>
                                          </m:r>
                                          <m:r>
                                            <a:rPr lang="en-US" b="0" i="1" smtClean="0">
                                              <a:latin typeface="Cambria Math" panose="02040503050406030204" pitchFamily="18" charset="0"/>
                                            </a:rPr>
                                            <m:t>𝑡</m:t>
                                          </m:r>
                                          <m:r>
                                            <a:rPr lang="en-US" b="0" i="1" smtClean="0">
                                              <a:latin typeface="Cambria Math" panose="02040503050406030204" pitchFamily="18" charset="0"/>
                                            </a:rPr>
                                            <m:t>+1</m:t>
                                          </m:r>
                                        </m:sub>
                                      </m:sSub>
                                    </m:e>
                                  </m:mr>
                                </m:m>
                              </m:e>
                            </m:mr>
                          </m:m>
                        </m:e>
                      </m:d>
                    </m:oMath>
                  </m:oMathPara>
                </a14:m>
                <a:endParaRPr lang="en-US" dirty="0"/>
              </a:p>
            </p:txBody>
          </p:sp>
        </mc:Choice>
        <mc:Fallback xmlns="">
          <p:sp>
            <p:nvSpPr>
              <p:cNvPr id="21" name="TextBox 20">
                <a:extLst>
                  <a:ext uri="{FF2B5EF4-FFF2-40B4-BE49-F238E27FC236}">
                    <a16:creationId xmlns:a16="http://schemas.microsoft.com/office/drawing/2014/main" id="{4978D2B4-3BC5-1067-5662-6C6403C217E4}"/>
                  </a:ext>
                </a:extLst>
              </p:cNvPr>
              <p:cNvSpPr txBox="1">
                <a:spLocks noRot="1" noChangeAspect="1" noMove="1" noResize="1" noEditPoints="1" noAdjustHandles="1" noChangeArrowheads="1" noChangeShapeType="1" noTextEdit="1"/>
              </p:cNvSpPr>
              <p:nvPr/>
            </p:nvSpPr>
            <p:spPr>
              <a:xfrm>
                <a:off x="11111170" y="5340716"/>
                <a:ext cx="886205" cy="1061316"/>
              </a:xfrm>
              <a:prstGeom prst="rect">
                <a:avLst/>
              </a:prstGeom>
              <a:blipFill>
                <a:blip r:embed="rId6"/>
                <a:stretch>
                  <a:fillRect b="-3529"/>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895E88BC-B73F-889B-D67C-B903A5D4BA38}"/>
              </a:ext>
            </a:extLst>
          </p:cNvPr>
          <p:cNvSpPr/>
          <p:nvPr/>
        </p:nvSpPr>
        <p:spPr>
          <a:xfrm>
            <a:off x="10549393" y="5640541"/>
            <a:ext cx="441146" cy="461665"/>
          </a:xfrm>
          <a:prstGeom prst="rect">
            <a:avLst/>
          </a:prstGeom>
        </p:spPr>
        <p:txBody>
          <a:bodyPr wrap="square">
            <a:spAutoFit/>
          </a:bodyPr>
          <a:lstStyle/>
          <a:p>
            <a:r>
              <a:rPr lang="en-US" sz="2400" b="1" dirty="0">
                <a:latin typeface="Helvetica" pitchFamily="2" charset="0"/>
              </a:rPr>
              <a:t>=</a:t>
            </a:r>
          </a:p>
        </p:txBody>
      </p:sp>
      <p:sp>
        <p:nvSpPr>
          <p:cNvPr id="2" name="Rectangle 1">
            <a:extLst>
              <a:ext uri="{FF2B5EF4-FFF2-40B4-BE49-F238E27FC236}">
                <a16:creationId xmlns:a16="http://schemas.microsoft.com/office/drawing/2014/main" id="{90BB92DD-0781-5444-0A61-6A3047A1FCAC}"/>
              </a:ext>
            </a:extLst>
          </p:cNvPr>
          <p:cNvSpPr/>
          <p:nvPr/>
        </p:nvSpPr>
        <p:spPr>
          <a:xfrm>
            <a:off x="6397587" y="2462237"/>
            <a:ext cx="6080949" cy="2323713"/>
          </a:xfrm>
          <a:prstGeom prst="rect">
            <a:avLst/>
          </a:prstGeom>
        </p:spPr>
        <p:txBody>
          <a:bodyPr wrap="square">
            <a:spAutoFit/>
          </a:bodyPr>
          <a:lstStyle/>
          <a:p>
            <a:r>
              <a:rPr lang="en-US" sz="2600" dirty="0">
                <a:solidFill>
                  <a:srgbClr val="000000"/>
                </a:solidFill>
                <a:effectLst/>
              </a:rPr>
              <a:t>Humans are not like fish! </a:t>
            </a:r>
          </a:p>
          <a:p>
            <a:r>
              <a:rPr lang="en-US" sz="2600" dirty="0">
                <a:solidFill>
                  <a:srgbClr val="000000"/>
                </a:solidFill>
                <a:effectLst/>
              </a:rPr>
              <a:t>Fecundity tends to decrease in older age classes due to </a:t>
            </a:r>
            <a:r>
              <a:rPr lang="en-US" sz="2600" b="1" dirty="0">
                <a:solidFill>
                  <a:srgbClr val="C00000"/>
                </a:solidFill>
                <a:effectLst/>
              </a:rPr>
              <a:t>reproductive senescence</a:t>
            </a:r>
            <a:r>
              <a:rPr lang="en-US" sz="2600" b="1" dirty="0">
                <a:solidFill>
                  <a:srgbClr val="000000"/>
                </a:solidFill>
              </a:rPr>
              <a:t>.</a:t>
            </a:r>
          </a:p>
          <a:p>
            <a:endParaRPr lang="en-US" sz="1500" b="1" dirty="0">
              <a:solidFill>
                <a:srgbClr val="000000"/>
              </a:solidFill>
            </a:endParaRPr>
          </a:p>
          <a:p>
            <a:r>
              <a:rPr lang="en-US" sz="2600" b="1" dirty="0">
                <a:solidFill>
                  <a:srgbClr val="C00000"/>
                </a:solidFill>
                <a:effectLst/>
                <a:latin typeface="Calibri" panose="020F0502020204030204" pitchFamily="34" charset="0"/>
                <a:cs typeface="Calibri" panose="020F0502020204030204" pitchFamily="34" charset="0"/>
              </a:rPr>
              <a:t>Younger human populations that </a:t>
            </a:r>
            <a:r>
              <a:rPr lang="en-US" sz="2600" b="1" dirty="0">
                <a:solidFill>
                  <a:srgbClr val="C00000"/>
                </a:solidFill>
                <a:latin typeface="Calibri" panose="020F0502020204030204" pitchFamily="34" charset="0"/>
                <a:cs typeface="Calibri" panose="020F0502020204030204" pitchFamily="34" charset="0"/>
              </a:rPr>
              <a:t>start </a:t>
            </a:r>
            <a:r>
              <a:rPr lang="en-US" sz="2600" b="1" u="sng" dirty="0">
                <a:solidFill>
                  <a:srgbClr val="C00000"/>
                </a:solidFill>
                <a:latin typeface="Calibri" panose="020F0502020204030204" pitchFamily="34" charset="0"/>
                <a:cs typeface="Calibri" panose="020F0502020204030204" pitchFamily="34" charset="0"/>
              </a:rPr>
              <a:t>giving birth earlier</a:t>
            </a:r>
            <a:r>
              <a:rPr lang="en-US" sz="2600" b="1" dirty="0">
                <a:solidFill>
                  <a:srgbClr val="C00000"/>
                </a:solidFill>
                <a:latin typeface="Calibri" panose="020F0502020204030204" pitchFamily="34" charset="0"/>
                <a:cs typeface="Calibri" panose="020F0502020204030204" pitchFamily="34" charset="0"/>
              </a:rPr>
              <a:t> </a:t>
            </a:r>
            <a:r>
              <a:rPr lang="en-US" sz="2600" b="1" dirty="0">
                <a:solidFill>
                  <a:srgbClr val="C00000"/>
                </a:solidFill>
                <a:effectLst/>
                <a:latin typeface="Calibri" panose="020F0502020204030204" pitchFamily="34" charset="0"/>
                <a:cs typeface="Calibri" panose="020F0502020204030204" pitchFamily="34" charset="0"/>
              </a:rPr>
              <a:t>grow faster!</a:t>
            </a:r>
            <a:endParaRPr lang="en-US" sz="2600" dirty="0">
              <a:solidFill>
                <a:srgbClr val="C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01390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1B6A67F6-9425-6D94-2221-937992FE8D6B}"/>
                  </a:ext>
                </a:extLst>
              </p:cNvPr>
              <p:cNvGraphicFramePr>
                <a:graphicFrameLocks noGrp="1"/>
              </p:cNvGraphicFramePr>
              <p:nvPr>
                <p:ph idx="1"/>
                <p:extLst>
                  <p:ext uri="{D42A27DB-BD31-4B8C-83A1-F6EECF244321}">
                    <p14:modId xmlns:p14="http://schemas.microsoft.com/office/powerpoint/2010/main" val="2582024956"/>
                  </p:ext>
                </p:extLst>
              </p:nvPr>
            </p:nvGraphicFramePr>
            <p:xfrm>
              <a:off x="216976" y="139484"/>
              <a:ext cx="11856204" cy="6555783"/>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Content Placeholder 3">
                <a:extLst>
                  <a:ext uri="{FF2B5EF4-FFF2-40B4-BE49-F238E27FC236}">
                    <a16:creationId xmlns:a16="http://schemas.microsoft.com/office/drawing/2014/main" id="{1B6A67F6-9425-6D94-2221-937992FE8D6B}"/>
                  </a:ext>
                </a:extLst>
              </p:cNvPr>
              <p:cNvPicPr>
                <a:picLocks noGrp="1" noRot="1" noChangeAspect="1" noMove="1" noResize="1" noEditPoints="1" noAdjustHandles="1" noChangeArrowheads="1" noChangeShapeType="1"/>
              </p:cNvPicPr>
              <p:nvPr/>
            </p:nvPicPr>
            <p:blipFill>
              <a:blip r:embed="rId3"/>
              <a:stretch>
                <a:fillRect/>
              </a:stretch>
            </p:blipFill>
            <p:spPr>
              <a:xfrm>
                <a:off x="216976" y="139484"/>
                <a:ext cx="11856204" cy="6555783"/>
              </a:xfrm>
              <a:prstGeom prst="rect">
                <a:avLst/>
              </a:prstGeom>
            </p:spPr>
          </p:pic>
        </mc:Fallback>
      </mc:AlternateContent>
    </p:spTree>
    <p:extLst>
      <p:ext uri="{BB962C8B-B14F-4D97-AF65-F5344CB8AC3E}">
        <p14:creationId xmlns:p14="http://schemas.microsoft.com/office/powerpoint/2010/main" val="37371478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38BC713-E9E7-7709-B0BA-A25B8589F080}"/>
              </a:ext>
            </a:extLst>
          </p:cNvPr>
          <p:cNvSpPr/>
          <p:nvPr/>
        </p:nvSpPr>
        <p:spPr>
          <a:xfrm>
            <a:off x="102380" y="49909"/>
            <a:ext cx="4975457" cy="523220"/>
          </a:xfrm>
          <a:prstGeom prst="rect">
            <a:avLst/>
          </a:prstGeom>
          <a:ln>
            <a:noFill/>
          </a:ln>
        </p:spPr>
        <p:txBody>
          <a:bodyPr wrap="square">
            <a:spAutoFit/>
          </a:bodyPr>
          <a:lstStyle/>
          <a:p>
            <a:r>
              <a:rPr lang="en-US" sz="2800" b="1" dirty="0">
                <a:solidFill>
                  <a:srgbClr val="000000"/>
                </a:solidFill>
                <a:effectLst/>
                <a:latin typeface="Helvetica" pitchFamily="2" charset="0"/>
              </a:rPr>
              <a:t>Demogra</a:t>
            </a:r>
            <a:r>
              <a:rPr lang="en-US" sz="2800" b="1" dirty="0">
                <a:solidFill>
                  <a:srgbClr val="000000"/>
                </a:solidFill>
                <a:latin typeface="Helvetica" pitchFamily="2" charset="0"/>
              </a:rPr>
              <a:t>phic transition</a:t>
            </a:r>
            <a:endParaRPr lang="en-US" sz="2800" dirty="0">
              <a:solidFill>
                <a:srgbClr val="000000"/>
              </a:solidFill>
              <a:effectLst/>
              <a:latin typeface="Helvetica" pitchFamily="2" charset="0"/>
            </a:endParaRPr>
          </a:p>
        </p:txBody>
      </p:sp>
      <p:pic>
        <p:nvPicPr>
          <p:cNvPr id="28" name="Picture 27" descr="A picture containing chart&#10;&#10;Description automatically generated">
            <a:extLst>
              <a:ext uri="{FF2B5EF4-FFF2-40B4-BE49-F238E27FC236}">
                <a16:creationId xmlns:a16="http://schemas.microsoft.com/office/drawing/2014/main" id="{0F566835-32E6-DE91-7B88-FE76F3B9E31E}"/>
              </a:ext>
            </a:extLst>
          </p:cNvPr>
          <p:cNvPicPr>
            <a:picLocks noChangeAspect="1"/>
          </p:cNvPicPr>
          <p:nvPr/>
        </p:nvPicPr>
        <p:blipFill>
          <a:blip r:embed="rId3"/>
          <a:stretch>
            <a:fillRect/>
          </a:stretch>
        </p:blipFill>
        <p:spPr>
          <a:xfrm>
            <a:off x="925748" y="573129"/>
            <a:ext cx="9921583" cy="6088244"/>
          </a:xfrm>
          <a:prstGeom prst="rect">
            <a:avLst/>
          </a:prstGeom>
        </p:spPr>
      </p:pic>
      <p:sp>
        <p:nvSpPr>
          <p:cNvPr id="32" name="Rectangle 31">
            <a:extLst>
              <a:ext uri="{FF2B5EF4-FFF2-40B4-BE49-F238E27FC236}">
                <a16:creationId xmlns:a16="http://schemas.microsoft.com/office/drawing/2014/main" id="{157090DC-C21D-10C2-42E4-98841D49CD0E}"/>
              </a:ext>
            </a:extLst>
          </p:cNvPr>
          <p:cNvSpPr/>
          <p:nvPr/>
        </p:nvSpPr>
        <p:spPr>
          <a:xfrm>
            <a:off x="447472" y="573129"/>
            <a:ext cx="1350522" cy="544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38458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38BC713-E9E7-7709-B0BA-A25B8589F080}"/>
              </a:ext>
            </a:extLst>
          </p:cNvPr>
          <p:cNvSpPr/>
          <p:nvPr/>
        </p:nvSpPr>
        <p:spPr>
          <a:xfrm>
            <a:off x="102380" y="49909"/>
            <a:ext cx="4975457" cy="523220"/>
          </a:xfrm>
          <a:prstGeom prst="rect">
            <a:avLst/>
          </a:prstGeom>
          <a:ln>
            <a:noFill/>
          </a:ln>
        </p:spPr>
        <p:txBody>
          <a:bodyPr wrap="square">
            <a:spAutoFit/>
          </a:bodyPr>
          <a:lstStyle/>
          <a:p>
            <a:r>
              <a:rPr lang="en-US" sz="2800" b="1" dirty="0">
                <a:solidFill>
                  <a:srgbClr val="000000"/>
                </a:solidFill>
                <a:effectLst/>
                <a:latin typeface="Helvetica" pitchFamily="2" charset="0"/>
              </a:rPr>
              <a:t>Demogra</a:t>
            </a:r>
            <a:r>
              <a:rPr lang="en-US" sz="2800" b="1" dirty="0">
                <a:solidFill>
                  <a:srgbClr val="000000"/>
                </a:solidFill>
                <a:latin typeface="Helvetica" pitchFamily="2" charset="0"/>
              </a:rPr>
              <a:t>phic transition</a:t>
            </a:r>
            <a:endParaRPr lang="en-US" sz="2800" dirty="0">
              <a:solidFill>
                <a:srgbClr val="000000"/>
              </a:solidFill>
              <a:effectLst/>
              <a:latin typeface="Helvetica" pitchFamily="2" charset="0"/>
            </a:endParaRPr>
          </a:p>
        </p:txBody>
      </p:sp>
      <p:pic>
        <p:nvPicPr>
          <p:cNvPr id="28" name="Picture 27" descr="A picture containing chart&#10;&#10;Description automatically generated">
            <a:extLst>
              <a:ext uri="{FF2B5EF4-FFF2-40B4-BE49-F238E27FC236}">
                <a16:creationId xmlns:a16="http://schemas.microsoft.com/office/drawing/2014/main" id="{0F566835-32E6-DE91-7B88-FE76F3B9E31E}"/>
              </a:ext>
            </a:extLst>
          </p:cNvPr>
          <p:cNvPicPr>
            <a:picLocks noChangeAspect="1"/>
          </p:cNvPicPr>
          <p:nvPr/>
        </p:nvPicPr>
        <p:blipFill>
          <a:blip r:embed="rId3"/>
          <a:stretch>
            <a:fillRect/>
          </a:stretch>
        </p:blipFill>
        <p:spPr>
          <a:xfrm>
            <a:off x="925748" y="573129"/>
            <a:ext cx="9921583" cy="6088244"/>
          </a:xfrm>
          <a:prstGeom prst="rect">
            <a:avLst/>
          </a:prstGeom>
        </p:spPr>
      </p:pic>
      <p:sp>
        <p:nvSpPr>
          <p:cNvPr id="2" name="Rectangle 1">
            <a:extLst>
              <a:ext uri="{FF2B5EF4-FFF2-40B4-BE49-F238E27FC236}">
                <a16:creationId xmlns:a16="http://schemas.microsoft.com/office/drawing/2014/main" id="{F5847FDB-CBB0-D19C-8644-B28338DF0478}"/>
              </a:ext>
            </a:extLst>
          </p:cNvPr>
          <p:cNvSpPr/>
          <p:nvPr/>
        </p:nvSpPr>
        <p:spPr>
          <a:xfrm>
            <a:off x="4085616" y="4435813"/>
            <a:ext cx="1634247" cy="1867710"/>
          </a:xfrm>
          <a:prstGeom prst="rect">
            <a:avLst/>
          </a:prstGeom>
          <a:solidFill>
            <a:srgbClr val="FFFF00">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00011AB-764B-2BC9-AF66-C492FD091FF3}"/>
              </a:ext>
            </a:extLst>
          </p:cNvPr>
          <p:cNvSpPr/>
          <p:nvPr/>
        </p:nvSpPr>
        <p:spPr>
          <a:xfrm>
            <a:off x="447472" y="573129"/>
            <a:ext cx="1350522" cy="544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220096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F47CAD-EF4C-027D-226A-5CA2429CA934}"/>
              </a:ext>
            </a:extLst>
          </p:cNvPr>
          <p:cNvSpPr/>
          <p:nvPr/>
        </p:nvSpPr>
        <p:spPr>
          <a:xfrm>
            <a:off x="102380" y="49909"/>
            <a:ext cx="4975457" cy="523220"/>
          </a:xfrm>
          <a:prstGeom prst="rect">
            <a:avLst/>
          </a:prstGeom>
          <a:ln>
            <a:noFill/>
          </a:ln>
        </p:spPr>
        <p:txBody>
          <a:bodyPr wrap="square">
            <a:spAutoFit/>
          </a:bodyPr>
          <a:lstStyle/>
          <a:p>
            <a:r>
              <a:rPr lang="en-US" sz="2800" b="1" dirty="0">
                <a:solidFill>
                  <a:srgbClr val="000000"/>
                </a:solidFill>
                <a:effectLst/>
                <a:latin typeface="Helvetica" pitchFamily="2" charset="0"/>
              </a:rPr>
              <a:t>Demogra</a:t>
            </a:r>
            <a:r>
              <a:rPr lang="en-US" sz="2800" b="1" dirty="0">
                <a:solidFill>
                  <a:srgbClr val="000000"/>
                </a:solidFill>
                <a:latin typeface="Helvetica" pitchFamily="2" charset="0"/>
              </a:rPr>
              <a:t>phic transition</a:t>
            </a:r>
            <a:endParaRPr lang="en-US" sz="2800" dirty="0">
              <a:solidFill>
                <a:srgbClr val="000000"/>
              </a:solidFill>
              <a:effectLst/>
              <a:latin typeface="Helvetica" pitchFamily="2" charset="0"/>
            </a:endParaRPr>
          </a:p>
        </p:txBody>
      </p:sp>
      <p:pic>
        <p:nvPicPr>
          <p:cNvPr id="6" name="Picture 5" descr="Chart&#10;&#10;Description automatically generated">
            <a:extLst>
              <a:ext uri="{FF2B5EF4-FFF2-40B4-BE49-F238E27FC236}">
                <a16:creationId xmlns:a16="http://schemas.microsoft.com/office/drawing/2014/main" id="{6B95C57A-72ED-2089-089D-CB534F78518C}"/>
              </a:ext>
            </a:extLst>
          </p:cNvPr>
          <p:cNvPicPr>
            <a:picLocks noChangeAspect="1"/>
          </p:cNvPicPr>
          <p:nvPr/>
        </p:nvPicPr>
        <p:blipFill>
          <a:blip r:embed="rId3"/>
          <a:stretch>
            <a:fillRect/>
          </a:stretch>
        </p:blipFill>
        <p:spPr>
          <a:xfrm>
            <a:off x="4948135" y="184150"/>
            <a:ext cx="6489700" cy="6489700"/>
          </a:xfrm>
          <a:prstGeom prst="rect">
            <a:avLst/>
          </a:prstGeom>
        </p:spPr>
      </p:pic>
      <p:sp>
        <p:nvSpPr>
          <p:cNvPr id="8" name="Rectangle 7">
            <a:extLst>
              <a:ext uri="{FF2B5EF4-FFF2-40B4-BE49-F238E27FC236}">
                <a16:creationId xmlns:a16="http://schemas.microsoft.com/office/drawing/2014/main" id="{E08ABFE6-DF21-2495-B3D2-BA3EF0B3D074}"/>
              </a:ext>
            </a:extLst>
          </p:cNvPr>
          <p:cNvSpPr/>
          <p:nvPr/>
        </p:nvSpPr>
        <p:spPr>
          <a:xfrm>
            <a:off x="238567" y="573129"/>
            <a:ext cx="2699186" cy="954107"/>
          </a:xfrm>
          <a:prstGeom prst="rect">
            <a:avLst/>
          </a:prstGeom>
        </p:spPr>
        <p:txBody>
          <a:bodyPr wrap="square">
            <a:spAutoFit/>
          </a:bodyPr>
          <a:lstStyle/>
          <a:p>
            <a:r>
              <a:rPr lang="en-US" sz="2800" dirty="0">
                <a:solidFill>
                  <a:srgbClr val="000000"/>
                </a:solidFill>
                <a:effectLst/>
              </a:rPr>
              <a:t>Death rates are falling globally…</a:t>
            </a:r>
            <a:endParaRPr lang="en-US" sz="2800" dirty="0">
              <a:solidFill>
                <a:srgbClr val="C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83066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906637" y="393544"/>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906637" y="393544"/>
                <a:ext cx="3501957" cy="886268"/>
              </a:xfrm>
              <a:prstGeom prst="rect">
                <a:avLst/>
              </a:prstGeom>
              <a:blipFill>
                <a:blip r:embed="rId3"/>
                <a:stretch>
                  <a:fillRect t="-2857" b="-12857"/>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4"/>
          <a:stretch>
            <a:fillRect/>
          </a:stretch>
        </p:blipFill>
        <p:spPr>
          <a:xfrm>
            <a:off x="680935" y="1640843"/>
            <a:ext cx="6721815" cy="5043260"/>
          </a:xfrm>
          <a:prstGeom prst="rect">
            <a:avLst/>
          </a:prstGeom>
        </p:spPr>
      </p:pic>
      <p:sp>
        <p:nvSpPr>
          <p:cNvPr id="6" name="TextBox 5">
            <a:extLst>
              <a:ext uri="{FF2B5EF4-FFF2-40B4-BE49-F238E27FC236}">
                <a16:creationId xmlns:a16="http://schemas.microsoft.com/office/drawing/2014/main" id="{68DA44A1-D14D-8BED-05AC-9B8B3B161AD3}"/>
              </a:ext>
            </a:extLst>
          </p:cNvPr>
          <p:cNvSpPr txBox="1"/>
          <p:nvPr/>
        </p:nvSpPr>
        <p:spPr>
          <a:xfrm>
            <a:off x="7730247" y="1719107"/>
            <a:ext cx="4176409" cy="3108543"/>
          </a:xfrm>
          <a:prstGeom prst="rect">
            <a:avLst/>
          </a:prstGeom>
          <a:noFill/>
        </p:spPr>
        <p:txBody>
          <a:bodyPr wrap="square">
            <a:spAutoFit/>
          </a:bodyPr>
          <a:lstStyle/>
          <a:p>
            <a:r>
              <a:rPr lang="en-US" sz="2800" dirty="0">
                <a:effectLst/>
                <a:latin typeface="Helvetica" pitchFamily="2" charset="0"/>
              </a:rPr>
              <a:t>Population growth slows to 0 as N approaches </a:t>
            </a:r>
            <a:r>
              <a:rPr lang="en-US" sz="2800" b="1" dirty="0">
                <a:solidFill>
                  <a:srgbClr val="C00000"/>
                </a:solidFill>
                <a:effectLst/>
                <a:latin typeface="Helvetica" pitchFamily="2" charset="0"/>
              </a:rPr>
              <a:t>K</a:t>
            </a:r>
            <a:r>
              <a:rPr lang="en-US" sz="2800" dirty="0">
                <a:effectLst/>
                <a:latin typeface="Helvetica" pitchFamily="2" charset="0"/>
              </a:rPr>
              <a:t>, or – in other words – as the total population size approaches </a:t>
            </a:r>
            <a:r>
              <a:rPr lang="en-US" sz="2800" b="1" dirty="0">
                <a:solidFill>
                  <a:srgbClr val="C00000"/>
                </a:solidFill>
                <a:effectLst/>
                <a:latin typeface="Helvetica" pitchFamily="2" charset="0"/>
              </a:rPr>
              <a:t>carrying capacity</a:t>
            </a:r>
            <a:r>
              <a:rPr lang="en-US" sz="2800" dirty="0">
                <a:effectLst/>
                <a:latin typeface="Helvetica" pitchFamily="2" charset="0"/>
              </a:rPr>
              <a:t>.</a:t>
            </a:r>
          </a:p>
          <a:p>
            <a:endParaRPr lang="en-US" sz="2800" dirty="0">
              <a:effectLst/>
              <a:latin typeface="Helvetica" pitchFamily="2" charset="0"/>
            </a:endParaRPr>
          </a:p>
        </p:txBody>
      </p:sp>
      <p:sp>
        <p:nvSpPr>
          <p:cNvPr id="3" name="TextBox 2">
            <a:extLst>
              <a:ext uri="{FF2B5EF4-FFF2-40B4-BE49-F238E27FC236}">
                <a16:creationId xmlns:a16="http://schemas.microsoft.com/office/drawing/2014/main" id="{E5F6856A-0824-8EB9-D663-CC8868626E9A}"/>
              </a:ext>
            </a:extLst>
          </p:cNvPr>
          <p:cNvSpPr txBox="1"/>
          <p:nvPr/>
        </p:nvSpPr>
        <p:spPr>
          <a:xfrm rot="16200000">
            <a:off x="385963" y="3547434"/>
            <a:ext cx="884903" cy="369332"/>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N(t)</a:t>
            </a:r>
          </a:p>
        </p:txBody>
      </p:sp>
    </p:spTree>
    <p:extLst>
      <p:ext uri="{BB962C8B-B14F-4D97-AF65-F5344CB8AC3E}">
        <p14:creationId xmlns:p14="http://schemas.microsoft.com/office/powerpoint/2010/main" val="27840053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F47CAD-EF4C-027D-226A-5CA2429CA934}"/>
              </a:ext>
            </a:extLst>
          </p:cNvPr>
          <p:cNvSpPr/>
          <p:nvPr/>
        </p:nvSpPr>
        <p:spPr>
          <a:xfrm>
            <a:off x="102380" y="49909"/>
            <a:ext cx="4975457" cy="523220"/>
          </a:xfrm>
          <a:prstGeom prst="rect">
            <a:avLst/>
          </a:prstGeom>
          <a:ln>
            <a:noFill/>
          </a:ln>
        </p:spPr>
        <p:txBody>
          <a:bodyPr wrap="square">
            <a:spAutoFit/>
          </a:bodyPr>
          <a:lstStyle/>
          <a:p>
            <a:r>
              <a:rPr lang="en-US" sz="2800" b="1" dirty="0">
                <a:solidFill>
                  <a:srgbClr val="000000"/>
                </a:solidFill>
                <a:effectLst/>
                <a:latin typeface="Helvetica" pitchFamily="2" charset="0"/>
              </a:rPr>
              <a:t>Demogra</a:t>
            </a:r>
            <a:r>
              <a:rPr lang="en-US" sz="2800" b="1" dirty="0">
                <a:solidFill>
                  <a:srgbClr val="000000"/>
                </a:solidFill>
                <a:latin typeface="Helvetica" pitchFamily="2" charset="0"/>
              </a:rPr>
              <a:t>phic transition</a:t>
            </a:r>
            <a:endParaRPr lang="en-US" sz="2800" dirty="0">
              <a:solidFill>
                <a:srgbClr val="000000"/>
              </a:solidFill>
              <a:effectLst/>
              <a:latin typeface="Helvetica" pitchFamily="2" charset="0"/>
            </a:endParaRPr>
          </a:p>
        </p:txBody>
      </p:sp>
      <p:sp>
        <p:nvSpPr>
          <p:cNvPr id="8" name="Rectangle 7">
            <a:extLst>
              <a:ext uri="{FF2B5EF4-FFF2-40B4-BE49-F238E27FC236}">
                <a16:creationId xmlns:a16="http://schemas.microsoft.com/office/drawing/2014/main" id="{E08ABFE6-DF21-2495-B3D2-BA3EF0B3D074}"/>
              </a:ext>
            </a:extLst>
          </p:cNvPr>
          <p:cNvSpPr/>
          <p:nvPr/>
        </p:nvSpPr>
        <p:spPr>
          <a:xfrm>
            <a:off x="238567" y="573129"/>
            <a:ext cx="2699186" cy="954107"/>
          </a:xfrm>
          <a:prstGeom prst="rect">
            <a:avLst/>
          </a:prstGeom>
        </p:spPr>
        <p:txBody>
          <a:bodyPr wrap="square">
            <a:spAutoFit/>
          </a:bodyPr>
          <a:lstStyle/>
          <a:p>
            <a:r>
              <a:rPr lang="en-US" sz="2800" dirty="0">
                <a:solidFill>
                  <a:srgbClr val="000000"/>
                </a:solidFill>
                <a:effectLst/>
              </a:rPr>
              <a:t>And birth rates are </a:t>
            </a:r>
            <a:r>
              <a:rPr lang="en-US" sz="2800" dirty="0">
                <a:solidFill>
                  <a:srgbClr val="000000"/>
                </a:solidFill>
              </a:rPr>
              <a:t>also falling</a:t>
            </a:r>
            <a:r>
              <a:rPr lang="en-US" sz="2800" dirty="0">
                <a:solidFill>
                  <a:srgbClr val="000000"/>
                </a:solidFill>
                <a:effectLst/>
              </a:rPr>
              <a:t>…</a:t>
            </a:r>
            <a:endParaRPr lang="en-US" sz="2800" dirty="0">
              <a:solidFill>
                <a:srgbClr val="C00000"/>
              </a:solidFill>
              <a:effectLst/>
              <a:latin typeface="Calibri" panose="020F0502020204030204" pitchFamily="34" charset="0"/>
              <a:cs typeface="Calibri" panose="020F0502020204030204" pitchFamily="34" charset="0"/>
            </a:endParaRPr>
          </a:p>
        </p:txBody>
      </p:sp>
      <p:pic>
        <p:nvPicPr>
          <p:cNvPr id="3" name="Picture 2" descr="Chart&#10;&#10;Description automatically generated">
            <a:extLst>
              <a:ext uri="{FF2B5EF4-FFF2-40B4-BE49-F238E27FC236}">
                <a16:creationId xmlns:a16="http://schemas.microsoft.com/office/drawing/2014/main" id="{235DB723-C1D9-85EC-4F18-29D76E5BBD9E}"/>
              </a:ext>
            </a:extLst>
          </p:cNvPr>
          <p:cNvPicPr>
            <a:picLocks noChangeAspect="1"/>
          </p:cNvPicPr>
          <p:nvPr/>
        </p:nvPicPr>
        <p:blipFill>
          <a:blip r:embed="rId3"/>
          <a:stretch>
            <a:fillRect/>
          </a:stretch>
        </p:blipFill>
        <p:spPr>
          <a:xfrm>
            <a:off x="3073940" y="705255"/>
            <a:ext cx="8965011" cy="5447489"/>
          </a:xfrm>
          <a:prstGeom prst="rect">
            <a:avLst/>
          </a:prstGeom>
        </p:spPr>
      </p:pic>
    </p:spTree>
    <p:extLst>
      <p:ext uri="{BB962C8B-B14F-4D97-AF65-F5344CB8AC3E}">
        <p14:creationId xmlns:p14="http://schemas.microsoft.com/office/powerpoint/2010/main" val="36006205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38BC713-E9E7-7709-B0BA-A25B8589F080}"/>
              </a:ext>
            </a:extLst>
          </p:cNvPr>
          <p:cNvSpPr/>
          <p:nvPr/>
        </p:nvSpPr>
        <p:spPr>
          <a:xfrm>
            <a:off x="102380" y="49909"/>
            <a:ext cx="4975457" cy="523220"/>
          </a:xfrm>
          <a:prstGeom prst="rect">
            <a:avLst/>
          </a:prstGeom>
          <a:ln>
            <a:noFill/>
          </a:ln>
        </p:spPr>
        <p:txBody>
          <a:bodyPr wrap="square">
            <a:spAutoFit/>
          </a:bodyPr>
          <a:lstStyle/>
          <a:p>
            <a:r>
              <a:rPr lang="en-US" sz="2800" b="1" dirty="0">
                <a:solidFill>
                  <a:srgbClr val="000000"/>
                </a:solidFill>
                <a:effectLst/>
                <a:latin typeface="Helvetica" pitchFamily="2" charset="0"/>
              </a:rPr>
              <a:t>Demogra</a:t>
            </a:r>
            <a:r>
              <a:rPr lang="en-US" sz="2800" b="1" dirty="0">
                <a:solidFill>
                  <a:srgbClr val="000000"/>
                </a:solidFill>
                <a:latin typeface="Helvetica" pitchFamily="2" charset="0"/>
              </a:rPr>
              <a:t>phic transition</a:t>
            </a:r>
            <a:endParaRPr lang="en-US" sz="2800" dirty="0">
              <a:solidFill>
                <a:srgbClr val="000000"/>
              </a:solidFill>
              <a:effectLst/>
              <a:latin typeface="Helvetica" pitchFamily="2" charset="0"/>
            </a:endParaRPr>
          </a:p>
        </p:txBody>
      </p:sp>
      <p:pic>
        <p:nvPicPr>
          <p:cNvPr id="2" name="Picture 1" descr="Chart, line chart&#10;&#10;Description automatically generated">
            <a:extLst>
              <a:ext uri="{FF2B5EF4-FFF2-40B4-BE49-F238E27FC236}">
                <a16:creationId xmlns:a16="http://schemas.microsoft.com/office/drawing/2014/main" id="{9A83EDCF-CE57-901A-E79E-4BF063752B5A}"/>
              </a:ext>
            </a:extLst>
          </p:cNvPr>
          <p:cNvPicPr>
            <a:picLocks noChangeAspect="1"/>
          </p:cNvPicPr>
          <p:nvPr/>
        </p:nvPicPr>
        <p:blipFill rotWithShape="1">
          <a:blip r:embed="rId3"/>
          <a:srcRect t="8391"/>
          <a:stretch/>
        </p:blipFill>
        <p:spPr>
          <a:xfrm>
            <a:off x="1392676" y="894945"/>
            <a:ext cx="8829450" cy="5757504"/>
          </a:xfrm>
          <a:prstGeom prst="rect">
            <a:avLst/>
          </a:prstGeom>
        </p:spPr>
      </p:pic>
    </p:spTree>
    <p:extLst>
      <p:ext uri="{BB962C8B-B14F-4D97-AF65-F5344CB8AC3E}">
        <p14:creationId xmlns:p14="http://schemas.microsoft.com/office/powerpoint/2010/main" val="293131458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38BC713-E9E7-7709-B0BA-A25B8589F080}"/>
              </a:ext>
            </a:extLst>
          </p:cNvPr>
          <p:cNvSpPr/>
          <p:nvPr/>
        </p:nvSpPr>
        <p:spPr>
          <a:xfrm>
            <a:off x="102380" y="49909"/>
            <a:ext cx="4975457" cy="523220"/>
          </a:xfrm>
          <a:prstGeom prst="rect">
            <a:avLst/>
          </a:prstGeom>
          <a:ln>
            <a:noFill/>
          </a:ln>
        </p:spPr>
        <p:txBody>
          <a:bodyPr wrap="square">
            <a:spAutoFit/>
          </a:bodyPr>
          <a:lstStyle/>
          <a:p>
            <a:r>
              <a:rPr lang="en-US" sz="2800" b="1" dirty="0">
                <a:solidFill>
                  <a:srgbClr val="000000"/>
                </a:solidFill>
                <a:effectLst/>
                <a:latin typeface="Helvetica" pitchFamily="2" charset="0"/>
              </a:rPr>
              <a:t>Demogra</a:t>
            </a:r>
            <a:r>
              <a:rPr lang="en-US" sz="2800" b="1" dirty="0">
                <a:solidFill>
                  <a:srgbClr val="000000"/>
                </a:solidFill>
                <a:latin typeface="Helvetica" pitchFamily="2" charset="0"/>
              </a:rPr>
              <a:t>phic transition</a:t>
            </a:r>
            <a:endParaRPr lang="en-US" sz="2800" dirty="0">
              <a:solidFill>
                <a:srgbClr val="000000"/>
              </a:solidFill>
              <a:effectLst/>
              <a:latin typeface="Helvetica" pitchFamily="2" charset="0"/>
            </a:endParaRPr>
          </a:p>
        </p:txBody>
      </p:sp>
      <p:pic>
        <p:nvPicPr>
          <p:cNvPr id="28" name="Picture 27" descr="A picture containing chart&#10;&#10;Description automatically generated">
            <a:extLst>
              <a:ext uri="{FF2B5EF4-FFF2-40B4-BE49-F238E27FC236}">
                <a16:creationId xmlns:a16="http://schemas.microsoft.com/office/drawing/2014/main" id="{0F566835-32E6-DE91-7B88-FE76F3B9E31E}"/>
              </a:ext>
            </a:extLst>
          </p:cNvPr>
          <p:cNvPicPr>
            <a:picLocks noChangeAspect="1"/>
          </p:cNvPicPr>
          <p:nvPr/>
        </p:nvPicPr>
        <p:blipFill>
          <a:blip r:embed="rId3"/>
          <a:stretch>
            <a:fillRect/>
          </a:stretch>
        </p:blipFill>
        <p:spPr>
          <a:xfrm>
            <a:off x="925748" y="573129"/>
            <a:ext cx="9921583" cy="6088244"/>
          </a:xfrm>
          <a:prstGeom prst="rect">
            <a:avLst/>
          </a:prstGeom>
        </p:spPr>
      </p:pic>
      <p:sp>
        <p:nvSpPr>
          <p:cNvPr id="2" name="Rectangle 1">
            <a:extLst>
              <a:ext uri="{FF2B5EF4-FFF2-40B4-BE49-F238E27FC236}">
                <a16:creationId xmlns:a16="http://schemas.microsoft.com/office/drawing/2014/main" id="{F5847FDB-CBB0-D19C-8644-B28338DF0478}"/>
              </a:ext>
            </a:extLst>
          </p:cNvPr>
          <p:cNvSpPr/>
          <p:nvPr/>
        </p:nvSpPr>
        <p:spPr>
          <a:xfrm>
            <a:off x="4085616" y="4435813"/>
            <a:ext cx="1634247" cy="1867710"/>
          </a:xfrm>
          <a:prstGeom prst="rect">
            <a:avLst/>
          </a:prstGeom>
          <a:solidFill>
            <a:srgbClr val="FFFF00">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D14D1C2-EA76-51E2-46F3-70415468EAEE}"/>
              </a:ext>
            </a:extLst>
          </p:cNvPr>
          <p:cNvSpPr/>
          <p:nvPr/>
        </p:nvSpPr>
        <p:spPr>
          <a:xfrm>
            <a:off x="102380" y="1643977"/>
            <a:ext cx="1687509" cy="2492990"/>
          </a:xfrm>
          <a:prstGeom prst="rect">
            <a:avLst/>
          </a:prstGeom>
        </p:spPr>
        <p:txBody>
          <a:bodyPr wrap="square">
            <a:spAutoFit/>
          </a:bodyPr>
          <a:lstStyle/>
          <a:p>
            <a:r>
              <a:rPr lang="en-US" sz="2600" dirty="0">
                <a:solidFill>
                  <a:srgbClr val="000000"/>
                </a:solidFill>
                <a:effectLst/>
              </a:rPr>
              <a:t>How does age </a:t>
            </a:r>
            <a:r>
              <a:rPr lang="en-US" sz="2600" dirty="0">
                <a:solidFill>
                  <a:srgbClr val="000000"/>
                </a:solidFill>
              </a:rPr>
              <a:t>s</a:t>
            </a:r>
            <a:r>
              <a:rPr lang="en-US" sz="2600" dirty="0">
                <a:solidFill>
                  <a:srgbClr val="000000"/>
                </a:solidFill>
                <a:effectLst/>
              </a:rPr>
              <a:t>tructure predict population growth?</a:t>
            </a:r>
            <a:endParaRPr lang="en-US" sz="2600" dirty="0">
              <a:solidFill>
                <a:srgbClr val="C00000"/>
              </a:solidFill>
              <a:effectLst/>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96346E60-FD3B-43A5-62F4-CB1BBC2B3E59}"/>
              </a:ext>
            </a:extLst>
          </p:cNvPr>
          <p:cNvSpPr/>
          <p:nvPr/>
        </p:nvSpPr>
        <p:spPr>
          <a:xfrm>
            <a:off x="447472" y="573129"/>
            <a:ext cx="1350522" cy="544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63554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38BC713-E9E7-7709-B0BA-A25B8589F080}"/>
              </a:ext>
            </a:extLst>
          </p:cNvPr>
          <p:cNvSpPr/>
          <p:nvPr/>
        </p:nvSpPr>
        <p:spPr>
          <a:xfrm>
            <a:off x="102380" y="49909"/>
            <a:ext cx="4975457" cy="523220"/>
          </a:xfrm>
          <a:prstGeom prst="rect">
            <a:avLst/>
          </a:prstGeom>
          <a:ln>
            <a:noFill/>
          </a:ln>
        </p:spPr>
        <p:txBody>
          <a:bodyPr wrap="square">
            <a:spAutoFit/>
          </a:bodyPr>
          <a:lstStyle/>
          <a:p>
            <a:r>
              <a:rPr lang="en-US" sz="2800" b="1" dirty="0">
                <a:solidFill>
                  <a:srgbClr val="000000"/>
                </a:solidFill>
                <a:effectLst/>
                <a:latin typeface="Helvetica" pitchFamily="2" charset="0"/>
              </a:rPr>
              <a:t>Demogra</a:t>
            </a:r>
            <a:r>
              <a:rPr lang="en-US" sz="2800" b="1" dirty="0">
                <a:solidFill>
                  <a:srgbClr val="000000"/>
                </a:solidFill>
                <a:latin typeface="Helvetica" pitchFamily="2" charset="0"/>
              </a:rPr>
              <a:t>phic transition</a:t>
            </a:r>
            <a:endParaRPr lang="en-US" sz="2800" dirty="0">
              <a:solidFill>
                <a:srgbClr val="000000"/>
              </a:solidFill>
              <a:effectLst/>
              <a:latin typeface="Helvetica" pitchFamily="2" charset="0"/>
            </a:endParaRPr>
          </a:p>
        </p:txBody>
      </p:sp>
      <p:pic>
        <p:nvPicPr>
          <p:cNvPr id="28" name="Picture 27" descr="A picture containing chart&#10;&#10;Description automatically generated">
            <a:extLst>
              <a:ext uri="{FF2B5EF4-FFF2-40B4-BE49-F238E27FC236}">
                <a16:creationId xmlns:a16="http://schemas.microsoft.com/office/drawing/2014/main" id="{0F566835-32E6-DE91-7B88-FE76F3B9E31E}"/>
              </a:ext>
            </a:extLst>
          </p:cNvPr>
          <p:cNvPicPr>
            <a:picLocks noChangeAspect="1"/>
          </p:cNvPicPr>
          <p:nvPr/>
        </p:nvPicPr>
        <p:blipFill rotWithShape="1">
          <a:blip r:embed="rId3"/>
          <a:srcRect b="5877"/>
          <a:stretch/>
        </p:blipFill>
        <p:spPr>
          <a:xfrm>
            <a:off x="1589712" y="502239"/>
            <a:ext cx="8663242" cy="5003616"/>
          </a:xfrm>
          <a:prstGeom prst="rect">
            <a:avLst/>
          </a:prstGeom>
        </p:spPr>
      </p:pic>
      <p:sp>
        <p:nvSpPr>
          <p:cNvPr id="4" name="Rectangle 3">
            <a:extLst>
              <a:ext uri="{FF2B5EF4-FFF2-40B4-BE49-F238E27FC236}">
                <a16:creationId xmlns:a16="http://schemas.microsoft.com/office/drawing/2014/main" id="{FD14D1C2-EA76-51E2-46F3-70415468EAEE}"/>
              </a:ext>
            </a:extLst>
          </p:cNvPr>
          <p:cNvSpPr/>
          <p:nvPr/>
        </p:nvSpPr>
        <p:spPr>
          <a:xfrm>
            <a:off x="102380" y="1643977"/>
            <a:ext cx="1687509" cy="2492990"/>
          </a:xfrm>
          <a:prstGeom prst="rect">
            <a:avLst/>
          </a:prstGeom>
        </p:spPr>
        <p:txBody>
          <a:bodyPr wrap="square">
            <a:spAutoFit/>
          </a:bodyPr>
          <a:lstStyle/>
          <a:p>
            <a:r>
              <a:rPr lang="en-US" sz="2600" dirty="0">
                <a:solidFill>
                  <a:srgbClr val="000000"/>
                </a:solidFill>
                <a:effectLst/>
              </a:rPr>
              <a:t>How does age </a:t>
            </a:r>
            <a:r>
              <a:rPr lang="en-US" sz="2600" dirty="0">
                <a:solidFill>
                  <a:srgbClr val="000000"/>
                </a:solidFill>
              </a:rPr>
              <a:t>s</a:t>
            </a:r>
            <a:r>
              <a:rPr lang="en-US" sz="2600" dirty="0">
                <a:solidFill>
                  <a:srgbClr val="000000"/>
                </a:solidFill>
                <a:effectLst/>
              </a:rPr>
              <a:t>tructure predict population growth?</a:t>
            </a:r>
            <a:endParaRPr lang="en-US" sz="2600" dirty="0">
              <a:solidFill>
                <a:srgbClr val="C00000"/>
              </a:solidFill>
              <a:effectLst/>
              <a:latin typeface="Calibri" panose="020F0502020204030204" pitchFamily="34" charset="0"/>
              <a:cs typeface="Calibri" panose="020F0502020204030204" pitchFamily="34" charset="0"/>
            </a:endParaRPr>
          </a:p>
        </p:txBody>
      </p:sp>
      <p:pic>
        <p:nvPicPr>
          <p:cNvPr id="3" name="Picture 2" descr="A picture containing shape&#10;&#10;Description automatically generated">
            <a:extLst>
              <a:ext uri="{FF2B5EF4-FFF2-40B4-BE49-F238E27FC236}">
                <a16:creationId xmlns:a16="http://schemas.microsoft.com/office/drawing/2014/main" id="{63935369-0D90-88FE-CB71-393FE5070859}"/>
              </a:ext>
            </a:extLst>
          </p:cNvPr>
          <p:cNvPicPr>
            <a:picLocks noChangeAspect="1"/>
          </p:cNvPicPr>
          <p:nvPr/>
        </p:nvPicPr>
        <p:blipFill rotWithShape="1">
          <a:blip r:embed="rId4"/>
          <a:srcRect t="11978"/>
          <a:stretch/>
        </p:blipFill>
        <p:spPr>
          <a:xfrm>
            <a:off x="2704289" y="5505855"/>
            <a:ext cx="6153718" cy="1352145"/>
          </a:xfrm>
          <a:prstGeom prst="rect">
            <a:avLst/>
          </a:prstGeom>
        </p:spPr>
      </p:pic>
      <p:sp>
        <p:nvSpPr>
          <p:cNvPr id="5" name="Rectangle 4">
            <a:extLst>
              <a:ext uri="{FF2B5EF4-FFF2-40B4-BE49-F238E27FC236}">
                <a16:creationId xmlns:a16="http://schemas.microsoft.com/office/drawing/2014/main" id="{B956D4AD-1EBA-25CA-EC46-BD2A408133BE}"/>
              </a:ext>
            </a:extLst>
          </p:cNvPr>
          <p:cNvSpPr/>
          <p:nvPr/>
        </p:nvSpPr>
        <p:spPr>
          <a:xfrm>
            <a:off x="1114628" y="561779"/>
            <a:ext cx="1350522" cy="544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136240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38BC713-E9E7-7709-B0BA-A25B8589F080}"/>
              </a:ext>
            </a:extLst>
          </p:cNvPr>
          <p:cNvSpPr/>
          <p:nvPr/>
        </p:nvSpPr>
        <p:spPr>
          <a:xfrm>
            <a:off x="323285" y="366224"/>
            <a:ext cx="4975457" cy="523220"/>
          </a:xfrm>
          <a:prstGeom prst="rect">
            <a:avLst/>
          </a:prstGeom>
          <a:ln>
            <a:noFill/>
          </a:ln>
        </p:spPr>
        <p:txBody>
          <a:bodyPr wrap="square">
            <a:spAutoFit/>
          </a:bodyPr>
          <a:lstStyle/>
          <a:p>
            <a:r>
              <a:rPr lang="en-US" sz="2800" dirty="0">
                <a:solidFill>
                  <a:srgbClr val="000000"/>
                </a:solidFill>
                <a:effectLst/>
                <a:latin typeface="Helvetica" pitchFamily="2" charset="0"/>
              </a:rPr>
              <a:t>Where are we globally?</a:t>
            </a:r>
          </a:p>
        </p:txBody>
      </p:sp>
      <p:pic>
        <p:nvPicPr>
          <p:cNvPr id="3" name="Picture 2" descr="A picture containing shape&#10;&#10;Description automatically generated">
            <a:extLst>
              <a:ext uri="{FF2B5EF4-FFF2-40B4-BE49-F238E27FC236}">
                <a16:creationId xmlns:a16="http://schemas.microsoft.com/office/drawing/2014/main" id="{2AB92A69-3DD9-68FB-1A4F-A4DD3E13EE0B}"/>
              </a:ext>
            </a:extLst>
          </p:cNvPr>
          <p:cNvPicPr>
            <a:picLocks noChangeAspect="1"/>
          </p:cNvPicPr>
          <p:nvPr/>
        </p:nvPicPr>
        <p:blipFill rotWithShape="1">
          <a:blip r:embed="rId3"/>
          <a:srcRect t="11978"/>
          <a:stretch/>
        </p:blipFill>
        <p:spPr>
          <a:xfrm>
            <a:off x="4338536" y="77820"/>
            <a:ext cx="4547237" cy="1100028"/>
          </a:xfrm>
          <a:prstGeom prst="rect">
            <a:avLst/>
          </a:prstGeom>
        </p:spPr>
      </p:pic>
      <p:sp>
        <p:nvSpPr>
          <p:cNvPr id="26" name="Rectangle 25">
            <a:extLst>
              <a:ext uri="{FF2B5EF4-FFF2-40B4-BE49-F238E27FC236}">
                <a16:creationId xmlns:a16="http://schemas.microsoft.com/office/drawing/2014/main" id="{D2BE898F-1691-B783-0737-5F0DACC99A63}"/>
              </a:ext>
            </a:extLst>
          </p:cNvPr>
          <p:cNvSpPr/>
          <p:nvPr/>
        </p:nvSpPr>
        <p:spPr>
          <a:xfrm>
            <a:off x="6134910" y="6167336"/>
            <a:ext cx="2211421" cy="544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a:extLst>
              <a:ext uri="{FF2B5EF4-FFF2-40B4-BE49-F238E27FC236}">
                <a16:creationId xmlns:a16="http://schemas.microsoft.com/office/drawing/2014/main" id="{9082F1BE-477D-8F10-F061-3E8DDC9123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8501" y="1230981"/>
            <a:ext cx="5568908" cy="562752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3777719F-A644-A7E6-16E3-7388CDA577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07" y="1230473"/>
            <a:ext cx="5568908" cy="562752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91F3EC3-28E8-B0A6-E665-E80A32F6705A}"/>
              </a:ext>
            </a:extLst>
          </p:cNvPr>
          <p:cNvSpPr/>
          <p:nvPr/>
        </p:nvSpPr>
        <p:spPr>
          <a:xfrm>
            <a:off x="6168501" y="6220469"/>
            <a:ext cx="2211421" cy="544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54199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38BC713-E9E7-7709-B0BA-A25B8589F080}"/>
              </a:ext>
            </a:extLst>
          </p:cNvPr>
          <p:cNvSpPr/>
          <p:nvPr/>
        </p:nvSpPr>
        <p:spPr>
          <a:xfrm>
            <a:off x="323285" y="366224"/>
            <a:ext cx="4975457" cy="523220"/>
          </a:xfrm>
          <a:prstGeom prst="rect">
            <a:avLst/>
          </a:prstGeom>
          <a:ln>
            <a:noFill/>
          </a:ln>
        </p:spPr>
        <p:txBody>
          <a:bodyPr wrap="square">
            <a:spAutoFit/>
          </a:bodyPr>
          <a:lstStyle/>
          <a:p>
            <a:r>
              <a:rPr lang="en-US" sz="2800" dirty="0">
                <a:solidFill>
                  <a:srgbClr val="000000"/>
                </a:solidFill>
                <a:effectLst/>
                <a:latin typeface="Helvetica" pitchFamily="2" charset="0"/>
              </a:rPr>
              <a:t>Where are we globally?</a:t>
            </a:r>
          </a:p>
        </p:txBody>
      </p:sp>
      <p:pic>
        <p:nvPicPr>
          <p:cNvPr id="3" name="Picture 2" descr="A picture containing shape&#10;&#10;Description automatically generated">
            <a:extLst>
              <a:ext uri="{FF2B5EF4-FFF2-40B4-BE49-F238E27FC236}">
                <a16:creationId xmlns:a16="http://schemas.microsoft.com/office/drawing/2014/main" id="{2AB92A69-3DD9-68FB-1A4F-A4DD3E13EE0B}"/>
              </a:ext>
            </a:extLst>
          </p:cNvPr>
          <p:cNvPicPr>
            <a:picLocks noChangeAspect="1"/>
          </p:cNvPicPr>
          <p:nvPr/>
        </p:nvPicPr>
        <p:blipFill rotWithShape="1">
          <a:blip r:embed="rId3"/>
          <a:srcRect t="11978"/>
          <a:stretch/>
        </p:blipFill>
        <p:spPr>
          <a:xfrm>
            <a:off x="4338536" y="77820"/>
            <a:ext cx="4547237" cy="1100028"/>
          </a:xfrm>
          <a:prstGeom prst="rect">
            <a:avLst/>
          </a:prstGeom>
        </p:spPr>
      </p:pic>
      <p:sp>
        <p:nvSpPr>
          <p:cNvPr id="26" name="Rectangle 25">
            <a:extLst>
              <a:ext uri="{FF2B5EF4-FFF2-40B4-BE49-F238E27FC236}">
                <a16:creationId xmlns:a16="http://schemas.microsoft.com/office/drawing/2014/main" id="{D2BE898F-1691-B783-0737-5F0DACC99A63}"/>
              </a:ext>
            </a:extLst>
          </p:cNvPr>
          <p:cNvSpPr/>
          <p:nvPr/>
        </p:nvSpPr>
        <p:spPr>
          <a:xfrm>
            <a:off x="6134910" y="6167336"/>
            <a:ext cx="2211421" cy="544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AD9AC77-3605-CA6E-FB88-65E8D96A83AD}"/>
              </a:ext>
            </a:extLst>
          </p:cNvPr>
          <p:cNvSpPr/>
          <p:nvPr/>
        </p:nvSpPr>
        <p:spPr>
          <a:xfrm>
            <a:off x="599593" y="6172200"/>
            <a:ext cx="2211421" cy="544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770E87A-3BFE-2074-D71B-C19A8199029F}"/>
              </a:ext>
            </a:extLst>
          </p:cNvPr>
          <p:cNvSpPr/>
          <p:nvPr/>
        </p:nvSpPr>
        <p:spPr>
          <a:xfrm>
            <a:off x="6240540" y="6154734"/>
            <a:ext cx="2211421" cy="544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7CD68B81-BFC5-0465-2A8D-6539479786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4531" y="1307734"/>
            <a:ext cx="5481871" cy="55395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FB508D2-7CE3-31F1-8A01-ECCC1C6CF7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2815" y="1368293"/>
            <a:ext cx="5360597" cy="541702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83BBA19-0C9B-F5DE-0AEE-4E4A3D1051CE}"/>
              </a:ext>
            </a:extLst>
          </p:cNvPr>
          <p:cNvSpPr/>
          <p:nvPr/>
        </p:nvSpPr>
        <p:spPr>
          <a:xfrm>
            <a:off x="6346170" y="6267544"/>
            <a:ext cx="2211421" cy="544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945330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F755264-FE94-C670-EC85-06E64AE18C85}"/>
              </a:ext>
            </a:extLst>
          </p:cNvPr>
          <p:cNvSpPr/>
          <p:nvPr/>
        </p:nvSpPr>
        <p:spPr>
          <a:xfrm>
            <a:off x="323285" y="366224"/>
            <a:ext cx="4975457" cy="523220"/>
          </a:xfrm>
          <a:prstGeom prst="rect">
            <a:avLst/>
          </a:prstGeom>
          <a:ln>
            <a:noFill/>
          </a:ln>
        </p:spPr>
        <p:txBody>
          <a:bodyPr wrap="square">
            <a:spAutoFit/>
          </a:bodyPr>
          <a:lstStyle/>
          <a:p>
            <a:r>
              <a:rPr lang="en-US" sz="2800" dirty="0">
                <a:solidFill>
                  <a:srgbClr val="000000"/>
                </a:solidFill>
                <a:effectLst/>
                <a:latin typeface="Helvetica" pitchFamily="2" charset="0"/>
              </a:rPr>
              <a:t>Where are we globally?</a:t>
            </a:r>
          </a:p>
        </p:txBody>
      </p:sp>
      <p:pic>
        <p:nvPicPr>
          <p:cNvPr id="6" name="Picture 5" descr="A picture containing shape&#10;&#10;Description automatically generated">
            <a:extLst>
              <a:ext uri="{FF2B5EF4-FFF2-40B4-BE49-F238E27FC236}">
                <a16:creationId xmlns:a16="http://schemas.microsoft.com/office/drawing/2014/main" id="{B18A5CEF-1D81-1D7D-3DB2-E06BE964F248}"/>
              </a:ext>
            </a:extLst>
          </p:cNvPr>
          <p:cNvPicPr>
            <a:picLocks noChangeAspect="1"/>
          </p:cNvPicPr>
          <p:nvPr/>
        </p:nvPicPr>
        <p:blipFill rotWithShape="1">
          <a:blip r:embed="rId3"/>
          <a:srcRect t="11978"/>
          <a:stretch/>
        </p:blipFill>
        <p:spPr>
          <a:xfrm>
            <a:off x="4338536" y="77820"/>
            <a:ext cx="4547237" cy="1100028"/>
          </a:xfrm>
          <a:prstGeom prst="rect">
            <a:avLst/>
          </a:prstGeom>
        </p:spPr>
      </p:pic>
      <p:pic>
        <p:nvPicPr>
          <p:cNvPr id="1026" name="Picture 2">
            <a:extLst>
              <a:ext uri="{FF2B5EF4-FFF2-40B4-BE49-F238E27FC236}">
                <a16:creationId xmlns:a16="http://schemas.microsoft.com/office/drawing/2014/main" id="{B1624A57-0670-C9B1-F58B-44B4678EED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4129" y="1319557"/>
            <a:ext cx="5491644" cy="554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51762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BC32-7DC0-030C-B48F-035BF7BCD174}"/>
              </a:ext>
            </a:extLst>
          </p:cNvPr>
          <p:cNvSpPr>
            <a:spLocks noGrp="1"/>
          </p:cNvSpPr>
          <p:nvPr>
            <p:ph type="title"/>
          </p:nvPr>
        </p:nvSpPr>
        <p:spPr/>
        <p:txBody>
          <a:bodyPr/>
          <a:lstStyle/>
          <a:p>
            <a:endParaRPr lang="en-US"/>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369B2045-13D8-3565-80C7-8DD7DD1244E0}"/>
                  </a:ext>
                </a:extLst>
              </p:cNvPr>
              <p:cNvGraphicFramePr>
                <a:graphicFrameLocks noGrp="1"/>
              </p:cNvGraphicFramePr>
              <p:nvPr>
                <p:ph idx="1"/>
              </p:nvPr>
            </p:nvGraphicFramePr>
            <p:xfrm>
              <a:off x="838200" y="1825625"/>
              <a:ext cx="10515600" cy="4351338"/>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Content Placeholder 3">
                <a:extLst>
                  <a:ext uri="{FF2B5EF4-FFF2-40B4-BE49-F238E27FC236}">
                    <a16:creationId xmlns:a16="http://schemas.microsoft.com/office/drawing/2014/main" id="{369B2045-13D8-3565-80C7-8DD7DD1244E0}"/>
                  </a:ext>
                </a:extLst>
              </p:cNvPr>
              <p:cNvPicPr>
                <a:picLocks noGrp="1" noRot="1" noChangeAspect="1" noMove="1" noResize="1" noEditPoints="1" noAdjustHandles="1" noChangeArrowheads="1" noChangeShapeType="1"/>
              </p:cNvPicPr>
              <p:nvPr/>
            </p:nvPicPr>
            <p:blipFill>
              <a:blip r:embed="rId3"/>
              <a:stretch>
                <a:fillRect/>
              </a:stretch>
            </p:blipFill>
            <p:spPr>
              <a:xfrm>
                <a:off x="838200" y="1825625"/>
                <a:ext cx="10515600" cy="4351338"/>
              </a:xfrm>
              <a:prstGeom prst="rect">
                <a:avLst/>
              </a:prstGeom>
            </p:spPr>
          </p:pic>
        </mc:Fallback>
      </mc:AlternateContent>
    </p:spTree>
    <p:extLst>
      <p:ext uri="{BB962C8B-B14F-4D97-AF65-F5344CB8AC3E}">
        <p14:creationId xmlns:p14="http://schemas.microsoft.com/office/powerpoint/2010/main" val="2151200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906637" y="393544"/>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906637" y="393544"/>
                <a:ext cx="3501957" cy="886268"/>
              </a:xfrm>
              <a:prstGeom prst="rect">
                <a:avLst/>
              </a:prstGeom>
              <a:blipFill>
                <a:blip r:embed="rId3"/>
                <a:stretch>
                  <a:fillRect t="-2857" b="-12857"/>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4"/>
          <a:stretch>
            <a:fillRect/>
          </a:stretch>
        </p:blipFill>
        <p:spPr>
          <a:xfrm>
            <a:off x="680935" y="1640843"/>
            <a:ext cx="6721815" cy="5043260"/>
          </a:xfrm>
          <a:prstGeom prst="rect">
            <a:avLst/>
          </a:prstGeom>
        </p:spPr>
      </p:pic>
      <p:sp>
        <p:nvSpPr>
          <p:cNvPr id="6" name="TextBox 5">
            <a:extLst>
              <a:ext uri="{FF2B5EF4-FFF2-40B4-BE49-F238E27FC236}">
                <a16:creationId xmlns:a16="http://schemas.microsoft.com/office/drawing/2014/main" id="{68DA44A1-D14D-8BED-05AC-9B8B3B161AD3}"/>
              </a:ext>
            </a:extLst>
          </p:cNvPr>
          <p:cNvSpPr txBox="1"/>
          <p:nvPr/>
        </p:nvSpPr>
        <p:spPr>
          <a:xfrm>
            <a:off x="7730247" y="1719107"/>
            <a:ext cx="4461753" cy="2677656"/>
          </a:xfrm>
          <a:prstGeom prst="rect">
            <a:avLst/>
          </a:prstGeom>
          <a:noFill/>
        </p:spPr>
        <p:txBody>
          <a:bodyPr wrap="square">
            <a:spAutoFit/>
          </a:bodyPr>
          <a:lstStyle/>
          <a:p>
            <a:r>
              <a:rPr lang="en-US" sz="2800" b="1" dirty="0">
                <a:solidFill>
                  <a:srgbClr val="C00000"/>
                </a:solidFill>
                <a:effectLst/>
                <a:latin typeface="Helvetica" pitchFamily="2" charset="0"/>
              </a:rPr>
              <a:t>Carrying capacity=</a:t>
            </a:r>
          </a:p>
          <a:p>
            <a:r>
              <a:rPr lang="en-US" sz="2800" dirty="0">
                <a:effectLst/>
                <a:latin typeface="Helvetica" pitchFamily="2" charset="0"/>
              </a:rPr>
              <a:t>maximum population size an environment can sustain indefinitely.</a:t>
            </a:r>
          </a:p>
          <a:p>
            <a:endParaRPr lang="en-US" sz="2800" i="1" dirty="0">
              <a:latin typeface="Helvetica" pitchFamily="2" charset="0"/>
            </a:endParaRPr>
          </a:p>
          <a:p>
            <a:r>
              <a:rPr lang="en-US" sz="2800" b="1" dirty="0">
                <a:solidFill>
                  <a:srgbClr val="C00000"/>
                </a:solidFill>
                <a:effectLst/>
                <a:latin typeface="Helvetica" pitchFamily="2" charset="0"/>
              </a:rPr>
              <a:t> </a:t>
            </a:r>
            <a:endParaRPr lang="en-US" sz="2800" dirty="0">
              <a:effectLst/>
              <a:latin typeface="Helvetica" pitchFamily="2" charset="0"/>
            </a:endParaRPr>
          </a:p>
        </p:txBody>
      </p:sp>
      <p:sp>
        <p:nvSpPr>
          <p:cNvPr id="3" name="TextBox 2">
            <a:extLst>
              <a:ext uri="{FF2B5EF4-FFF2-40B4-BE49-F238E27FC236}">
                <a16:creationId xmlns:a16="http://schemas.microsoft.com/office/drawing/2014/main" id="{3BA7E865-BF93-D1FC-0C31-1E8A300C487B}"/>
              </a:ext>
            </a:extLst>
          </p:cNvPr>
          <p:cNvSpPr txBox="1"/>
          <p:nvPr/>
        </p:nvSpPr>
        <p:spPr>
          <a:xfrm rot="16200000">
            <a:off x="385963" y="3547434"/>
            <a:ext cx="884903" cy="369332"/>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N(t)</a:t>
            </a:r>
          </a:p>
        </p:txBody>
      </p:sp>
    </p:spTree>
    <p:extLst>
      <p:ext uri="{BB962C8B-B14F-4D97-AF65-F5344CB8AC3E}">
        <p14:creationId xmlns:p14="http://schemas.microsoft.com/office/powerpoint/2010/main" val="19046019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906637" y="393544"/>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906637" y="393544"/>
                <a:ext cx="3501957" cy="886268"/>
              </a:xfrm>
              <a:prstGeom prst="rect">
                <a:avLst/>
              </a:prstGeom>
              <a:blipFill>
                <a:blip r:embed="rId3"/>
                <a:stretch>
                  <a:fillRect t="-2857" b="-12857"/>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4"/>
          <a:stretch>
            <a:fillRect/>
          </a:stretch>
        </p:blipFill>
        <p:spPr>
          <a:xfrm>
            <a:off x="680935" y="1640843"/>
            <a:ext cx="6721815" cy="5043260"/>
          </a:xfrm>
          <a:prstGeom prst="rect">
            <a:avLst/>
          </a:prstGeom>
        </p:spPr>
      </p:pic>
      <p:sp>
        <p:nvSpPr>
          <p:cNvPr id="6" name="TextBox 5">
            <a:extLst>
              <a:ext uri="{FF2B5EF4-FFF2-40B4-BE49-F238E27FC236}">
                <a16:creationId xmlns:a16="http://schemas.microsoft.com/office/drawing/2014/main" id="{68DA44A1-D14D-8BED-05AC-9B8B3B161AD3}"/>
              </a:ext>
            </a:extLst>
          </p:cNvPr>
          <p:cNvSpPr txBox="1"/>
          <p:nvPr/>
        </p:nvSpPr>
        <p:spPr>
          <a:xfrm>
            <a:off x="7730247" y="1719107"/>
            <a:ext cx="4461753" cy="4401205"/>
          </a:xfrm>
          <a:prstGeom prst="rect">
            <a:avLst/>
          </a:prstGeom>
          <a:noFill/>
        </p:spPr>
        <p:txBody>
          <a:bodyPr wrap="square">
            <a:spAutoFit/>
          </a:bodyPr>
          <a:lstStyle/>
          <a:p>
            <a:r>
              <a:rPr lang="en-US" sz="2800" b="1" dirty="0">
                <a:solidFill>
                  <a:srgbClr val="C00000"/>
                </a:solidFill>
                <a:effectLst/>
                <a:latin typeface="Helvetica" pitchFamily="2" charset="0"/>
              </a:rPr>
              <a:t>Carrying capacity=</a:t>
            </a:r>
          </a:p>
          <a:p>
            <a:r>
              <a:rPr lang="en-US" sz="2800" dirty="0">
                <a:effectLst/>
                <a:latin typeface="Helvetica" pitchFamily="2" charset="0"/>
              </a:rPr>
              <a:t>maximum population size an environment can sustain indefinitely.</a:t>
            </a:r>
          </a:p>
          <a:p>
            <a:endParaRPr lang="en-US" sz="2800" dirty="0">
              <a:latin typeface="Helvetica" pitchFamily="2" charset="0"/>
            </a:endParaRPr>
          </a:p>
          <a:p>
            <a:r>
              <a:rPr lang="en-US" sz="2800" dirty="0">
                <a:latin typeface="Helvetica" pitchFamily="2" charset="0"/>
              </a:rPr>
              <a:t>Ecology = organisms interacting with each other and the </a:t>
            </a:r>
            <a:r>
              <a:rPr lang="en-US" sz="2800" b="1" dirty="0">
                <a:solidFill>
                  <a:srgbClr val="C00000"/>
                </a:solidFill>
                <a:latin typeface="Helvetica" pitchFamily="2" charset="0"/>
              </a:rPr>
              <a:t>environment</a:t>
            </a:r>
            <a:endParaRPr lang="en-US" sz="2800" b="1" dirty="0">
              <a:solidFill>
                <a:srgbClr val="C00000"/>
              </a:solidFill>
              <a:effectLst/>
              <a:latin typeface="Helvetica" pitchFamily="2" charset="0"/>
            </a:endParaRPr>
          </a:p>
          <a:p>
            <a:endParaRPr lang="en-US" sz="2800" i="1" dirty="0">
              <a:latin typeface="Helvetica" pitchFamily="2" charset="0"/>
            </a:endParaRPr>
          </a:p>
          <a:p>
            <a:r>
              <a:rPr lang="en-US" sz="2800" b="1" dirty="0">
                <a:solidFill>
                  <a:srgbClr val="C00000"/>
                </a:solidFill>
                <a:effectLst/>
                <a:latin typeface="Helvetica" pitchFamily="2" charset="0"/>
              </a:rPr>
              <a:t> </a:t>
            </a:r>
            <a:endParaRPr lang="en-US" sz="2800" dirty="0">
              <a:effectLst/>
              <a:latin typeface="Helvetica" pitchFamily="2" charset="0"/>
            </a:endParaRPr>
          </a:p>
        </p:txBody>
      </p:sp>
      <p:sp>
        <p:nvSpPr>
          <p:cNvPr id="3" name="TextBox 2">
            <a:extLst>
              <a:ext uri="{FF2B5EF4-FFF2-40B4-BE49-F238E27FC236}">
                <a16:creationId xmlns:a16="http://schemas.microsoft.com/office/drawing/2014/main" id="{2D4FC303-D86F-BF40-84AE-052E123E0E03}"/>
              </a:ext>
            </a:extLst>
          </p:cNvPr>
          <p:cNvSpPr txBox="1"/>
          <p:nvPr/>
        </p:nvSpPr>
        <p:spPr>
          <a:xfrm rot="16200000">
            <a:off x="385963" y="3547434"/>
            <a:ext cx="884903" cy="369332"/>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N(t)</a:t>
            </a:r>
          </a:p>
        </p:txBody>
      </p:sp>
    </p:spTree>
    <p:extLst>
      <p:ext uri="{BB962C8B-B14F-4D97-AF65-F5344CB8AC3E}">
        <p14:creationId xmlns:p14="http://schemas.microsoft.com/office/powerpoint/2010/main" val="3762462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906637" y="393544"/>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906637" y="393544"/>
                <a:ext cx="3501957" cy="886268"/>
              </a:xfrm>
              <a:prstGeom prst="rect">
                <a:avLst/>
              </a:prstGeom>
              <a:blipFill>
                <a:blip r:embed="rId3"/>
                <a:stretch>
                  <a:fillRect t="-2857" b="-12857"/>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4"/>
          <a:stretch>
            <a:fillRect/>
          </a:stretch>
        </p:blipFill>
        <p:spPr>
          <a:xfrm>
            <a:off x="680935" y="1640843"/>
            <a:ext cx="6721815" cy="5043260"/>
          </a:xfrm>
          <a:prstGeom prst="rect">
            <a:avLst/>
          </a:prstGeom>
        </p:spPr>
      </p:pic>
      <p:sp>
        <p:nvSpPr>
          <p:cNvPr id="6" name="TextBox 5">
            <a:extLst>
              <a:ext uri="{FF2B5EF4-FFF2-40B4-BE49-F238E27FC236}">
                <a16:creationId xmlns:a16="http://schemas.microsoft.com/office/drawing/2014/main" id="{68DA44A1-D14D-8BED-05AC-9B8B3B161AD3}"/>
              </a:ext>
            </a:extLst>
          </p:cNvPr>
          <p:cNvSpPr txBox="1"/>
          <p:nvPr/>
        </p:nvSpPr>
        <p:spPr>
          <a:xfrm>
            <a:off x="7730247" y="1719107"/>
            <a:ext cx="4461753" cy="5262979"/>
          </a:xfrm>
          <a:prstGeom prst="rect">
            <a:avLst/>
          </a:prstGeom>
          <a:noFill/>
        </p:spPr>
        <p:txBody>
          <a:bodyPr wrap="square">
            <a:spAutoFit/>
          </a:bodyPr>
          <a:lstStyle/>
          <a:p>
            <a:r>
              <a:rPr lang="en-US" sz="2800" b="1" dirty="0">
                <a:solidFill>
                  <a:srgbClr val="C00000"/>
                </a:solidFill>
                <a:effectLst/>
                <a:latin typeface="Helvetica" pitchFamily="2" charset="0"/>
              </a:rPr>
              <a:t>Carrying capacity=</a:t>
            </a:r>
          </a:p>
          <a:p>
            <a:r>
              <a:rPr lang="en-US" sz="2800" dirty="0">
                <a:effectLst/>
                <a:latin typeface="Helvetica" pitchFamily="2" charset="0"/>
              </a:rPr>
              <a:t>maximum population size an environment can sustain indefinitely.</a:t>
            </a:r>
          </a:p>
          <a:p>
            <a:endParaRPr lang="en-US" sz="2800" dirty="0">
              <a:latin typeface="Helvetica" pitchFamily="2" charset="0"/>
            </a:endParaRPr>
          </a:p>
          <a:p>
            <a:r>
              <a:rPr lang="en-US" sz="2800" dirty="0">
                <a:latin typeface="Helvetica" pitchFamily="2" charset="0"/>
              </a:rPr>
              <a:t>Ecology = organisms interacting with each other and the </a:t>
            </a:r>
            <a:r>
              <a:rPr lang="en-US" sz="2800" b="1" dirty="0">
                <a:solidFill>
                  <a:srgbClr val="C00000"/>
                </a:solidFill>
                <a:latin typeface="Helvetica" pitchFamily="2" charset="0"/>
              </a:rPr>
              <a:t>environment</a:t>
            </a:r>
          </a:p>
          <a:p>
            <a:endParaRPr lang="en-US" sz="2800" b="1" dirty="0">
              <a:solidFill>
                <a:srgbClr val="C00000"/>
              </a:solidFill>
              <a:effectLst/>
              <a:latin typeface="Helvetica" pitchFamily="2" charset="0"/>
            </a:endParaRPr>
          </a:p>
          <a:p>
            <a:r>
              <a:rPr lang="en-US" sz="2800" b="1" dirty="0">
                <a:solidFill>
                  <a:srgbClr val="C00000"/>
                </a:solidFill>
                <a:latin typeface="Helvetica" pitchFamily="2" charset="0"/>
              </a:rPr>
              <a:t>K</a:t>
            </a:r>
            <a:r>
              <a:rPr lang="en-US" sz="2800" dirty="0">
                <a:latin typeface="Helvetica" pitchFamily="2" charset="0"/>
              </a:rPr>
              <a:t> can change!</a:t>
            </a:r>
            <a:endParaRPr lang="en-US" sz="2800" b="1" dirty="0">
              <a:solidFill>
                <a:srgbClr val="C00000"/>
              </a:solidFill>
              <a:effectLst/>
              <a:latin typeface="Helvetica" pitchFamily="2" charset="0"/>
            </a:endParaRPr>
          </a:p>
          <a:p>
            <a:endParaRPr lang="en-US" sz="2800" i="1" dirty="0">
              <a:latin typeface="Helvetica" pitchFamily="2" charset="0"/>
            </a:endParaRPr>
          </a:p>
          <a:p>
            <a:r>
              <a:rPr lang="en-US" sz="2800" b="1" dirty="0">
                <a:solidFill>
                  <a:srgbClr val="C00000"/>
                </a:solidFill>
                <a:effectLst/>
                <a:latin typeface="Helvetica" pitchFamily="2" charset="0"/>
              </a:rPr>
              <a:t> </a:t>
            </a:r>
            <a:endParaRPr lang="en-US" sz="2800" dirty="0">
              <a:effectLst/>
              <a:latin typeface="Helvetica" pitchFamily="2" charset="0"/>
            </a:endParaRPr>
          </a:p>
        </p:txBody>
      </p:sp>
      <p:sp>
        <p:nvSpPr>
          <p:cNvPr id="3" name="TextBox 2">
            <a:extLst>
              <a:ext uri="{FF2B5EF4-FFF2-40B4-BE49-F238E27FC236}">
                <a16:creationId xmlns:a16="http://schemas.microsoft.com/office/drawing/2014/main" id="{F4F0CE17-44B4-CBEC-77FE-D8E3517F5D9E}"/>
              </a:ext>
            </a:extLst>
          </p:cNvPr>
          <p:cNvSpPr txBox="1"/>
          <p:nvPr/>
        </p:nvSpPr>
        <p:spPr>
          <a:xfrm rot="16200000">
            <a:off x="385963" y="3547434"/>
            <a:ext cx="884903" cy="369332"/>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N(t)</a:t>
            </a:r>
          </a:p>
        </p:txBody>
      </p:sp>
    </p:spTree>
    <p:extLst>
      <p:ext uri="{BB962C8B-B14F-4D97-AF65-F5344CB8AC3E}">
        <p14:creationId xmlns:p14="http://schemas.microsoft.com/office/powerpoint/2010/main" val="17129425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906637" y="393544"/>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906637" y="393544"/>
                <a:ext cx="3501957" cy="886268"/>
              </a:xfrm>
              <a:prstGeom prst="rect">
                <a:avLst/>
              </a:prstGeom>
              <a:blipFill>
                <a:blip r:embed="rId3"/>
                <a:stretch>
                  <a:fillRect t="-2857" b="-12857"/>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4"/>
          <a:stretch>
            <a:fillRect/>
          </a:stretch>
        </p:blipFill>
        <p:spPr>
          <a:xfrm>
            <a:off x="680935" y="1640843"/>
            <a:ext cx="6721815" cy="5043260"/>
          </a:xfrm>
          <a:prstGeom prst="rect">
            <a:avLst/>
          </a:prstGeom>
        </p:spPr>
      </p:pic>
      <p:sp>
        <p:nvSpPr>
          <p:cNvPr id="6" name="TextBox 5">
            <a:extLst>
              <a:ext uri="{FF2B5EF4-FFF2-40B4-BE49-F238E27FC236}">
                <a16:creationId xmlns:a16="http://schemas.microsoft.com/office/drawing/2014/main" id="{68DA44A1-D14D-8BED-05AC-9B8B3B161AD3}"/>
              </a:ext>
            </a:extLst>
          </p:cNvPr>
          <p:cNvSpPr txBox="1"/>
          <p:nvPr/>
        </p:nvSpPr>
        <p:spPr>
          <a:xfrm>
            <a:off x="7730247" y="1641287"/>
            <a:ext cx="4461753" cy="6555641"/>
          </a:xfrm>
          <a:prstGeom prst="rect">
            <a:avLst/>
          </a:prstGeom>
          <a:noFill/>
        </p:spPr>
        <p:txBody>
          <a:bodyPr wrap="square">
            <a:spAutoFit/>
          </a:bodyPr>
          <a:lstStyle/>
          <a:p>
            <a:r>
              <a:rPr lang="en-US" sz="2800" b="1" dirty="0">
                <a:solidFill>
                  <a:srgbClr val="C00000"/>
                </a:solidFill>
                <a:effectLst/>
                <a:latin typeface="Helvetica" pitchFamily="2" charset="0"/>
              </a:rPr>
              <a:t>Carrying capacity=</a:t>
            </a:r>
          </a:p>
          <a:p>
            <a:r>
              <a:rPr lang="en-US" sz="2800" dirty="0">
                <a:effectLst/>
                <a:latin typeface="Helvetica" pitchFamily="2" charset="0"/>
              </a:rPr>
              <a:t>maximum population size an environment can sustain indefinitely.</a:t>
            </a:r>
          </a:p>
          <a:p>
            <a:endParaRPr lang="en-US" sz="2800" dirty="0">
              <a:latin typeface="Helvetica" pitchFamily="2" charset="0"/>
            </a:endParaRPr>
          </a:p>
          <a:p>
            <a:r>
              <a:rPr lang="en-US" sz="2800" dirty="0">
                <a:latin typeface="Helvetica" pitchFamily="2" charset="0"/>
              </a:rPr>
              <a:t>Ecology = organisms interacting with each other and the </a:t>
            </a:r>
            <a:r>
              <a:rPr lang="en-US" sz="2800" b="1" dirty="0">
                <a:solidFill>
                  <a:srgbClr val="C00000"/>
                </a:solidFill>
                <a:latin typeface="Helvetica" pitchFamily="2" charset="0"/>
              </a:rPr>
              <a:t>environment</a:t>
            </a:r>
          </a:p>
          <a:p>
            <a:endParaRPr lang="en-US" sz="2800" b="1" dirty="0">
              <a:solidFill>
                <a:srgbClr val="C00000"/>
              </a:solidFill>
              <a:effectLst/>
              <a:latin typeface="Helvetica" pitchFamily="2" charset="0"/>
            </a:endParaRPr>
          </a:p>
          <a:p>
            <a:r>
              <a:rPr lang="en-US" sz="2800" b="1" dirty="0">
                <a:solidFill>
                  <a:srgbClr val="C00000"/>
                </a:solidFill>
                <a:latin typeface="Helvetica" pitchFamily="2" charset="0"/>
              </a:rPr>
              <a:t>K</a:t>
            </a:r>
            <a:r>
              <a:rPr lang="en-US" sz="2800" dirty="0">
                <a:latin typeface="Helvetica" pitchFamily="2" charset="0"/>
              </a:rPr>
              <a:t> can change!</a:t>
            </a:r>
          </a:p>
          <a:p>
            <a:endParaRPr lang="en-US" sz="2800" b="1" dirty="0">
              <a:solidFill>
                <a:srgbClr val="C00000"/>
              </a:solidFill>
              <a:effectLst/>
              <a:latin typeface="Helvetica" pitchFamily="2" charset="0"/>
            </a:endParaRPr>
          </a:p>
          <a:p>
            <a:r>
              <a:rPr lang="en-US" sz="2800" dirty="0">
                <a:latin typeface="Helvetica" pitchFamily="2" charset="0"/>
              </a:rPr>
              <a:t>‘</a:t>
            </a:r>
            <a:r>
              <a:rPr lang="en-US" sz="2800" b="1" dirty="0">
                <a:solidFill>
                  <a:srgbClr val="C00000"/>
                </a:solidFill>
                <a:latin typeface="Helvetica" pitchFamily="2" charset="0"/>
              </a:rPr>
              <a:t>r</a:t>
            </a:r>
            <a:r>
              <a:rPr lang="en-US" sz="2800" dirty="0">
                <a:latin typeface="Helvetica" pitchFamily="2" charset="0"/>
              </a:rPr>
              <a:t>’</a:t>
            </a:r>
            <a:r>
              <a:rPr lang="en-US" sz="2800" b="1" dirty="0">
                <a:solidFill>
                  <a:srgbClr val="C00000"/>
                </a:solidFill>
                <a:latin typeface="Helvetica" pitchFamily="2" charset="0"/>
              </a:rPr>
              <a:t> </a:t>
            </a:r>
            <a:r>
              <a:rPr lang="en-US" sz="2800" dirty="0">
                <a:latin typeface="Helvetica" pitchFamily="2" charset="0"/>
              </a:rPr>
              <a:t>vs. ‘</a:t>
            </a:r>
            <a:r>
              <a:rPr lang="en-US" sz="2800" b="1" dirty="0">
                <a:solidFill>
                  <a:srgbClr val="C00000"/>
                </a:solidFill>
                <a:latin typeface="Helvetica" pitchFamily="2" charset="0"/>
              </a:rPr>
              <a:t>K</a:t>
            </a:r>
            <a:r>
              <a:rPr lang="en-US" sz="2800" dirty="0">
                <a:latin typeface="Helvetica" pitchFamily="2" charset="0"/>
              </a:rPr>
              <a:t>’-selected species</a:t>
            </a:r>
          </a:p>
          <a:p>
            <a:endParaRPr lang="en-US" sz="2800" b="1" dirty="0">
              <a:solidFill>
                <a:srgbClr val="C00000"/>
              </a:solidFill>
              <a:effectLst/>
              <a:latin typeface="Helvetica" pitchFamily="2" charset="0"/>
            </a:endParaRPr>
          </a:p>
          <a:p>
            <a:endParaRPr lang="en-US" sz="2800" i="1" dirty="0">
              <a:latin typeface="Helvetica" pitchFamily="2" charset="0"/>
            </a:endParaRPr>
          </a:p>
          <a:p>
            <a:r>
              <a:rPr lang="en-US" sz="2800" b="1" dirty="0">
                <a:solidFill>
                  <a:srgbClr val="C00000"/>
                </a:solidFill>
                <a:effectLst/>
                <a:latin typeface="Helvetica" pitchFamily="2" charset="0"/>
              </a:rPr>
              <a:t> </a:t>
            </a:r>
            <a:endParaRPr lang="en-US" sz="2800" dirty="0">
              <a:effectLst/>
              <a:latin typeface="Helvetica" pitchFamily="2" charset="0"/>
            </a:endParaRPr>
          </a:p>
        </p:txBody>
      </p:sp>
      <p:sp>
        <p:nvSpPr>
          <p:cNvPr id="3" name="TextBox 2">
            <a:extLst>
              <a:ext uri="{FF2B5EF4-FFF2-40B4-BE49-F238E27FC236}">
                <a16:creationId xmlns:a16="http://schemas.microsoft.com/office/drawing/2014/main" id="{C3007513-E837-F60A-8668-72ED49FF40D0}"/>
              </a:ext>
            </a:extLst>
          </p:cNvPr>
          <p:cNvSpPr txBox="1"/>
          <p:nvPr/>
        </p:nvSpPr>
        <p:spPr>
          <a:xfrm rot="16200000">
            <a:off x="385963" y="3547434"/>
            <a:ext cx="884903" cy="369332"/>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N(t)</a:t>
            </a:r>
          </a:p>
        </p:txBody>
      </p:sp>
    </p:spTree>
    <p:extLst>
      <p:ext uri="{BB962C8B-B14F-4D97-AF65-F5344CB8AC3E}">
        <p14:creationId xmlns:p14="http://schemas.microsoft.com/office/powerpoint/2010/main" val="11776910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3"/>
          <a:stretch>
            <a:fillRect/>
          </a:stretch>
        </p:blipFill>
        <p:spPr>
          <a:xfrm>
            <a:off x="680935" y="1640843"/>
            <a:ext cx="6721815" cy="5043260"/>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4"/>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5"/>
                <a:stretch>
                  <a:fillRect l="-3604" t="-1408" r="-2703" b="-1267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B824A7F1-2064-2E0A-E94A-2BA435A5DB39}"/>
              </a:ext>
            </a:extLst>
          </p:cNvPr>
          <p:cNvSpPr txBox="1"/>
          <p:nvPr/>
        </p:nvSpPr>
        <p:spPr>
          <a:xfrm>
            <a:off x="7955601" y="2632978"/>
            <a:ext cx="4236399" cy="1292662"/>
          </a:xfrm>
          <a:prstGeom prst="rect">
            <a:avLst/>
          </a:prstGeom>
          <a:noFill/>
        </p:spPr>
        <p:txBody>
          <a:bodyPr wrap="square">
            <a:spAutoFit/>
          </a:bodyPr>
          <a:lstStyle/>
          <a:p>
            <a:r>
              <a:rPr lang="en-US" sz="2600" dirty="0">
                <a:effectLst/>
                <a:latin typeface="Helvetica" pitchFamily="2" charset="0"/>
              </a:rPr>
              <a:t>When population size is not changing, the population is said to be at </a:t>
            </a:r>
            <a:r>
              <a:rPr lang="en-US" sz="2600" b="1" dirty="0">
                <a:solidFill>
                  <a:srgbClr val="C00000"/>
                </a:solidFill>
                <a:effectLst/>
                <a:latin typeface="Helvetica" pitchFamily="2" charset="0"/>
              </a:rPr>
              <a:t>equilibrium</a:t>
            </a:r>
            <a:r>
              <a:rPr lang="en-US" sz="2600" dirty="0">
                <a:effectLst/>
                <a:latin typeface="Helvetica" pitchFamily="2" charset="0"/>
              </a:rPr>
              <a:t>.</a:t>
            </a:r>
          </a:p>
        </p:txBody>
      </p:sp>
      <p:sp>
        <p:nvSpPr>
          <p:cNvPr id="6" name="TextBox 5">
            <a:extLst>
              <a:ext uri="{FF2B5EF4-FFF2-40B4-BE49-F238E27FC236}">
                <a16:creationId xmlns:a16="http://schemas.microsoft.com/office/drawing/2014/main" id="{DC9AC7ED-8E3F-CAE4-BBE3-2B1076FDD0BE}"/>
              </a:ext>
            </a:extLst>
          </p:cNvPr>
          <p:cNvSpPr txBox="1"/>
          <p:nvPr/>
        </p:nvSpPr>
        <p:spPr>
          <a:xfrm rot="16200000">
            <a:off x="385963" y="3547434"/>
            <a:ext cx="884903" cy="369332"/>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N(t)</a:t>
            </a:r>
          </a:p>
        </p:txBody>
      </p:sp>
    </p:spTree>
    <p:extLst>
      <p:ext uri="{BB962C8B-B14F-4D97-AF65-F5344CB8AC3E}">
        <p14:creationId xmlns:p14="http://schemas.microsoft.com/office/powerpoint/2010/main" val="3032982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340467" y="193353"/>
            <a:ext cx="11511065" cy="1325563"/>
          </a:xfrm>
        </p:spPr>
        <p:txBody>
          <a:bodyPr>
            <a:normAutofit/>
          </a:bodyPr>
          <a:lstStyle/>
          <a:p>
            <a:r>
              <a:rPr lang="en-US" sz="3400" dirty="0"/>
              <a:t>Many populations will fluctuate above or below carrying capacity.</a:t>
            </a:r>
          </a:p>
        </p:txBody>
      </p:sp>
      <p:pic>
        <p:nvPicPr>
          <p:cNvPr id="5" name="Picture 2">
            <a:extLst>
              <a:ext uri="{FF2B5EF4-FFF2-40B4-BE49-F238E27FC236}">
                <a16:creationId xmlns:a16="http://schemas.microsoft.com/office/drawing/2014/main" id="{D2168BF9-3F99-7D1C-AE63-A19661BAEB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795"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3120A11D-8074-5A52-5561-800EBAB28DE8}"/>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15" name="Picture 4" descr="St Kilda Soay sheep study reaches 30th anniversary - BBC News">
            <a:extLst>
              <a:ext uri="{FF2B5EF4-FFF2-40B4-BE49-F238E27FC236}">
                <a16:creationId xmlns:a16="http://schemas.microsoft.com/office/drawing/2014/main" id="{8CFC87C3-86E0-9B3D-BA83-54F388C177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8097" y="1485796"/>
            <a:ext cx="5139108" cy="28875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28888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D2168BF9-3F99-7D1C-AE63-A19661BAEB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795"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3120A11D-8074-5A52-5561-800EBAB28DE8}"/>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sp>
        <p:nvSpPr>
          <p:cNvPr id="3" name="TextBox 2">
            <a:extLst>
              <a:ext uri="{FF2B5EF4-FFF2-40B4-BE49-F238E27FC236}">
                <a16:creationId xmlns:a16="http://schemas.microsoft.com/office/drawing/2014/main" id="{6B578A0B-A972-76BA-ADDC-E3888CC7F1F6}"/>
              </a:ext>
            </a:extLst>
          </p:cNvPr>
          <p:cNvSpPr txBox="1"/>
          <p:nvPr/>
        </p:nvSpPr>
        <p:spPr>
          <a:xfrm>
            <a:off x="6875833" y="4537707"/>
            <a:ext cx="4520932" cy="1292662"/>
          </a:xfrm>
          <a:prstGeom prst="rect">
            <a:avLst/>
          </a:prstGeom>
          <a:noFill/>
        </p:spPr>
        <p:txBody>
          <a:bodyPr wrap="square">
            <a:spAutoFit/>
          </a:bodyPr>
          <a:lstStyle/>
          <a:p>
            <a:r>
              <a:rPr lang="en-US" sz="2600" dirty="0">
                <a:effectLst/>
                <a:latin typeface="Helvetica" pitchFamily="2" charset="0"/>
              </a:rPr>
              <a:t>But they can still be stable populations if they return to </a:t>
            </a:r>
            <a:r>
              <a:rPr lang="en-US" sz="2600" b="1" dirty="0">
                <a:solidFill>
                  <a:srgbClr val="C00000"/>
                </a:solidFill>
                <a:effectLst/>
                <a:latin typeface="Helvetica" pitchFamily="2" charset="0"/>
              </a:rPr>
              <a:t>equilibrium</a:t>
            </a:r>
            <a:r>
              <a:rPr lang="en-US" sz="2600" dirty="0">
                <a:effectLst/>
                <a:latin typeface="Helvetica" pitchFamily="2" charset="0"/>
              </a:rPr>
              <a:t>.</a:t>
            </a:r>
          </a:p>
        </p:txBody>
      </p:sp>
      <p:pic>
        <p:nvPicPr>
          <p:cNvPr id="4" name="Picture 4" descr="St Kilda Soay sheep study reaches 30th anniversary - BBC News">
            <a:extLst>
              <a:ext uri="{FF2B5EF4-FFF2-40B4-BE49-F238E27FC236}">
                <a16:creationId xmlns:a16="http://schemas.microsoft.com/office/drawing/2014/main" id="{32A44FFF-8E57-67CD-B2D3-6F4712AC1F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8097" y="1485796"/>
            <a:ext cx="5139108" cy="28875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0881322E-9611-E2BA-E3E3-FDEBDBCEC869}"/>
              </a:ext>
            </a:extLst>
          </p:cNvPr>
          <p:cNvCxnSpPr/>
          <p:nvPr/>
        </p:nvCxnSpPr>
        <p:spPr>
          <a:xfrm>
            <a:off x="1108953" y="4090234"/>
            <a:ext cx="4987047"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0544C939-EBD0-B973-836A-927511AB9553}"/>
              </a:ext>
            </a:extLst>
          </p:cNvPr>
          <p:cNvSpPr>
            <a:spLocks noGrp="1"/>
          </p:cNvSpPr>
          <p:nvPr>
            <p:ph type="title"/>
          </p:nvPr>
        </p:nvSpPr>
        <p:spPr>
          <a:xfrm>
            <a:off x="340467" y="193353"/>
            <a:ext cx="11511065" cy="1325563"/>
          </a:xfrm>
        </p:spPr>
        <p:txBody>
          <a:bodyPr>
            <a:normAutofit/>
          </a:bodyPr>
          <a:lstStyle/>
          <a:p>
            <a:r>
              <a:rPr lang="en-US" sz="3400" dirty="0"/>
              <a:t>Many populations will fluctuate above or below carrying capacity.</a:t>
            </a:r>
          </a:p>
        </p:txBody>
      </p:sp>
    </p:spTree>
    <p:extLst>
      <p:ext uri="{BB962C8B-B14F-4D97-AF65-F5344CB8AC3E}">
        <p14:creationId xmlns:p14="http://schemas.microsoft.com/office/powerpoint/2010/main" val="820422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3"/>
          <a:stretch>
            <a:fillRect/>
          </a:stretch>
        </p:blipFill>
        <p:spPr>
          <a:xfrm>
            <a:off x="680935" y="1640843"/>
            <a:ext cx="6721815" cy="5043260"/>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4"/>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5"/>
                <a:stretch>
                  <a:fillRect l="-3604" t="-1408" r="-2703" b="-12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9593A0-5B0C-3BEE-0AA1-0344A2FDB795}"/>
                  </a:ext>
                </a:extLst>
              </p:cNvPr>
              <p:cNvSpPr txBox="1"/>
              <p:nvPr/>
            </p:nvSpPr>
            <p:spPr>
              <a:xfrm>
                <a:off x="8209334" y="2394651"/>
                <a:ext cx="3229583" cy="8740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0</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6" name="TextBox 5">
                <a:extLst>
                  <a:ext uri="{FF2B5EF4-FFF2-40B4-BE49-F238E27FC236}">
                    <a16:creationId xmlns:a16="http://schemas.microsoft.com/office/drawing/2014/main" id="{4C9593A0-5B0C-3BEE-0AA1-0344A2FDB795}"/>
                  </a:ext>
                </a:extLst>
              </p:cNvPr>
              <p:cNvSpPr txBox="1">
                <a:spLocks noRot="1" noChangeAspect="1" noMove="1" noResize="1" noEditPoints="1" noAdjustHandles="1" noChangeArrowheads="1" noChangeShapeType="1" noTextEdit="1"/>
              </p:cNvSpPr>
              <p:nvPr/>
            </p:nvSpPr>
            <p:spPr>
              <a:xfrm>
                <a:off x="8209334" y="2394651"/>
                <a:ext cx="3229583" cy="874085"/>
              </a:xfrm>
              <a:prstGeom prst="rect">
                <a:avLst/>
              </a:prstGeom>
              <a:blipFill>
                <a:blip r:embed="rId6"/>
                <a:stretch>
                  <a:fillRect t="-1429"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6985B8-9EEF-C535-AC1E-6266F51688EE}"/>
                  </a:ext>
                </a:extLst>
              </p:cNvPr>
              <p:cNvSpPr txBox="1"/>
              <p:nvPr/>
            </p:nvSpPr>
            <p:spPr>
              <a:xfrm>
                <a:off x="7402750" y="3491393"/>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m:t>
                      </m:r>
                      <m:r>
                        <a:rPr lang="en-US" sz="3000" b="0" i="1" smtClean="0">
                          <a:latin typeface="Cambria Math" panose="02040503050406030204" pitchFamily="18" charset="0"/>
                        </a:rPr>
                        <m:t>𝐾</m:t>
                      </m:r>
                    </m:oMath>
                  </m:oMathPara>
                </a14:m>
                <a:endParaRPr lang="en-US" sz="3000" dirty="0"/>
              </a:p>
            </p:txBody>
          </p:sp>
        </mc:Choice>
        <mc:Fallback xmlns="">
          <p:sp>
            <p:nvSpPr>
              <p:cNvPr id="8" name="TextBox 7">
                <a:extLst>
                  <a:ext uri="{FF2B5EF4-FFF2-40B4-BE49-F238E27FC236}">
                    <a16:creationId xmlns:a16="http://schemas.microsoft.com/office/drawing/2014/main" id="{2B6985B8-9EEF-C535-AC1E-6266F51688EE}"/>
                  </a:ext>
                </a:extLst>
              </p:cNvPr>
              <p:cNvSpPr txBox="1">
                <a:spLocks noRot="1" noChangeAspect="1" noMove="1" noResize="1" noEditPoints="1" noAdjustHandles="1" noChangeArrowheads="1" noChangeShapeType="1" noTextEdit="1"/>
              </p:cNvSpPr>
              <p:nvPr/>
            </p:nvSpPr>
            <p:spPr>
              <a:xfrm>
                <a:off x="7402750" y="3491393"/>
                <a:ext cx="3229583" cy="461665"/>
              </a:xfrm>
              <a:prstGeom prst="rect">
                <a:avLst/>
              </a:prstGeom>
              <a:blipFill>
                <a:blip r:embed="rId7"/>
                <a:stretch>
                  <a:fillRect b="-270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9451AF5-03D6-681F-8210-FB6C4F854698}"/>
              </a:ext>
            </a:extLst>
          </p:cNvPr>
          <p:cNvSpPr txBox="1"/>
          <p:nvPr/>
        </p:nvSpPr>
        <p:spPr>
          <a:xfrm>
            <a:off x="7671068" y="4415476"/>
            <a:ext cx="4520932" cy="1292662"/>
          </a:xfrm>
          <a:prstGeom prst="rect">
            <a:avLst/>
          </a:prstGeom>
          <a:noFill/>
        </p:spPr>
        <p:txBody>
          <a:bodyPr wrap="square">
            <a:spAutoFit/>
          </a:bodyPr>
          <a:lstStyle/>
          <a:p>
            <a:r>
              <a:rPr lang="en-US" sz="2600" dirty="0">
                <a:effectLst/>
                <a:latin typeface="Helvetica" pitchFamily="2" charset="0"/>
              </a:rPr>
              <a:t>A little algebra shows that the population at carrying capacity is at </a:t>
            </a:r>
            <a:r>
              <a:rPr lang="en-US" sz="2600" b="1" dirty="0">
                <a:solidFill>
                  <a:srgbClr val="C00000"/>
                </a:solidFill>
                <a:effectLst/>
                <a:latin typeface="Helvetica" pitchFamily="2" charset="0"/>
              </a:rPr>
              <a:t>equilibrium</a:t>
            </a:r>
            <a:r>
              <a:rPr lang="en-US" sz="2600" dirty="0">
                <a:effectLst/>
                <a:latin typeface="Helvetica" pitchFamily="2" charset="0"/>
              </a:rPr>
              <a:t>.</a:t>
            </a:r>
          </a:p>
        </p:txBody>
      </p:sp>
      <p:cxnSp>
        <p:nvCxnSpPr>
          <p:cNvPr id="10" name="Straight Arrow Connector 9">
            <a:extLst>
              <a:ext uri="{FF2B5EF4-FFF2-40B4-BE49-F238E27FC236}">
                <a16:creationId xmlns:a16="http://schemas.microsoft.com/office/drawing/2014/main" id="{250CEBDB-F123-D5B6-E8B1-1D8AA70290F6}"/>
              </a:ext>
            </a:extLst>
          </p:cNvPr>
          <p:cNvCxnSpPr>
            <a:cxnSpLocks/>
          </p:cNvCxnSpPr>
          <p:nvPr/>
        </p:nvCxnSpPr>
        <p:spPr>
          <a:xfrm flipH="1" flipV="1">
            <a:off x="7637022" y="4162473"/>
            <a:ext cx="372086" cy="2530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C1A7483-4541-8A3D-15BE-81BFBA0326B5}"/>
              </a:ext>
            </a:extLst>
          </p:cNvPr>
          <p:cNvCxnSpPr>
            <a:cxnSpLocks/>
          </p:cNvCxnSpPr>
          <p:nvPr/>
        </p:nvCxnSpPr>
        <p:spPr>
          <a:xfrm flipH="1" flipV="1">
            <a:off x="7485025" y="2018408"/>
            <a:ext cx="745384" cy="20393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4F24390-671D-13F4-BC36-BD00D0662DDE}"/>
              </a:ext>
            </a:extLst>
          </p:cNvPr>
          <p:cNvSpPr txBox="1"/>
          <p:nvPr/>
        </p:nvSpPr>
        <p:spPr>
          <a:xfrm rot="16200000">
            <a:off x="385963" y="3547434"/>
            <a:ext cx="884903" cy="369332"/>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N(t)</a:t>
            </a:r>
          </a:p>
        </p:txBody>
      </p:sp>
    </p:spTree>
    <p:extLst>
      <p:ext uri="{BB962C8B-B14F-4D97-AF65-F5344CB8AC3E}">
        <p14:creationId xmlns:p14="http://schemas.microsoft.com/office/powerpoint/2010/main" val="3615152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9B5C-D9D1-FF7F-9CA5-CDCFC332EDE5}"/>
              </a:ext>
            </a:extLst>
          </p:cNvPr>
          <p:cNvSpPr>
            <a:spLocks noGrp="1"/>
          </p:cNvSpPr>
          <p:nvPr>
            <p:ph type="ctrTitle"/>
          </p:nvPr>
        </p:nvSpPr>
        <p:spPr/>
        <p:txBody>
          <a:bodyPr/>
          <a:lstStyle/>
          <a:p>
            <a:r>
              <a:rPr lang="en-US" dirty="0"/>
              <a:t>Fundamentals of Ecology</a:t>
            </a:r>
          </a:p>
        </p:txBody>
      </p:sp>
      <p:sp>
        <p:nvSpPr>
          <p:cNvPr id="3" name="Subtitle 2">
            <a:extLst>
              <a:ext uri="{FF2B5EF4-FFF2-40B4-BE49-F238E27FC236}">
                <a16:creationId xmlns:a16="http://schemas.microsoft.com/office/drawing/2014/main" id="{B050D385-EFC5-A61B-7FED-46BFE9BFE306}"/>
              </a:ext>
            </a:extLst>
          </p:cNvPr>
          <p:cNvSpPr>
            <a:spLocks noGrp="1"/>
          </p:cNvSpPr>
          <p:nvPr>
            <p:ph type="subTitle" idx="1"/>
          </p:nvPr>
        </p:nvSpPr>
        <p:spPr/>
        <p:txBody>
          <a:bodyPr/>
          <a:lstStyle/>
          <a:p>
            <a:r>
              <a:rPr lang="en-US" dirty="0"/>
              <a:t>Week 5, Ecology Lecture 2</a:t>
            </a:r>
          </a:p>
          <a:p>
            <a:r>
              <a:rPr lang="en-US" dirty="0"/>
              <a:t>Cara Brook</a:t>
            </a:r>
          </a:p>
          <a:p>
            <a:r>
              <a:rPr lang="en-US" dirty="0"/>
              <a:t>February 6, 2025</a:t>
            </a:r>
          </a:p>
        </p:txBody>
      </p:sp>
    </p:spTree>
    <p:extLst>
      <p:ext uri="{BB962C8B-B14F-4D97-AF65-F5344CB8AC3E}">
        <p14:creationId xmlns:p14="http://schemas.microsoft.com/office/powerpoint/2010/main" val="3609922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3"/>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4"/>
                <a:stretch>
                  <a:fillRect l="-3604" t="-1408" r="-2703" b="-12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9593A0-5B0C-3BEE-0AA1-0344A2FDB795}"/>
                  </a:ext>
                </a:extLst>
              </p:cNvPr>
              <p:cNvSpPr txBox="1"/>
              <p:nvPr/>
            </p:nvSpPr>
            <p:spPr>
              <a:xfrm>
                <a:off x="8209334" y="2394651"/>
                <a:ext cx="3229583" cy="8740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0</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6" name="TextBox 5">
                <a:extLst>
                  <a:ext uri="{FF2B5EF4-FFF2-40B4-BE49-F238E27FC236}">
                    <a16:creationId xmlns:a16="http://schemas.microsoft.com/office/drawing/2014/main" id="{4C9593A0-5B0C-3BEE-0AA1-0344A2FDB795}"/>
                  </a:ext>
                </a:extLst>
              </p:cNvPr>
              <p:cNvSpPr txBox="1">
                <a:spLocks noRot="1" noChangeAspect="1" noMove="1" noResize="1" noEditPoints="1" noAdjustHandles="1" noChangeArrowheads="1" noChangeShapeType="1" noTextEdit="1"/>
              </p:cNvSpPr>
              <p:nvPr/>
            </p:nvSpPr>
            <p:spPr>
              <a:xfrm>
                <a:off x="8209334" y="2394651"/>
                <a:ext cx="3229583" cy="874085"/>
              </a:xfrm>
              <a:prstGeom prst="rect">
                <a:avLst/>
              </a:prstGeom>
              <a:blipFill>
                <a:blip r:embed="rId5"/>
                <a:stretch>
                  <a:fillRect t="-1429"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6985B8-9EEF-C535-AC1E-6266F51688EE}"/>
                  </a:ext>
                </a:extLst>
              </p:cNvPr>
              <p:cNvSpPr txBox="1"/>
              <p:nvPr/>
            </p:nvSpPr>
            <p:spPr>
              <a:xfrm>
                <a:off x="7551099" y="4163927"/>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m:t>
                      </m:r>
                      <m:r>
                        <a:rPr lang="en-US" sz="3000" b="0" i="1" smtClean="0">
                          <a:latin typeface="Cambria Math" panose="02040503050406030204" pitchFamily="18" charset="0"/>
                        </a:rPr>
                        <m:t>𝐾</m:t>
                      </m:r>
                      <m:r>
                        <a:rPr lang="en-US" sz="3000" b="0" i="1" smtClean="0">
                          <a:latin typeface="Cambria Math" panose="02040503050406030204" pitchFamily="18" charset="0"/>
                        </a:rPr>
                        <m:t> </m:t>
                      </m:r>
                      <m:r>
                        <m:rPr>
                          <m:sty m:val="p"/>
                        </m:rPr>
                        <a:rPr lang="en-US" sz="3000" b="0" i="0" smtClean="0">
                          <a:latin typeface="Cambria Math" panose="02040503050406030204" pitchFamily="18" charset="0"/>
                        </a:rPr>
                        <m:t>or</m:t>
                      </m:r>
                    </m:oMath>
                  </m:oMathPara>
                </a14:m>
                <a:endParaRPr lang="en-US" sz="3000" dirty="0"/>
              </a:p>
            </p:txBody>
          </p:sp>
        </mc:Choice>
        <mc:Fallback xmlns="">
          <p:sp>
            <p:nvSpPr>
              <p:cNvPr id="8" name="TextBox 7">
                <a:extLst>
                  <a:ext uri="{FF2B5EF4-FFF2-40B4-BE49-F238E27FC236}">
                    <a16:creationId xmlns:a16="http://schemas.microsoft.com/office/drawing/2014/main" id="{2B6985B8-9EEF-C535-AC1E-6266F51688EE}"/>
                  </a:ext>
                </a:extLst>
              </p:cNvPr>
              <p:cNvSpPr txBox="1">
                <a:spLocks noRot="1" noChangeAspect="1" noMove="1" noResize="1" noEditPoints="1" noAdjustHandles="1" noChangeArrowheads="1" noChangeShapeType="1" noTextEdit="1"/>
              </p:cNvSpPr>
              <p:nvPr/>
            </p:nvSpPr>
            <p:spPr>
              <a:xfrm>
                <a:off x="7551099" y="4163927"/>
                <a:ext cx="3229583" cy="461665"/>
              </a:xfrm>
              <a:prstGeom prst="rect">
                <a:avLst/>
              </a:prstGeom>
              <a:blipFill>
                <a:blip r:embed="rId6"/>
                <a:stretch>
                  <a:fillRect t="-7895" b="-3421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9451AF5-03D6-681F-8210-FB6C4F854698}"/>
              </a:ext>
            </a:extLst>
          </p:cNvPr>
          <p:cNvSpPr txBox="1"/>
          <p:nvPr/>
        </p:nvSpPr>
        <p:spPr>
          <a:xfrm>
            <a:off x="10337266" y="4163927"/>
            <a:ext cx="1854734" cy="1292662"/>
          </a:xfrm>
          <a:prstGeom prst="rect">
            <a:avLst/>
          </a:prstGeom>
          <a:noFill/>
        </p:spPr>
        <p:txBody>
          <a:bodyPr wrap="square">
            <a:spAutoFit/>
          </a:bodyPr>
          <a:lstStyle/>
          <a:p>
            <a:pPr algn="ctr"/>
            <a:r>
              <a:rPr lang="en-US" sz="2600" dirty="0">
                <a:latin typeface="Helvetica" pitchFamily="2" charset="0"/>
              </a:rPr>
              <a:t>l</a:t>
            </a:r>
            <a:r>
              <a:rPr lang="en-US" sz="2600" dirty="0">
                <a:effectLst/>
                <a:latin typeface="Helvetica" pitchFamily="2" charset="0"/>
              </a:rPr>
              <a:t>ogistic growth </a:t>
            </a:r>
            <a:r>
              <a:rPr lang="en-US" sz="2600" b="1" dirty="0">
                <a:solidFill>
                  <a:srgbClr val="C00000"/>
                </a:solidFill>
                <a:effectLst/>
                <a:latin typeface="Helvetica" pitchFamily="2" charset="0"/>
              </a:rPr>
              <a:t>equilibria</a:t>
            </a:r>
            <a:endParaRPr lang="en-US" sz="2600" dirty="0">
              <a:effectLst/>
              <a:latin typeface="Helvetica" pitchFamily="2" charset="0"/>
            </a:endParaRPr>
          </a:p>
        </p:txBody>
      </p:sp>
      <p:pic>
        <p:nvPicPr>
          <p:cNvPr id="11" name="Picture 10" descr="Chart, line chart&#10;&#10;Description automatically generated">
            <a:extLst>
              <a:ext uri="{FF2B5EF4-FFF2-40B4-BE49-F238E27FC236}">
                <a16:creationId xmlns:a16="http://schemas.microsoft.com/office/drawing/2014/main" id="{F347B846-D59F-E029-35B8-C0FBCAAB2F3D}"/>
              </a:ext>
            </a:extLst>
          </p:cNvPr>
          <p:cNvPicPr>
            <a:picLocks noChangeAspect="1"/>
          </p:cNvPicPr>
          <p:nvPr/>
        </p:nvPicPr>
        <p:blipFill>
          <a:blip r:embed="rId7"/>
          <a:stretch>
            <a:fillRect/>
          </a:stretch>
        </p:blipFill>
        <p:spPr>
          <a:xfrm>
            <a:off x="667151" y="1647685"/>
            <a:ext cx="6145347" cy="461074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16F361B-9C91-E47A-9144-D897B2607589}"/>
                  </a:ext>
                </a:extLst>
              </p:cNvPr>
              <p:cNvSpPr txBox="1"/>
              <p:nvPr/>
            </p:nvSpPr>
            <p:spPr>
              <a:xfrm>
                <a:off x="7298183" y="4690596"/>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=0</m:t>
                      </m:r>
                    </m:oMath>
                  </m:oMathPara>
                </a14:m>
                <a:endParaRPr lang="en-US" sz="3000" dirty="0"/>
              </a:p>
            </p:txBody>
          </p:sp>
        </mc:Choice>
        <mc:Fallback xmlns="">
          <p:sp>
            <p:nvSpPr>
              <p:cNvPr id="12" name="TextBox 11">
                <a:extLst>
                  <a:ext uri="{FF2B5EF4-FFF2-40B4-BE49-F238E27FC236}">
                    <a16:creationId xmlns:a16="http://schemas.microsoft.com/office/drawing/2014/main" id="{A16F361B-9C91-E47A-9144-D897B2607589}"/>
                  </a:ext>
                </a:extLst>
              </p:cNvPr>
              <p:cNvSpPr txBox="1">
                <a:spLocks noRot="1" noChangeAspect="1" noMove="1" noResize="1" noEditPoints="1" noAdjustHandles="1" noChangeArrowheads="1" noChangeShapeType="1" noTextEdit="1"/>
              </p:cNvSpPr>
              <p:nvPr/>
            </p:nvSpPr>
            <p:spPr>
              <a:xfrm>
                <a:off x="7298183" y="4690596"/>
                <a:ext cx="3229583" cy="461665"/>
              </a:xfrm>
              <a:prstGeom prst="rect">
                <a:avLst/>
              </a:prstGeom>
              <a:blipFill>
                <a:blip r:embed="rId8"/>
                <a:stretch>
                  <a:fillRect b="-5405"/>
                </a:stretch>
              </a:blipFill>
            </p:spPr>
            <p:txBody>
              <a:bodyPr/>
              <a:lstStyle/>
              <a:p>
                <a:r>
                  <a:rPr lang="en-US">
                    <a:noFill/>
                  </a:rPr>
                  <a:t> </a:t>
                </a:r>
              </a:p>
            </p:txBody>
          </p:sp>
        </mc:Fallback>
      </mc:AlternateContent>
      <p:sp>
        <p:nvSpPr>
          <p:cNvPr id="13" name="Right Brace 12">
            <a:extLst>
              <a:ext uri="{FF2B5EF4-FFF2-40B4-BE49-F238E27FC236}">
                <a16:creationId xmlns:a16="http://schemas.microsoft.com/office/drawing/2014/main" id="{35476969-7979-34E0-7E50-F6934E3CBFCF}"/>
              </a:ext>
            </a:extLst>
          </p:cNvPr>
          <p:cNvSpPr/>
          <p:nvPr/>
        </p:nvSpPr>
        <p:spPr>
          <a:xfrm>
            <a:off x="9918977" y="4196429"/>
            <a:ext cx="418289" cy="988334"/>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7312942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3"/>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4"/>
                <a:stretch>
                  <a:fillRect l="-3604" t="-1408" r="-2703" b="-12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9593A0-5B0C-3BEE-0AA1-0344A2FDB795}"/>
                  </a:ext>
                </a:extLst>
              </p:cNvPr>
              <p:cNvSpPr txBox="1"/>
              <p:nvPr/>
            </p:nvSpPr>
            <p:spPr>
              <a:xfrm>
                <a:off x="8209334" y="2394651"/>
                <a:ext cx="3229583" cy="8740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0</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6" name="TextBox 5">
                <a:extLst>
                  <a:ext uri="{FF2B5EF4-FFF2-40B4-BE49-F238E27FC236}">
                    <a16:creationId xmlns:a16="http://schemas.microsoft.com/office/drawing/2014/main" id="{4C9593A0-5B0C-3BEE-0AA1-0344A2FDB795}"/>
                  </a:ext>
                </a:extLst>
              </p:cNvPr>
              <p:cNvSpPr txBox="1">
                <a:spLocks noRot="1" noChangeAspect="1" noMove="1" noResize="1" noEditPoints="1" noAdjustHandles="1" noChangeArrowheads="1" noChangeShapeType="1" noTextEdit="1"/>
              </p:cNvSpPr>
              <p:nvPr/>
            </p:nvSpPr>
            <p:spPr>
              <a:xfrm>
                <a:off x="8209334" y="2394651"/>
                <a:ext cx="3229583" cy="874085"/>
              </a:xfrm>
              <a:prstGeom prst="rect">
                <a:avLst/>
              </a:prstGeom>
              <a:blipFill>
                <a:blip r:embed="rId5"/>
                <a:stretch>
                  <a:fillRect t="-1429"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6985B8-9EEF-C535-AC1E-6266F51688EE}"/>
                  </a:ext>
                </a:extLst>
              </p:cNvPr>
              <p:cNvSpPr txBox="1"/>
              <p:nvPr/>
            </p:nvSpPr>
            <p:spPr>
              <a:xfrm>
                <a:off x="7551099" y="4163927"/>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m:t>
                      </m:r>
                      <m:r>
                        <a:rPr lang="en-US" sz="3000" b="0" i="1" smtClean="0">
                          <a:latin typeface="Cambria Math" panose="02040503050406030204" pitchFamily="18" charset="0"/>
                        </a:rPr>
                        <m:t>𝐾</m:t>
                      </m:r>
                      <m:r>
                        <a:rPr lang="en-US" sz="3000" b="0" i="1" smtClean="0">
                          <a:latin typeface="Cambria Math" panose="02040503050406030204" pitchFamily="18" charset="0"/>
                        </a:rPr>
                        <m:t> </m:t>
                      </m:r>
                      <m:r>
                        <m:rPr>
                          <m:sty m:val="p"/>
                        </m:rPr>
                        <a:rPr lang="en-US" sz="3000" b="0" i="0" smtClean="0">
                          <a:latin typeface="Cambria Math" panose="02040503050406030204" pitchFamily="18" charset="0"/>
                        </a:rPr>
                        <m:t>or</m:t>
                      </m:r>
                    </m:oMath>
                  </m:oMathPara>
                </a14:m>
                <a:endParaRPr lang="en-US" sz="3000" dirty="0"/>
              </a:p>
            </p:txBody>
          </p:sp>
        </mc:Choice>
        <mc:Fallback xmlns="">
          <p:sp>
            <p:nvSpPr>
              <p:cNvPr id="8" name="TextBox 7">
                <a:extLst>
                  <a:ext uri="{FF2B5EF4-FFF2-40B4-BE49-F238E27FC236}">
                    <a16:creationId xmlns:a16="http://schemas.microsoft.com/office/drawing/2014/main" id="{2B6985B8-9EEF-C535-AC1E-6266F51688EE}"/>
                  </a:ext>
                </a:extLst>
              </p:cNvPr>
              <p:cNvSpPr txBox="1">
                <a:spLocks noRot="1" noChangeAspect="1" noMove="1" noResize="1" noEditPoints="1" noAdjustHandles="1" noChangeArrowheads="1" noChangeShapeType="1" noTextEdit="1"/>
              </p:cNvSpPr>
              <p:nvPr/>
            </p:nvSpPr>
            <p:spPr>
              <a:xfrm>
                <a:off x="7551099" y="4163927"/>
                <a:ext cx="3229583" cy="461665"/>
              </a:xfrm>
              <a:prstGeom prst="rect">
                <a:avLst/>
              </a:prstGeom>
              <a:blipFill>
                <a:blip r:embed="rId6"/>
                <a:stretch>
                  <a:fillRect t="-7895" b="-3421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9451AF5-03D6-681F-8210-FB6C4F854698}"/>
              </a:ext>
            </a:extLst>
          </p:cNvPr>
          <p:cNvSpPr txBox="1"/>
          <p:nvPr/>
        </p:nvSpPr>
        <p:spPr>
          <a:xfrm>
            <a:off x="10337266" y="4163927"/>
            <a:ext cx="1854734" cy="1292662"/>
          </a:xfrm>
          <a:prstGeom prst="rect">
            <a:avLst/>
          </a:prstGeom>
          <a:noFill/>
        </p:spPr>
        <p:txBody>
          <a:bodyPr wrap="square">
            <a:spAutoFit/>
          </a:bodyPr>
          <a:lstStyle/>
          <a:p>
            <a:pPr algn="ctr"/>
            <a:r>
              <a:rPr lang="en-US" sz="2600" dirty="0">
                <a:latin typeface="Helvetica" pitchFamily="2" charset="0"/>
              </a:rPr>
              <a:t>l</a:t>
            </a:r>
            <a:r>
              <a:rPr lang="en-US" sz="2600" dirty="0">
                <a:effectLst/>
                <a:latin typeface="Helvetica" pitchFamily="2" charset="0"/>
              </a:rPr>
              <a:t>ogistic growth </a:t>
            </a:r>
            <a:r>
              <a:rPr lang="en-US" sz="2600" b="1" dirty="0">
                <a:solidFill>
                  <a:srgbClr val="C00000"/>
                </a:solidFill>
                <a:effectLst/>
                <a:latin typeface="Helvetica" pitchFamily="2" charset="0"/>
              </a:rPr>
              <a:t>equilibria</a:t>
            </a:r>
            <a:endParaRPr lang="en-US" sz="2600" dirty="0">
              <a:effectLst/>
              <a:latin typeface="Helvetica" pitchFamily="2" charset="0"/>
            </a:endParaRPr>
          </a:p>
        </p:txBody>
      </p:sp>
      <p:pic>
        <p:nvPicPr>
          <p:cNvPr id="11" name="Picture 10" descr="Chart, line chart&#10;&#10;Description automatically generated">
            <a:extLst>
              <a:ext uri="{FF2B5EF4-FFF2-40B4-BE49-F238E27FC236}">
                <a16:creationId xmlns:a16="http://schemas.microsoft.com/office/drawing/2014/main" id="{F347B846-D59F-E029-35B8-C0FBCAAB2F3D}"/>
              </a:ext>
            </a:extLst>
          </p:cNvPr>
          <p:cNvPicPr>
            <a:picLocks noChangeAspect="1"/>
          </p:cNvPicPr>
          <p:nvPr/>
        </p:nvPicPr>
        <p:blipFill>
          <a:blip r:embed="rId7"/>
          <a:stretch>
            <a:fillRect/>
          </a:stretch>
        </p:blipFill>
        <p:spPr>
          <a:xfrm>
            <a:off x="667151" y="1647685"/>
            <a:ext cx="6145347" cy="461074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16F361B-9C91-E47A-9144-D897B2607589}"/>
                  </a:ext>
                </a:extLst>
              </p:cNvPr>
              <p:cNvSpPr txBox="1"/>
              <p:nvPr/>
            </p:nvSpPr>
            <p:spPr>
              <a:xfrm>
                <a:off x="7298183" y="4690596"/>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=0</m:t>
                      </m:r>
                    </m:oMath>
                  </m:oMathPara>
                </a14:m>
                <a:endParaRPr lang="en-US" sz="3000" dirty="0"/>
              </a:p>
            </p:txBody>
          </p:sp>
        </mc:Choice>
        <mc:Fallback xmlns="">
          <p:sp>
            <p:nvSpPr>
              <p:cNvPr id="12" name="TextBox 11">
                <a:extLst>
                  <a:ext uri="{FF2B5EF4-FFF2-40B4-BE49-F238E27FC236}">
                    <a16:creationId xmlns:a16="http://schemas.microsoft.com/office/drawing/2014/main" id="{A16F361B-9C91-E47A-9144-D897B2607589}"/>
                  </a:ext>
                </a:extLst>
              </p:cNvPr>
              <p:cNvSpPr txBox="1">
                <a:spLocks noRot="1" noChangeAspect="1" noMove="1" noResize="1" noEditPoints="1" noAdjustHandles="1" noChangeArrowheads="1" noChangeShapeType="1" noTextEdit="1"/>
              </p:cNvSpPr>
              <p:nvPr/>
            </p:nvSpPr>
            <p:spPr>
              <a:xfrm>
                <a:off x="7298183" y="4690596"/>
                <a:ext cx="3229583" cy="461665"/>
              </a:xfrm>
              <a:prstGeom prst="rect">
                <a:avLst/>
              </a:prstGeom>
              <a:blipFill>
                <a:blip r:embed="rId8"/>
                <a:stretch>
                  <a:fillRect b="-5405"/>
                </a:stretch>
              </a:blipFill>
            </p:spPr>
            <p:txBody>
              <a:bodyPr/>
              <a:lstStyle/>
              <a:p>
                <a:r>
                  <a:rPr lang="en-US">
                    <a:noFill/>
                  </a:rPr>
                  <a:t> </a:t>
                </a:r>
              </a:p>
            </p:txBody>
          </p:sp>
        </mc:Fallback>
      </mc:AlternateContent>
      <p:sp>
        <p:nvSpPr>
          <p:cNvPr id="13" name="Right Brace 12">
            <a:extLst>
              <a:ext uri="{FF2B5EF4-FFF2-40B4-BE49-F238E27FC236}">
                <a16:creationId xmlns:a16="http://schemas.microsoft.com/office/drawing/2014/main" id="{35476969-7979-34E0-7E50-F6934E3CBFCF}"/>
              </a:ext>
            </a:extLst>
          </p:cNvPr>
          <p:cNvSpPr/>
          <p:nvPr/>
        </p:nvSpPr>
        <p:spPr>
          <a:xfrm>
            <a:off x="9918977" y="4196429"/>
            <a:ext cx="418289" cy="988334"/>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693483D1-B4B0-948D-2657-4B8E1020E502}"/>
              </a:ext>
            </a:extLst>
          </p:cNvPr>
          <p:cNvSpPr txBox="1"/>
          <p:nvPr/>
        </p:nvSpPr>
        <p:spPr>
          <a:xfrm>
            <a:off x="-71450" y="6204885"/>
            <a:ext cx="2718071" cy="492443"/>
          </a:xfrm>
          <a:prstGeom prst="rect">
            <a:avLst/>
          </a:prstGeom>
          <a:noFill/>
        </p:spPr>
        <p:txBody>
          <a:bodyPr wrap="square">
            <a:spAutoFit/>
          </a:bodyPr>
          <a:lstStyle/>
          <a:p>
            <a:pPr algn="ctr"/>
            <a:r>
              <a:rPr lang="en-US" sz="2600" dirty="0">
                <a:latin typeface="Helvetica" pitchFamily="2" charset="0"/>
              </a:rPr>
              <a:t>What is </a:t>
            </a:r>
            <a:r>
              <a:rPr lang="en-US" sz="2600" b="1" dirty="0">
                <a:solidFill>
                  <a:srgbClr val="C00000"/>
                </a:solidFill>
                <a:latin typeface="Helvetica" pitchFamily="2" charset="0"/>
              </a:rPr>
              <a:t>K</a:t>
            </a:r>
            <a:r>
              <a:rPr lang="en-US" sz="2600" dirty="0">
                <a:latin typeface="Helvetica" pitchFamily="2" charset="0"/>
              </a:rPr>
              <a:t>?</a:t>
            </a:r>
            <a:endParaRPr lang="en-US" sz="2600" dirty="0">
              <a:effectLst/>
              <a:latin typeface="Helvetica" pitchFamily="2" charset="0"/>
            </a:endParaRPr>
          </a:p>
        </p:txBody>
      </p:sp>
    </p:spTree>
    <p:extLst>
      <p:ext uri="{BB962C8B-B14F-4D97-AF65-F5344CB8AC3E}">
        <p14:creationId xmlns:p14="http://schemas.microsoft.com/office/powerpoint/2010/main" val="3125265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3"/>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4"/>
                <a:stretch>
                  <a:fillRect l="-3604" t="-1408" r="-2703" b="-12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9593A0-5B0C-3BEE-0AA1-0344A2FDB795}"/>
                  </a:ext>
                </a:extLst>
              </p:cNvPr>
              <p:cNvSpPr txBox="1"/>
              <p:nvPr/>
            </p:nvSpPr>
            <p:spPr>
              <a:xfrm>
                <a:off x="8209334" y="2394651"/>
                <a:ext cx="3229583" cy="8740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0</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6" name="TextBox 5">
                <a:extLst>
                  <a:ext uri="{FF2B5EF4-FFF2-40B4-BE49-F238E27FC236}">
                    <a16:creationId xmlns:a16="http://schemas.microsoft.com/office/drawing/2014/main" id="{4C9593A0-5B0C-3BEE-0AA1-0344A2FDB795}"/>
                  </a:ext>
                </a:extLst>
              </p:cNvPr>
              <p:cNvSpPr txBox="1">
                <a:spLocks noRot="1" noChangeAspect="1" noMove="1" noResize="1" noEditPoints="1" noAdjustHandles="1" noChangeArrowheads="1" noChangeShapeType="1" noTextEdit="1"/>
              </p:cNvSpPr>
              <p:nvPr/>
            </p:nvSpPr>
            <p:spPr>
              <a:xfrm>
                <a:off x="8209334" y="2394651"/>
                <a:ext cx="3229583" cy="874085"/>
              </a:xfrm>
              <a:prstGeom prst="rect">
                <a:avLst/>
              </a:prstGeom>
              <a:blipFill>
                <a:blip r:embed="rId5"/>
                <a:stretch>
                  <a:fillRect t="-1429"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6985B8-9EEF-C535-AC1E-6266F51688EE}"/>
                  </a:ext>
                </a:extLst>
              </p:cNvPr>
              <p:cNvSpPr txBox="1"/>
              <p:nvPr/>
            </p:nvSpPr>
            <p:spPr>
              <a:xfrm>
                <a:off x="7551099" y="4163927"/>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m:t>
                      </m:r>
                      <m:r>
                        <a:rPr lang="en-US" sz="3000" b="0" i="1" smtClean="0">
                          <a:latin typeface="Cambria Math" panose="02040503050406030204" pitchFamily="18" charset="0"/>
                        </a:rPr>
                        <m:t>𝐾</m:t>
                      </m:r>
                      <m:r>
                        <a:rPr lang="en-US" sz="3000" b="0" i="1" smtClean="0">
                          <a:latin typeface="Cambria Math" panose="02040503050406030204" pitchFamily="18" charset="0"/>
                        </a:rPr>
                        <m:t> </m:t>
                      </m:r>
                      <m:r>
                        <m:rPr>
                          <m:sty m:val="p"/>
                        </m:rPr>
                        <a:rPr lang="en-US" sz="3000" b="0" i="0" smtClean="0">
                          <a:latin typeface="Cambria Math" panose="02040503050406030204" pitchFamily="18" charset="0"/>
                        </a:rPr>
                        <m:t>or</m:t>
                      </m:r>
                    </m:oMath>
                  </m:oMathPara>
                </a14:m>
                <a:endParaRPr lang="en-US" sz="3000" dirty="0"/>
              </a:p>
            </p:txBody>
          </p:sp>
        </mc:Choice>
        <mc:Fallback xmlns="">
          <p:sp>
            <p:nvSpPr>
              <p:cNvPr id="8" name="TextBox 7">
                <a:extLst>
                  <a:ext uri="{FF2B5EF4-FFF2-40B4-BE49-F238E27FC236}">
                    <a16:creationId xmlns:a16="http://schemas.microsoft.com/office/drawing/2014/main" id="{2B6985B8-9EEF-C535-AC1E-6266F51688EE}"/>
                  </a:ext>
                </a:extLst>
              </p:cNvPr>
              <p:cNvSpPr txBox="1">
                <a:spLocks noRot="1" noChangeAspect="1" noMove="1" noResize="1" noEditPoints="1" noAdjustHandles="1" noChangeArrowheads="1" noChangeShapeType="1" noTextEdit="1"/>
              </p:cNvSpPr>
              <p:nvPr/>
            </p:nvSpPr>
            <p:spPr>
              <a:xfrm>
                <a:off x="7551099" y="4163927"/>
                <a:ext cx="3229583" cy="461665"/>
              </a:xfrm>
              <a:prstGeom prst="rect">
                <a:avLst/>
              </a:prstGeom>
              <a:blipFill>
                <a:blip r:embed="rId6"/>
                <a:stretch>
                  <a:fillRect t="-7895" b="-3421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9451AF5-03D6-681F-8210-FB6C4F854698}"/>
              </a:ext>
            </a:extLst>
          </p:cNvPr>
          <p:cNvSpPr txBox="1"/>
          <p:nvPr/>
        </p:nvSpPr>
        <p:spPr>
          <a:xfrm>
            <a:off x="10337266" y="4163927"/>
            <a:ext cx="1854734" cy="1292662"/>
          </a:xfrm>
          <a:prstGeom prst="rect">
            <a:avLst/>
          </a:prstGeom>
          <a:noFill/>
        </p:spPr>
        <p:txBody>
          <a:bodyPr wrap="square">
            <a:spAutoFit/>
          </a:bodyPr>
          <a:lstStyle/>
          <a:p>
            <a:pPr algn="ctr"/>
            <a:r>
              <a:rPr lang="en-US" sz="2600" dirty="0">
                <a:latin typeface="Helvetica" pitchFamily="2" charset="0"/>
              </a:rPr>
              <a:t>l</a:t>
            </a:r>
            <a:r>
              <a:rPr lang="en-US" sz="2600" dirty="0">
                <a:effectLst/>
                <a:latin typeface="Helvetica" pitchFamily="2" charset="0"/>
              </a:rPr>
              <a:t>ogistic growth </a:t>
            </a:r>
            <a:r>
              <a:rPr lang="en-US" sz="2600" b="1" dirty="0">
                <a:solidFill>
                  <a:srgbClr val="C00000"/>
                </a:solidFill>
                <a:effectLst/>
                <a:latin typeface="Helvetica" pitchFamily="2" charset="0"/>
              </a:rPr>
              <a:t>equilibria</a:t>
            </a:r>
            <a:endParaRPr lang="en-US" sz="2600" dirty="0">
              <a:effectLst/>
              <a:latin typeface="Helvetica" pitchFamily="2" charset="0"/>
            </a:endParaRPr>
          </a:p>
        </p:txBody>
      </p:sp>
      <p:pic>
        <p:nvPicPr>
          <p:cNvPr id="11" name="Picture 10" descr="Chart, line chart&#10;&#10;Description automatically generated">
            <a:extLst>
              <a:ext uri="{FF2B5EF4-FFF2-40B4-BE49-F238E27FC236}">
                <a16:creationId xmlns:a16="http://schemas.microsoft.com/office/drawing/2014/main" id="{F347B846-D59F-E029-35B8-C0FBCAAB2F3D}"/>
              </a:ext>
            </a:extLst>
          </p:cNvPr>
          <p:cNvPicPr>
            <a:picLocks noChangeAspect="1"/>
          </p:cNvPicPr>
          <p:nvPr/>
        </p:nvPicPr>
        <p:blipFill>
          <a:blip r:embed="rId7"/>
          <a:stretch>
            <a:fillRect/>
          </a:stretch>
        </p:blipFill>
        <p:spPr>
          <a:xfrm>
            <a:off x="667151" y="1647685"/>
            <a:ext cx="6145347" cy="461074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16F361B-9C91-E47A-9144-D897B2607589}"/>
                  </a:ext>
                </a:extLst>
              </p:cNvPr>
              <p:cNvSpPr txBox="1"/>
              <p:nvPr/>
            </p:nvSpPr>
            <p:spPr>
              <a:xfrm>
                <a:off x="7298183" y="4690596"/>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=0</m:t>
                      </m:r>
                    </m:oMath>
                  </m:oMathPara>
                </a14:m>
                <a:endParaRPr lang="en-US" sz="3000" dirty="0"/>
              </a:p>
            </p:txBody>
          </p:sp>
        </mc:Choice>
        <mc:Fallback xmlns="">
          <p:sp>
            <p:nvSpPr>
              <p:cNvPr id="12" name="TextBox 11">
                <a:extLst>
                  <a:ext uri="{FF2B5EF4-FFF2-40B4-BE49-F238E27FC236}">
                    <a16:creationId xmlns:a16="http://schemas.microsoft.com/office/drawing/2014/main" id="{A16F361B-9C91-E47A-9144-D897B2607589}"/>
                  </a:ext>
                </a:extLst>
              </p:cNvPr>
              <p:cNvSpPr txBox="1">
                <a:spLocks noRot="1" noChangeAspect="1" noMove="1" noResize="1" noEditPoints="1" noAdjustHandles="1" noChangeArrowheads="1" noChangeShapeType="1" noTextEdit="1"/>
              </p:cNvSpPr>
              <p:nvPr/>
            </p:nvSpPr>
            <p:spPr>
              <a:xfrm>
                <a:off x="7298183" y="4690596"/>
                <a:ext cx="3229583" cy="461665"/>
              </a:xfrm>
              <a:prstGeom prst="rect">
                <a:avLst/>
              </a:prstGeom>
              <a:blipFill>
                <a:blip r:embed="rId8"/>
                <a:stretch>
                  <a:fillRect b="-5405"/>
                </a:stretch>
              </a:blipFill>
            </p:spPr>
            <p:txBody>
              <a:bodyPr/>
              <a:lstStyle/>
              <a:p>
                <a:r>
                  <a:rPr lang="en-US">
                    <a:noFill/>
                  </a:rPr>
                  <a:t> </a:t>
                </a:r>
              </a:p>
            </p:txBody>
          </p:sp>
        </mc:Fallback>
      </mc:AlternateContent>
      <p:sp>
        <p:nvSpPr>
          <p:cNvPr id="13" name="Right Brace 12">
            <a:extLst>
              <a:ext uri="{FF2B5EF4-FFF2-40B4-BE49-F238E27FC236}">
                <a16:creationId xmlns:a16="http://schemas.microsoft.com/office/drawing/2014/main" id="{35476969-7979-34E0-7E50-F6934E3CBFCF}"/>
              </a:ext>
            </a:extLst>
          </p:cNvPr>
          <p:cNvSpPr/>
          <p:nvPr/>
        </p:nvSpPr>
        <p:spPr>
          <a:xfrm>
            <a:off x="9918977" y="4196429"/>
            <a:ext cx="418289" cy="988334"/>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693483D1-B4B0-948D-2657-4B8E1020E502}"/>
              </a:ext>
            </a:extLst>
          </p:cNvPr>
          <p:cNvSpPr txBox="1"/>
          <p:nvPr/>
        </p:nvSpPr>
        <p:spPr>
          <a:xfrm>
            <a:off x="-71450" y="6204885"/>
            <a:ext cx="2718071" cy="492443"/>
          </a:xfrm>
          <a:prstGeom prst="rect">
            <a:avLst/>
          </a:prstGeom>
          <a:noFill/>
        </p:spPr>
        <p:txBody>
          <a:bodyPr wrap="square">
            <a:spAutoFit/>
          </a:bodyPr>
          <a:lstStyle/>
          <a:p>
            <a:pPr algn="ctr"/>
            <a:r>
              <a:rPr lang="en-US" sz="2600" dirty="0">
                <a:latin typeface="Helvetica" pitchFamily="2" charset="0"/>
              </a:rPr>
              <a:t>What is </a:t>
            </a:r>
            <a:r>
              <a:rPr lang="en-US" sz="2600" b="1" dirty="0">
                <a:solidFill>
                  <a:srgbClr val="C00000"/>
                </a:solidFill>
                <a:latin typeface="Helvetica" pitchFamily="2" charset="0"/>
              </a:rPr>
              <a:t>K</a:t>
            </a:r>
            <a:r>
              <a:rPr lang="en-US" sz="2600" dirty="0">
                <a:latin typeface="Helvetica" pitchFamily="2" charset="0"/>
              </a:rPr>
              <a:t>?</a:t>
            </a:r>
            <a:endParaRPr lang="en-US" sz="2600" dirty="0">
              <a:effectLst/>
              <a:latin typeface="Helvetica" pitchFamily="2"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99C609-3F86-B1AE-F935-606F18EC198D}"/>
                  </a:ext>
                </a:extLst>
              </p:cNvPr>
              <p:cNvSpPr txBox="1"/>
              <p:nvPr/>
            </p:nvSpPr>
            <p:spPr>
              <a:xfrm>
                <a:off x="4481208" y="1815143"/>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i="1" smtClean="0">
                          <a:solidFill>
                            <a:srgbClr val="C00000"/>
                          </a:solidFill>
                          <a:latin typeface="Cambria Math" panose="02040503050406030204" pitchFamily="18" charset="0"/>
                        </a:rPr>
                        <m:t>𝑲</m:t>
                      </m:r>
                      <m:r>
                        <a:rPr lang="en-US" sz="3000" b="0" i="1" smtClean="0">
                          <a:latin typeface="Cambria Math" panose="02040503050406030204" pitchFamily="18" charset="0"/>
                        </a:rPr>
                        <m:t>=5</m:t>
                      </m:r>
                    </m:oMath>
                  </m:oMathPara>
                </a14:m>
                <a:endParaRPr lang="en-US" sz="3000" dirty="0"/>
              </a:p>
            </p:txBody>
          </p:sp>
        </mc:Choice>
        <mc:Fallback xmlns="">
          <p:sp>
            <p:nvSpPr>
              <p:cNvPr id="7" name="TextBox 6">
                <a:extLst>
                  <a:ext uri="{FF2B5EF4-FFF2-40B4-BE49-F238E27FC236}">
                    <a16:creationId xmlns:a16="http://schemas.microsoft.com/office/drawing/2014/main" id="{D899C609-3F86-B1AE-F935-606F18EC198D}"/>
                  </a:ext>
                </a:extLst>
              </p:cNvPr>
              <p:cNvSpPr txBox="1">
                <a:spLocks noRot="1" noChangeAspect="1" noMove="1" noResize="1" noEditPoints="1" noAdjustHandles="1" noChangeArrowheads="1" noChangeShapeType="1" noTextEdit="1"/>
              </p:cNvSpPr>
              <p:nvPr/>
            </p:nvSpPr>
            <p:spPr>
              <a:xfrm>
                <a:off x="4481208" y="1815143"/>
                <a:ext cx="3229583" cy="461665"/>
              </a:xfrm>
              <a:prstGeom prst="rect">
                <a:avLst/>
              </a:prstGeom>
              <a:blipFill>
                <a:blip r:embed="rId9"/>
                <a:stretch>
                  <a:fillRect b="-5405"/>
                </a:stretch>
              </a:blipFill>
            </p:spPr>
            <p:txBody>
              <a:bodyPr/>
              <a:lstStyle/>
              <a:p>
                <a:r>
                  <a:rPr lang="en-US">
                    <a:noFill/>
                  </a:rPr>
                  <a:t> </a:t>
                </a:r>
              </a:p>
            </p:txBody>
          </p:sp>
        </mc:Fallback>
      </mc:AlternateContent>
    </p:spTree>
    <p:extLst>
      <p:ext uri="{BB962C8B-B14F-4D97-AF65-F5344CB8AC3E}">
        <p14:creationId xmlns:p14="http://schemas.microsoft.com/office/powerpoint/2010/main" val="37242346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3"/>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4"/>
                <a:stretch>
                  <a:fillRect l="-3604" t="-1408" r="-2703" b="-12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9593A0-5B0C-3BEE-0AA1-0344A2FDB795}"/>
                  </a:ext>
                </a:extLst>
              </p:cNvPr>
              <p:cNvSpPr txBox="1"/>
              <p:nvPr/>
            </p:nvSpPr>
            <p:spPr>
              <a:xfrm>
                <a:off x="8209334" y="2394651"/>
                <a:ext cx="3229583" cy="8740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0</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6" name="TextBox 5">
                <a:extLst>
                  <a:ext uri="{FF2B5EF4-FFF2-40B4-BE49-F238E27FC236}">
                    <a16:creationId xmlns:a16="http://schemas.microsoft.com/office/drawing/2014/main" id="{4C9593A0-5B0C-3BEE-0AA1-0344A2FDB795}"/>
                  </a:ext>
                </a:extLst>
              </p:cNvPr>
              <p:cNvSpPr txBox="1">
                <a:spLocks noRot="1" noChangeAspect="1" noMove="1" noResize="1" noEditPoints="1" noAdjustHandles="1" noChangeArrowheads="1" noChangeShapeType="1" noTextEdit="1"/>
              </p:cNvSpPr>
              <p:nvPr/>
            </p:nvSpPr>
            <p:spPr>
              <a:xfrm>
                <a:off x="8209334" y="2394651"/>
                <a:ext cx="3229583" cy="874085"/>
              </a:xfrm>
              <a:prstGeom prst="rect">
                <a:avLst/>
              </a:prstGeom>
              <a:blipFill>
                <a:blip r:embed="rId5"/>
                <a:stretch>
                  <a:fillRect t="-1429"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6985B8-9EEF-C535-AC1E-6266F51688EE}"/>
                  </a:ext>
                </a:extLst>
              </p:cNvPr>
              <p:cNvSpPr txBox="1"/>
              <p:nvPr/>
            </p:nvSpPr>
            <p:spPr>
              <a:xfrm>
                <a:off x="7551099" y="4163927"/>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m:t>
                      </m:r>
                      <m:r>
                        <a:rPr lang="en-US" sz="3000" b="0" i="1" smtClean="0">
                          <a:latin typeface="Cambria Math" panose="02040503050406030204" pitchFamily="18" charset="0"/>
                        </a:rPr>
                        <m:t>𝐾</m:t>
                      </m:r>
                      <m:r>
                        <a:rPr lang="en-US" sz="3000" b="0" i="1" smtClean="0">
                          <a:latin typeface="Cambria Math" panose="02040503050406030204" pitchFamily="18" charset="0"/>
                        </a:rPr>
                        <m:t> </m:t>
                      </m:r>
                      <m:r>
                        <m:rPr>
                          <m:sty m:val="p"/>
                        </m:rPr>
                        <a:rPr lang="en-US" sz="3000" b="0" i="0" smtClean="0">
                          <a:latin typeface="Cambria Math" panose="02040503050406030204" pitchFamily="18" charset="0"/>
                        </a:rPr>
                        <m:t>or</m:t>
                      </m:r>
                    </m:oMath>
                  </m:oMathPara>
                </a14:m>
                <a:endParaRPr lang="en-US" sz="3000" dirty="0"/>
              </a:p>
            </p:txBody>
          </p:sp>
        </mc:Choice>
        <mc:Fallback xmlns="">
          <p:sp>
            <p:nvSpPr>
              <p:cNvPr id="8" name="TextBox 7">
                <a:extLst>
                  <a:ext uri="{FF2B5EF4-FFF2-40B4-BE49-F238E27FC236}">
                    <a16:creationId xmlns:a16="http://schemas.microsoft.com/office/drawing/2014/main" id="{2B6985B8-9EEF-C535-AC1E-6266F51688EE}"/>
                  </a:ext>
                </a:extLst>
              </p:cNvPr>
              <p:cNvSpPr txBox="1">
                <a:spLocks noRot="1" noChangeAspect="1" noMove="1" noResize="1" noEditPoints="1" noAdjustHandles="1" noChangeArrowheads="1" noChangeShapeType="1" noTextEdit="1"/>
              </p:cNvSpPr>
              <p:nvPr/>
            </p:nvSpPr>
            <p:spPr>
              <a:xfrm>
                <a:off x="7551099" y="4163927"/>
                <a:ext cx="3229583" cy="461665"/>
              </a:xfrm>
              <a:prstGeom prst="rect">
                <a:avLst/>
              </a:prstGeom>
              <a:blipFill>
                <a:blip r:embed="rId6"/>
                <a:stretch>
                  <a:fillRect t="-7895" b="-3421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9451AF5-03D6-681F-8210-FB6C4F854698}"/>
              </a:ext>
            </a:extLst>
          </p:cNvPr>
          <p:cNvSpPr txBox="1"/>
          <p:nvPr/>
        </p:nvSpPr>
        <p:spPr>
          <a:xfrm>
            <a:off x="10337266" y="4163927"/>
            <a:ext cx="1854734" cy="1292662"/>
          </a:xfrm>
          <a:prstGeom prst="rect">
            <a:avLst/>
          </a:prstGeom>
          <a:noFill/>
        </p:spPr>
        <p:txBody>
          <a:bodyPr wrap="square">
            <a:spAutoFit/>
          </a:bodyPr>
          <a:lstStyle/>
          <a:p>
            <a:pPr algn="ctr"/>
            <a:r>
              <a:rPr lang="en-US" sz="2600" dirty="0">
                <a:latin typeface="Helvetica" pitchFamily="2" charset="0"/>
              </a:rPr>
              <a:t>l</a:t>
            </a:r>
            <a:r>
              <a:rPr lang="en-US" sz="2600" dirty="0">
                <a:effectLst/>
                <a:latin typeface="Helvetica" pitchFamily="2" charset="0"/>
              </a:rPr>
              <a:t>ogistic growth </a:t>
            </a:r>
            <a:r>
              <a:rPr lang="en-US" sz="2600" b="1" dirty="0">
                <a:solidFill>
                  <a:srgbClr val="C00000"/>
                </a:solidFill>
                <a:effectLst/>
                <a:latin typeface="Helvetica" pitchFamily="2" charset="0"/>
              </a:rPr>
              <a:t>equilibria</a:t>
            </a:r>
            <a:endParaRPr lang="en-US" sz="2600" dirty="0">
              <a:effectLst/>
              <a:latin typeface="Helvetica" pitchFamily="2" charset="0"/>
            </a:endParaRPr>
          </a:p>
        </p:txBody>
      </p:sp>
      <p:pic>
        <p:nvPicPr>
          <p:cNvPr id="11" name="Picture 10" descr="Chart, line chart&#10;&#10;Description automatically generated">
            <a:extLst>
              <a:ext uri="{FF2B5EF4-FFF2-40B4-BE49-F238E27FC236}">
                <a16:creationId xmlns:a16="http://schemas.microsoft.com/office/drawing/2014/main" id="{F347B846-D59F-E029-35B8-C0FBCAAB2F3D}"/>
              </a:ext>
            </a:extLst>
          </p:cNvPr>
          <p:cNvPicPr>
            <a:picLocks noChangeAspect="1"/>
          </p:cNvPicPr>
          <p:nvPr/>
        </p:nvPicPr>
        <p:blipFill>
          <a:blip r:embed="rId7"/>
          <a:stretch>
            <a:fillRect/>
          </a:stretch>
        </p:blipFill>
        <p:spPr>
          <a:xfrm>
            <a:off x="667151" y="1647685"/>
            <a:ext cx="6145347" cy="461074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16F361B-9C91-E47A-9144-D897B2607589}"/>
                  </a:ext>
                </a:extLst>
              </p:cNvPr>
              <p:cNvSpPr txBox="1"/>
              <p:nvPr/>
            </p:nvSpPr>
            <p:spPr>
              <a:xfrm>
                <a:off x="7298183" y="4690596"/>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=0</m:t>
                      </m:r>
                    </m:oMath>
                  </m:oMathPara>
                </a14:m>
                <a:endParaRPr lang="en-US" sz="3000" dirty="0"/>
              </a:p>
            </p:txBody>
          </p:sp>
        </mc:Choice>
        <mc:Fallback xmlns="">
          <p:sp>
            <p:nvSpPr>
              <p:cNvPr id="12" name="TextBox 11">
                <a:extLst>
                  <a:ext uri="{FF2B5EF4-FFF2-40B4-BE49-F238E27FC236}">
                    <a16:creationId xmlns:a16="http://schemas.microsoft.com/office/drawing/2014/main" id="{A16F361B-9C91-E47A-9144-D897B2607589}"/>
                  </a:ext>
                </a:extLst>
              </p:cNvPr>
              <p:cNvSpPr txBox="1">
                <a:spLocks noRot="1" noChangeAspect="1" noMove="1" noResize="1" noEditPoints="1" noAdjustHandles="1" noChangeArrowheads="1" noChangeShapeType="1" noTextEdit="1"/>
              </p:cNvSpPr>
              <p:nvPr/>
            </p:nvSpPr>
            <p:spPr>
              <a:xfrm>
                <a:off x="7298183" y="4690596"/>
                <a:ext cx="3229583" cy="461665"/>
              </a:xfrm>
              <a:prstGeom prst="rect">
                <a:avLst/>
              </a:prstGeom>
              <a:blipFill>
                <a:blip r:embed="rId8"/>
                <a:stretch>
                  <a:fillRect b="-5405"/>
                </a:stretch>
              </a:blipFill>
            </p:spPr>
            <p:txBody>
              <a:bodyPr/>
              <a:lstStyle/>
              <a:p>
                <a:r>
                  <a:rPr lang="en-US">
                    <a:noFill/>
                  </a:rPr>
                  <a:t> </a:t>
                </a:r>
              </a:p>
            </p:txBody>
          </p:sp>
        </mc:Fallback>
      </mc:AlternateContent>
      <p:sp>
        <p:nvSpPr>
          <p:cNvPr id="13" name="Right Brace 12">
            <a:extLst>
              <a:ext uri="{FF2B5EF4-FFF2-40B4-BE49-F238E27FC236}">
                <a16:creationId xmlns:a16="http://schemas.microsoft.com/office/drawing/2014/main" id="{35476969-7979-34E0-7E50-F6934E3CBFCF}"/>
              </a:ext>
            </a:extLst>
          </p:cNvPr>
          <p:cNvSpPr/>
          <p:nvPr/>
        </p:nvSpPr>
        <p:spPr>
          <a:xfrm>
            <a:off x="9918977" y="4196429"/>
            <a:ext cx="418289" cy="988334"/>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Oval 13">
            <a:extLst>
              <a:ext uri="{FF2B5EF4-FFF2-40B4-BE49-F238E27FC236}">
                <a16:creationId xmlns:a16="http://schemas.microsoft.com/office/drawing/2014/main" id="{575009E8-6908-3173-E149-E570A1E45B43}"/>
              </a:ext>
            </a:extLst>
          </p:cNvPr>
          <p:cNvSpPr/>
          <p:nvPr/>
        </p:nvSpPr>
        <p:spPr>
          <a:xfrm>
            <a:off x="1575882" y="3933603"/>
            <a:ext cx="175098" cy="210869"/>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39CE0B2-A979-2766-BEAC-7DA060794902}"/>
              </a:ext>
            </a:extLst>
          </p:cNvPr>
          <p:cNvSpPr/>
          <p:nvPr/>
        </p:nvSpPr>
        <p:spPr>
          <a:xfrm>
            <a:off x="5736077" y="3933602"/>
            <a:ext cx="175098" cy="210869"/>
          </a:xfrm>
          <a:prstGeom prst="ellipse">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18D3B9B-FB36-8311-542B-9E0847048826}"/>
              </a:ext>
            </a:extLst>
          </p:cNvPr>
          <p:cNvSpPr txBox="1"/>
          <p:nvPr/>
        </p:nvSpPr>
        <p:spPr>
          <a:xfrm>
            <a:off x="5512338" y="6013596"/>
            <a:ext cx="6679662" cy="892552"/>
          </a:xfrm>
          <a:prstGeom prst="rect">
            <a:avLst/>
          </a:prstGeom>
          <a:noFill/>
        </p:spPr>
        <p:txBody>
          <a:bodyPr wrap="square">
            <a:spAutoFit/>
          </a:bodyPr>
          <a:lstStyle/>
          <a:p>
            <a:pPr algn="ctr"/>
            <a:r>
              <a:rPr lang="en-US" sz="2600" b="1" dirty="0">
                <a:solidFill>
                  <a:srgbClr val="C00000"/>
                </a:solidFill>
                <a:latin typeface="Helvetica" pitchFamily="2" charset="0"/>
              </a:rPr>
              <a:t>Stability</a:t>
            </a:r>
            <a:r>
              <a:rPr lang="en-US" sz="2600" dirty="0">
                <a:latin typeface="Helvetica" pitchFamily="2" charset="0"/>
              </a:rPr>
              <a:t>: If the population is perturbed, will it return to equilibrium?</a:t>
            </a:r>
            <a:endParaRPr lang="en-US" sz="2600" dirty="0">
              <a:effectLst/>
              <a:latin typeface="Helvetica" pitchFamily="2" charset="0"/>
            </a:endParaRPr>
          </a:p>
        </p:txBody>
      </p:sp>
      <p:cxnSp>
        <p:nvCxnSpPr>
          <p:cNvPr id="7" name="Straight Arrow Connector 6">
            <a:extLst>
              <a:ext uri="{FF2B5EF4-FFF2-40B4-BE49-F238E27FC236}">
                <a16:creationId xmlns:a16="http://schemas.microsoft.com/office/drawing/2014/main" id="{10B61E5A-D592-DB29-C93B-CE8E83030178}"/>
              </a:ext>
            </a:extLst>
          </p:cNvPr>
          <p:cNvCxnSpPr>
            <a:cxnSpLocks/>
          </p:cNvCxnSpPr>
          <p:nvPr/>
        </p:nvCxnSpPr>
        <p:spPr>
          <a:xfrm flipH="1">
            <a:off x="6096000" y="3892550"/>
            <a:ext cx="4580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329E573-5D06-DCEF-3629-5485BA7DE1E4}"/>
              </a:ext>
            </a:extLst>
          </p:cNvPr>
          <p:cNvCxnSpPr>
            <a:cxnSpLocks/>
          </p:cNvCxnSpPr>
          <p:nvPr/>
        </p:nvCxnSpPr>
        <p:spPr>
          <a:xfrm>
            <a:off x="5062432" y="3892279"/>
            <a:ext cx="44990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0D3DDAF-14BA-3840-B3E2-839D3AE258D1}"/>
                  </a:ext>
                </a:extLst>
              </p:cNvPr>
              <p:cNvSpPr txBox="1"/>
              <p:nvPr/>
            </p:nvSpPr>
            <p:spPr>
              <a:xfrm>
                <a:off x="4481208" y="1815143"/>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𝐾</m:t>
                      </m:r>
                      <m:r>
                        <a:rPr lang="en-US" sz="3000" b="0" i="1" smtClean="0">
                          <a:latin typeface="Cambria Math" panose="02040503050406030204" pitchFamily="18" charset="0"/>
                        </a:rPr>
                        <m:t>=5</m:t>
                      </m:r>
                    </m:oMath>
                  </m:oMathPara>
                </a14:m>
                <a:endParaRPr lang="en-US" sz="3000" dirty="0"/>
              </a:p>
            </p:txBody>
          </p:sp>
        </mc:Choice>
        <mc:Fallback xmlns="">
          <p:sp>
            <p:nvSpPr>
              <p:cNvPr id="19" name="TextBox 18">
                <a:extLst>
                  <a:ext uri="{FF2B5EF4-FFF2-40B4-BE49-F238E27FC236}">
                    <a16:creationId xmlns:a16="http://schemas.microsoft.com/office/drawing/2014/main" id="{80D3DDAF-14BA-3840-B3E2-839D3AE258D1}"/>
                  </a:ext>
                </a:extLst>
              </p:cNvPr>
              <p:cNvSpPr txBox="1">
                <a:spLocks noRot="1" noChangeAspect="1" noMove="1" noResize="1" noEditPoints="1" noAdjustHandles="1" noChangeArrowheads="1" noChangeShapeType="1" noTextEdit="1"/>
              </p:cNvSpPr>
              <p:nvPr/>
            </p:nvSpPr>
            <p:spPr>
              <a:xfrm>
                <a:off x="4481208" y="1815143"/>
                <a:ext cx="3229583" cy="461665"/>
              </a:xfrm>
              <a:prstGeom prst="rect">
                <a:avLst/>
              </a:prstGeom>
              <a:blipFill>
                <a:blip r:embed="rId9"/>
                <a:stretch>
                  <a:fillRect b="-5405"/>
                </a:stretch>
              </a:blipFill>
            </p:spPr>
            <p:txBody>
              <a:bodyPr/>
              <a:lstStyle/>
              <a:p>
                <a:r>
                  <a:rPr lang="en-US">
                    <a:noFill/>
                  </a:rPr>
                  <a:t> </a:t>
                </a:r>
              </a:p>
            </p:txBody>
          </p:sp>
        </mc:Fallback>
      </mc:AlternateContent>
    </p:spTree>
    <p:extLst>
      <p:ext uri="{BB962C8B-B14F-4D97-AF65-F5344CB8AC3E}">
        <p14:creationId xmlns:p14="http://schemas.microsoft.com/office/powerpoint/2010/main" val="35889918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3"/>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4"/>
                <a:stretch>
                  <a:fillRect l="-3604" t="-1408" r="-2703" b="-1267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B824A7F1-2064-2E0A-E94A-2BA435A5DB39}"/>
              </a:ext>
            </a:extLst>
          </p:cNvPr>
          <p:cNvSpPr txBox="1"/>
          <p:nvPr/>
        </p:nvSpPr>
        <p:spPr>
          <a:xfrm>
            <a:off x="6995161" y="2632978"/>
            <a:ext cx="5246186" cy="4093428"/>
          </a:xfrm>
          <a:prstGeom prst="rect">
            <a:avLst/>
          </a:prstGeom>
          <a:noFill/>
        </p:spPr>
        <p:txBody>
          <a:bodyPr wrap="square">
            <a:spAutoFit/>
          </a:bodyPr>
          <a:lstStyle/>
          <a:p>
            <a:r>
              <a:rPr lang="en-US" sz="2600" dirty="0">
                <a:effectLst/>
                <a:latin typeface="Helvetica" pitchFamily="2" charset="0"/>
              </a:rPr>
              <a:t>When population size is not changing, the population is said to be at </a:t>
            </a:r>
            <a:r>
              <a:rPr lang="en-US" sz="2600" b="1" dirty="0">
                <a:solidFill>
                  <a:srgbClr val="C00000"/>
                </a:solidFill>
                <a:effectLst/>
                <a:latin typeface="Helvetica" pitchFamily="2" charset="0"/>
              </a:rPr>
              <a:t>equilibrium</a:t>
            </a:r>
            <a:r>
              <a:rPr lang="en-US" sz="2600" dirty="0">
                <a:effectLst/>
                <a:latin typeface="Helvetica" pitchFamily="2" charset="0"/>
              </a:rPr>
              <a:t>.</a:t>
            </a:r>
          </a:p>
          <a:p>
            <a:endParaRPr lang="en-US" sz="2600" dirty="0">
              <a:latin typeface="Helvetica" pitchFamily="2" charset="0"/>
            </a:endParaRPr>
          </a:p>
          <a:p>
            <a:r>
              <a:rPr lang="en-US" sz="2600" dirty="0">
                <a:effectLst/>
                <a:latin typeface="Helvetica" pitchFamily="2" charset="0"/>
              </a:rPr>
              <a:t>Mathematically, the carrying capacity (K) can be shown to be a </a:t>
            </a:r>
            <a:r>
              <a:rPr lang="en-US" sz="2600" b="1" dirty="0">
                <a:solidFill>
                  <a:srgbClr val="C00000"/>
                </a:solidFill>
                <a:effectLst/>
                <a:latin typeface="Helvetica" pitchFamily="2" charset="0"/>
              </a:rPr>
              <a:t>stable equilibrium</a:t>
            </a:r>
            <a:r>
              <a:rPr lang="en-US" sz="2600" dirty="0">
                <a:effectLst/>
                <a:latin typeface="Helvetica" pitchFamily="2" charset="0"/>
              </a:rPr>
              <a:t>, meaning that if th</a:t>
            </a:r>
            <a:r>
              <a:rPr lang="en-US" sz="2600" dirty="0">
                <a:latin typeface="Helvetica" pitchFamily="2" charset="0"/>
              </a:rPr>
              <a:t>e system is perturbed, growth will accelerate or decelerate to return the population to K. </a:t>
            </a:r>
            <a:endParaRPr lang="en-US" sz="2600" dirty="0">
              <a:effectLst/>
              <a:latin typeface="Helvetica" pitchFamily="2" charset="0"/>
            </a:endParaRPr>
          </a:p>
        </p:txBody>
      </p:sp>
      <p:pic>
        <p:nvPicPr>
          <p:cNvPr id="6" name="Picture 5" descr="Chart, line chart&#10;&#10;Description automatically generated">
            <a:extLst>
              <a:ext uri="{FF2B5EF4-FFF2-40B4-BE49-F238E27FC236}">
                <a16:creationId xmlns:a16="http://schemas.microsoft.com/office/drawing/2014/main" id="{FF2EF227-FDFB-A792-FF50-4619DB3CA4A7}"/>
              </a:ext>
            </a:extLst>
          </p:cNvPr>
          <p:cNvPicPr>
            <a:picLocks noChangeAspect="1"/>
          </p:cNvPicPr>
          <p:nvPr/>
        </p:nvPicPr>
        <p:blipFill>
          <a:blip r:embed="rId5"/>
          <a:stretch>
            <a:fillRect/>
          </a:stretch>
        </p:blipFill>
        <p:spPr>
          <a:xfrm>
            <a:off x="667151" y="1647685"/>
            <a:ext cx="6145347" cy="4610746"/>
          </a:xfrm>
          <a:prstGeom prst="rect">
            <a:avLst/>
          </a:prstGeom>
        </p:spPr>
      </p:pic>
      <p:cxnSp>
        <p:nvCxnSpPr>
          <p:cNvPr id="8" name="Straight Arrow Connector 7">
            <a:extLst>
              <a:ext uri="{FF2B5EF4-FFF2-40B4-BE49-F238E27FC236}">
                <a16:creationId xmlns:a16="http://schemas.microsoft.com/office/drawing/2014/main" id="{D74D998A-8F5B-4E0D-66B1-1F5EA4C13E71}"/>
              </a:ext>
            </a:extLst>
          </p:cNvPr>
          <p:cNvCxnSpPr>
            <a:cxnSpLocks/>
          </p:cNvCxnSpPr>
          <p:nvPr/>
        </p:nvCxnSpPr>
        <p:spPr>
          <a:xfrm flipH="1">
            <a:off x="6096000" y="3892550"/>
            <a:ext cx="4580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B964D58-5DC2-8838-CA30-315EAF9A6AAD}"/>
              </a:ext>
            </a:extLst>
          </p:cNvPr>
          <p:cNvCxnSpPr>
            <a:cxnSpLocks/>
          </p:cNvCxnSpPr>
          <p:nvPr/>
        </p:nvCxnSpPr>
        <p:spPr>
          <a:xfrm>
            <a:off x="5062432" y="3892279"/>
            <a:ext cx="44990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B3291E2-D9EB-778C-C695-F0C4C8125205}"/>
                  </a:ext>
                </a:extLst>
              </p:cNvPr>
              <p:cNvSpPr txBox="1"/>
              <p:nvPr/>
            </p:nvSpPr>
            <p:spPr>
              <a:xfrm>
                <a:off x="4481208" y="1815143"/>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𝐾</m:t>
                      </m:r>
                      <m:r>
                        <a:rPr lang="en-US" sz="3000" b="0" i="1" smtClean="0">
                          <a:latin typeface="Cambria Math" panose="02040503050406030204" pitchFamily="18" charset="0"/>
                        </a:rPr>
                        <m:t>=5</m:t>
                      </m:r>
                    </m:oMath>
                  </m:oMathPara>
                </a14:m>
                <a:endParaRPr lang="en-US" sz="3000" dirty="0"/>
              </a:p>
            </p:txBody>
          </p:sp>
        </mc:Choice>
        <mc:Fallback xmlns="">
          <p:sp>
            <p:nvSpPr>
              <p:cNvPr id="10" name="TextBox 9">
                <a:extLst>
                  <a:ext uri="{FF2B5EF4-FFF2-40B4-BE49-F238E27FC236}">
                    <a16:creationId xmlns:a16="http://schemas.microsoft.com/office/drawing/2014/main" id="{BB3291E2-D9EB-778C-C695-F0C4C8125205}"/>
                  </a:ext>
                </a:extLst>
              </p:cNvPr>
              <p:cNvSpPr txBox="1">
                <a:spLocks noRot="1" noChangeAspect="1" noMove="1" noResize="1" noEditPoints="1" noAdjustHandles="1" noChangeArrowheads="1" noChangeShapeType="1" noTextEdit="1"/>
              </p:cNvSpPr>
              <p:nvPr/>
            </p:nvSpPr>
            <p:spPr>
              <a:xfrm>
                <a:off x="4481208" y="1815143"/>
                <a:ext cx="3229583" cy="461665"/>
              </a:xfrm>
              <a:prstGeom prst="rect">
                <a:avLst/>
              </a:prstGeom>
              <a:blipFill>
                <a:blip r:embed="rId6"/>
                <a:stretch>
                  <a:fillRect b="-5405"/>
                </a:stretch>
              </a:blipFill>
            </p:spPr>
            <p:txBody>
              <a:bodyPr/>
              <a:lstStyle/>
              <a:p>
                <a:r>
                  <a:rPr lang="en-US">
                    <a:noFill/>
                  </a:rPr>
                  <a:t> </a:t>
                </a:r>
              </a:p>
            </p:txBody>
          </p:sp>
        </mc:Fallback>
      </mc:AlternateContent>
      <p:sp>
        <p:nvSpPr>
          <p:cNvPr id="11" name="Oval 10">
            <a:extLst>
              <a:ext uri="{FF2B5EF4-FFF2-40B4-BE49-F238E27FC236}">
                <a16:creationId xmlns:a16="http://schemas.microsoft.com/office/drawing/2014/main" id="{DE1E136A-AAC7-1586-649F-8AAA2E513911}"/>
              </a:ext>
            </a:extLst>
          </p:cNvPr>
          <p:cNvSpPr/>
          <p:nvPr/>
        </p:nvSpPr>
        <p:spPr>
          <a:xfrm>
            <a:off x="1575882" y="3933603"/>
            <a:ext cx="175098" cy="210869"/>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B293F93-9ACC-C863-9D15-4321DB98C783}"/>
              </a:ext>
            </a:extLst>
          </p:cNvPr>
          <p:cNvSpPr/>
          <p:nvPr/>
        </p:nvSpPr>
        <p:spPr>
          <a:xfrm>
            <a:off x="5736077" y="3933602"/>
            <a:ext cx="175098" cy="210869"/>
          </a:xfrm>
          <a:prstGeom prst="ellipse">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03553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18EC2E3F-6393-945E-20D2-CBD5908B8506}"/>
                  </a:ext>
                </a:extLst>
              </p:cNvPr>
              <p:cNvGraphicFramePr>
                <a:graphicFrameLocks noGrp="1"/>
              </p:cNvGraphicFramePr>
              <p:nvPr>
                <p:ph idx="1"/>
                <p:extLst>
                  <p:ext uri="{D42A27DB-BD31-4B8C-83A1-F6EECF244321}">
                    <p14:modId xmlns:p14="http://schemas.microsoft.com/office/powerpoint/2010/main" val="736904982"/>
                  </p:ext>
                </p:extLst>
              </p:nvPr>
            </p:nvGraphicFramePr>
            <p:xfrm>
              <a:off x="154983" y="170481"/>
              <a:ext cx="11856203" cy="6571282"/>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Content Placeholder 3">
                <a:extLst>
                  <a:ext uri="{FF2B5EF4-FFF2-40B4-BE49-F238E27FC236}">
                    <a16:creationId xmlns:a16="http://schemas.microsoft.com/office/drawing/2014/main" id="{18EC2E3F-6393-945E-20D2-CBD5908B8506}"/>
                  </a:ext>
                </a:extLst>
              </p:cNvPr>
              <p:cNvPicPr>
                <a:picLocks noGrp="1" noRot="1" noChangeAspect="1" noMove="1" noResize="1" noEditPoints="1" noAdjustHandles="1" noChangeArrowheads="1" noChangeShapeType="1"/>
              </p:cNvPicPr>
              <p:nvPr/>
            </p:nvPicPr>
            <p:blipFill>
              <a:blip r:embed="rId3"/>
              <a:stretch>
                <a:fillRect/>
              </a:stretch>
            </p:blipFill>
            <p:spPr>
              <a:xfrm>
                <a:off x="154983" y="170481"/>
                <a:ext cx="11856203" cy="6571282"/>
              </a:xfrm>
              <a:prstGeom prst="rect">
                <a:avLst/>
              </a:prstGeom>
            </p:spPr>
          </p:pic>
        </mc:Fallback>
      </mc:AlternateContent>
    </p:spTree>
    <p:extLst>
      <p:ext uri="{BB962C8B-B14F-4D97-AF65-F5344CB8AC3E}">
        <p14:creationId xmlns:p14="http://schemas.microsoft.com/office/powerpoint/2010/main" val="21692911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299B34D-E025-B322-D182-DCF038B8742F}"/>
              </a:ext>
            </a:extLst>
          </p:cNvPr>
          <p:cNvSpPr>
            <a:spLocks noGrp="1"/>
          </p:cNvSpPr>
          <p:nvPr>
            <p:ph type="title"/>
          </p:nvPr>
        </p:nvSpPr>
        <p:spPr>
          <a:xfrm>
            <a:off x="1331411" y="71263"/>
            <a:ext cx="9653162" cy="1325563"/>
          </a:xfrm>
        </p:spPr>
        <p:txBody>
          <a:bodyPr>
            <a:normAutofit/>
          </a:bodyPr>
          <a:lstStyle/>
          <a:p>
            <a:pPr algn="ctr"/>
            <a:r>
              <a:rPr lang="en-US" sz="3500" dirty="0"/>
              <a:t>Despite Malthus’ predictions, logistic growth still does not describe human populations well.</a:t>
            </a:r>
          </a:p>
        </p:txBody>
      </p:sp>
      <p:pic>
        <p:nvPicPr>
          <p:cNvPr id="18" name="Picture 17">
            <a:extLst>
              <a:ext uri="{FF2B5EF4-FFF2-40B4-BE49-F238E27FC236}">
                <a16:creationId xmlns:a16="http://schemas.microsoft.com/office/drawing/2014/main" id="{2C07BCFF-7004-EE37-3C58-9E34B07FF613}"/>
              </a:ext>
            </a:extLst>
          </p:cNvPr>
          <p:cNvPicPr>
            <a:picLocks noChangeAspect="1"/>
          </p:cNvPicPr>
          <p:nvPr/>
        </p:nvPicPr>
        <p:blipFill>
          <a:blip r:embed="rId3"/>
          <a:stretch>
            <a:fillRect/>
          </a:stretch>
        </p:blipFill>
        <p:spPr>
          <a:xfrm>
            <a:off x="6311133" y="1476682"/>
            <a:ext cx="5850064" cy="4389200"/>
          </a:xfrm>
          <a:prstGeom prst="rect">
            <a:avLst/>
          </a:prstGeom>
        </p:spPr>
      </p:pic>
      <p:pic>
        <p:nvPicPr>
          <p:cNvPr id="20" name="Picture 19">
            <a:extLst>
              <a:ext uri="{FF2B5EF4-FFF2-40B4-BE49-F238E27FC236}">
                <a16:creationId xmlns:a16="http://schemas.microsoft.com/office/drawing/2014/main" id="{BB172172-08AD-A6AF-5FF2-557574E37492}"/>
              </a:ext>
            </a:extLst>
          </p:cNvPr>
          <p:cNvPicPr>
            <a:picLocks noChangeAspect="1"/>
          </p:cNvPicPr>
          <p:nvPr/>
        </p:nvPicPr>
        <p:blipFill>
          <a:blip r:embed="rId4"/>
          <a:stretch>
            <a:fillRect/>
          </a:stretch>
        </p:blipFill>
        <p:spPr>
          <a:xfrm>
            <a:off x="157265" y="1420238"/>
            <a:ext cx="6132735" cy="4601284"/>
          </a:xfrm>
          <a:prstGeom prst="rect">
            <a:avLst/>
          </a:prstGeom>
        </p:spPr>
      </p:pic>
      <p:sp>
        <p:nvSpPr>
          <p:cNvPr id="21" name="TextBox 20">
            <a:extLst>
              <a:ext uri="{FF2B5EF4-FFF2-40B4-BE49-F238E27FC236}">
                <a16:creationId xmlns:a16="http://schemas.microsoft.com/office/drawing/2014/main" id="{C65AE123-1EA6-E0A1-37B5-74BE5B0A9ACD}"/>
              </a:ext>
            </a:extLst>
          </p:cNvPr>
          <p:cNvSpPr txBox="1"/>
          <p:nvPr/>
        </p:nvSpPr>
        <p:spPr>
          <a:xfrm>
            <a:off x="3923627" y="1552577"/>
            <a:ext cx="4176409" cy="338554"/>
          </a:xfrm>
          <a:prstGeom prst="rect">
            <a:avLst/>
          </a:prstGeom>
          <a:noFill/>
        </p:spPr>
        <p:txBody>
          <a:bodyPr wrap="square">
            <a:spAutoFit/>
          </a:bodyPr>
          <a:lstStyle/>
          <a:p>
            <a:r>
              <a:rPr lang="en-US" sz="1600" dirty="0">
                <a:effectLst/>
                <a:latin typeface="Helvetica" pitchFamily="2" charset="0"/>
              </a:rPr>
              <a:t>K=302,000,000</a:t>
            </a:r>
          </a:p>
        </p:txBody>
      </p:sp>
      <p:sp>
        <p:nvSpPr>
          <p:cNvPr id="22" name="TextBox 21">
            <a:extLst>
              <a:ext uri="{FF2B5EF4-FFF2-40B4-BE49-F238E27FC236}">
                <a16:creationId xmlns:a16="http://schemas.microsoft.com/office/drawing/2014/main" id="{51B1F6CA-DC0C-826E-5D69-F9CFBA3B5C48}"/>
              </a:ext>
            </a:extLst>
          </p:cNvPr>
          <p:cNvSpPr txBox="1"/>
          <p:nvPr/>
        </p:nvSpPr>
        <p:spPr>
          <a:xfrm>
            <a:off x="10198807" y="1554502"/>
            <a:ext cx="4176409" cy="338554"/>
          </a:xfrm>
          <a:prstGeom prst="rect">
            <a:avLst/>
          </a:prstGeom>
          <a:noFill/>
        </p:spPr>
        <p:txBody>
          <a:bodyPr wrap="square">
            <a:spAutoFit/>
          </a:bodyPr>
          <a:lstStyle/>
          <a:p>
            <a:r>
              <a:rPr lang="en-US" sz="1600" dirty="0">
                <a:effectLst/>
                <a:latin typeface="Helvetica" pitchFamily="2" charset="0"/>
              </a:rPr>
              <a:t>K=28,000,000</a:t>
            </a:r>
          </a:p>
        </p:txBody>
      </p:sp>
    </p:spTree>
    <p:extLst>
      <p:ext uri="{BB962C8B-B14F-4D97-AF65-F5344CB8AC3E}">
        <p14:creationId xmlns:p14="http://schemas.microsoft.com/office/powerpoint/2010/main" val="35459916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CA8F4-D871-54CE-9C57-49BADEE88299}"/>
              </a:ext>
            </a:extLst>
          </p:cNvPr>
          <p:cNvSpPr>
            <a:spLocks noGrp="1"/>
          </p:cNvSpPr>
          <p:nvPr>
            <p:ph type="title"/>
          </p:nvPr>
        </p:nvSpPr>
        <p:spPr/>
        <p:txBody>
          <a:bodyPr/>
          <a:lstStyle/>
          <a:p>
            <a:r>
              <a:rPr lang="en-US" dirty="0"/>
              <a:t>Logistic growth and harvesting</a:t>
            </a:r>
          </a:p>
        </p:txBody>
      </p:sp>
      <p:sp>
        <p:nvSpPr>
          <p:cNvPr id="12" name="TextBox 11">
            <a:extLst>
              <a:ext uri="{FF2B5EF4-FFF2-40B4-BE49-F238E27FC236}">
                <a16:creationId xmlns:a16="http://schemas.microsoft.com/office/drawing/2014/main" id="{63428D88-D997-2A77-E484-E0B68612EC24}"/>
              </a:ext>
            </a:extLst>
          </p:cNvPr>
          <p:cNvSpPr txBox="1"/>
          <p:nvPr/>
        </p:nvSpPr>
        <p:spPr>
          <a:xfrm>
            <a:off x="919268" y="1634080"/>
            <a:ext cx="10515600" cy="2092881"/>
          </a:xfrm>
          <a:prstGeom prst="rect">
            <a:avLst/>
          </a:prstGeom>
          <a:noFill/>
        </p:spPr>
        <p:txBody>
          <a:bodyPr wrap="square">
            <a:spAutoFit/>
          </a:bodyPr>
          <a:lstStyle/>
          <a:p>
            <a:r>
              <a:rPr lang="en-US" sz="2600" dirty="0">
                <a:effectLst/>
                <a:latin typeface="Helvetica" pitchFamily="2" charset="0"/>
              </a:rPr>
              <a:t>Humans have attempted to leverage density-dependent growth rates for </a:t>
            </a:r>
            <a:r>
              <a:rPr lang="en-US" sz="2600" b="1" dirty="0">
                <a:solidFill>
                  <a:srgbClr val="C00000"/>
                </a:solidFill>
                <a:effectLst/>
                <a:latin typeface="Helvetica" pitchFamily="2" charset="0"/>
              </a:rPr>
              <a:t>sustainable harvesting</a:t>
            </a:r>
            <a:r>
              <a:rPr lang="en-US" sz="2600" dirty="0">
                <a:effectLst/>
                <a:latin typeface="Helvetica" pitchFamily="2" charset="0"/>
              </a:rPr>
              <a:t>, which refers to the offtake of individuals within a population’s capacity for replenishment. Frequently, this refers to the harvesting of animals for human consumption.</a:t>
            </a:r>
          </a:p>
          <a:p>
            <a:endParaRPr lang="en-US" sz="2600" dirty="0">
              <a:latin typeface="Helvetica" pitchFamily="2" charset="0"/>
            </a:endParaRPr>
          </a:p>
        </p:txBody>
      </p:sp>
    </p:spTree>
    <p:extLst>
      <p:ext uri="{BB962C8B-B14F-4D97-AF65-F5344CB8AC3E}">
        <p14:creationId xmlns:p14="http://schemas.microsoft.com/office/powerpoint/2010/main" val="466154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CA8F4-D871-54CE-9C57-49BADEE88299}"/>
              </a:ext>
            </a:extLst>
          </p:cNvPr>
          <p:cNvSpPr>
            <a:spLocks noGrp="1"/>
          </p:cNvSpPr>
          <p:nvPr>
            <p:ph type="title"/>
          </p:nvPr>
        </p:nvSpPr>
        <p:spPr/>
        <p:txBody>
          <a:bodyPr/>
          <a:lstStyle/>
          <a:p>
            <a:r>
              <a:rPr lang="en-US" dirty="0"/>
              <a:t>Logistic growth and harvesting</a:t>
            </a:r>
          </a:p>
        </p:txBody>
      </p:sp>
      <p:sp>
        <p:nvSpPr>
          <p:cNvPr id="12" name="TextBox 11">
            <a:extLst>
              <a:ext uri="{FF2B5EF4-FFF2-40B4-BE49-F238E27FC236}">
                <a16:creationId xmlns:a16="http://schemas.microsoft.com/office/drawing/2014/main" id="{63428D88-D997-2A77-E484-E0B68612EC24}"/>
              </a:ext>
            </a:extLst>
          </p:cNvPr>
          <p:cNvSpPr txBox="1"/>
          <p:nvPr/>
        </p:nvSpPr>
        <p:spPr>
          <a:xfrm>
            <a:off x="919268" y="1634080"/>
            <a:ext cx="10515600" cy="2893100"/>
          </a:xfrm>
          <a:prstGeom prst="rect">
            <a:avLst/>
          </a:prstGeom>
          <a:noFill/>
        </p:spPr>
        <p:txBody>
          <a:bodyPr wrap="square">
            <a:spAutoFit/>
          </a:bodyPr>
          <a:lstStyle/>
          <a:p>
            <a:r>
              <a:rPr lang="en-US" sz="2600" dirty="0">
                <a:effectLst/>
                <a:latin typeface="Helvetica" pitchFamily="2" charset="0"/>
              </a:rPr>
              <a:t>Humans have attempted to leverage density-dependent growth rates for </a:t>
            </a:r>
            <a:r>
              <a:rPr lang="en-US" sz="2600" b="1" dirty="0">
                <a:solidFill>
                  <a:srgbClr val="C00000"/>
                </a:solidFill>
                <a:effectLst/>
                <a:latin typeface="Helvetica" pitchFamily="2" charset="0"/>
              </a:rPr>
              <a:t>sustainable harvesting</a:t>
            </a:r>
            <a:r>
              <a:rPr lang="en-US" sz="2600" dirty="0">
                <a:effectLst/>
                <a:latin typeface="Helvetica" pitchFamily="2" charset="0"/>
              </a:rPr>
              <a:t>, which refers to the offtake of individuals within a population’s capacity for replenishment. Frequently, this refers to the harvesting of animals for human consumption.</a:t>
            </a:r>
          </a:p>
          <a:p>
            <a:endParaRPr lang="en-US" sz="2600" dirty="0">
              <a:latin typeface="Helvetica" pitchFamily="2" charset="0"/>
            </a:endParaRPr>
          </a:p>
          <a:p>
            <a:r>
              <a:rPr lang="en-US" sz="2600" dirty="0">
                <a:effectLst/>
                <a:latin typeface="Helvetica" pitchFamily="2" charset="0"/>
              </a:rPr>
              <a:t>The science of sustainable harvest is used extensively in fisheries management.</a:t>
            </a:r>
          </a:p>
        </p:txBody>
      </p:sp>
    </p:spTree>
    <p:extLst>
      <p:ext uri="{BB962C8B-B14F-4D97-AF65-F5344CB8AC3E}">
        <p14:creationId xmlns:p14="http://schemas.microsoft.com/office/powerpoint/2010/main" val="13114523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CA8F4-D871-54CE-9C57-49BADEE88299}"/>
              </a:ext>
            </a:extLst>
          </p:cNvPr>
          <p:cNvSpPr>
            <a:spLocks noGrp="1"/>
          </p:cNvSpPr>
          <p:nvPr>
            <p:ph type="title"/>
          </p:nvPr>
        </p:nvSpPr>
        <p:spPr/>
        <p:txBody>
          <a:bodyPr/>
          <a:lstStyle/>
          <a:p>
            <a:r>
              <a:rPr lang="en-US" dirty="0"/>
              <a:t>Logistic growth and harvesting</a:t>
            </a:r>
          </a:p>
        </p:txBody>
      </p:sp>
      <p:cxnSp>
        <p:nvCxnSpPr>
          <p:cNvPr id="6" name="Straight Arrow Connector 5">
            <a:extLst>
              <a:ext uri="{FF2B5EF4-FFF2-40B4-BE49-F238E27FC236}">
                <a16:creationId xmlns:a16="http://schemas.microsoft.com/office/drawing/2014/main" id="{2DC957D6-3DC7-A7FA-09D8-4F7891D61C19}"/>
              </a:ext>
            </a:extLst>
          </p:cNvPr>
          <p:cNvCxnSpPr>
            <a:cxnSpLocks/>
          </p:cNvCxnSpPr>
          <p:nvPr/>
        </p:nvCxnSpPr>
        <p:spPr>
          <a:xfrm flipH="1" flipV="1">
            <a:off x="6622007" y="5922393"/>
            <a:ext cx="478780" cy="2812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A2787C2-EED8-8226-AB98-A5055E90354B}"/>
              </a:ext>
            </a:extLst>
          </p:cNvPr>
          <p:cNvCxnSpPr>
            <a:cxnSpLocks/>
          </p:cNvCxnSpPr>
          <p:nvPr/>
        </p:nvCxnSpPr>
        <p:spPr>
          <a:xfrm flipH="1">
            <a:off x="6659229" y="4903714"/>
            <a:ext cx="693260" cy="1849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896F066-3600-DA8C-6246-CD52DBEB0C5A}"/>
              </a:ext>
            </a:extLst>
          </p:cNvPr>
          <p:cNvCxnSpPr>
            <a:cxnSpLocks/>
          </p:cNvCxnSpPr>
          <p:nvPr/>
        </p:nvCxnSpPr>
        <p:spPr>
          <a:xfrm flipV="1">
            <a:off x="4526280" y="5787584"/>
            <a:ext cx="408959" cy="5233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EC2A11-74DA-F53D-3832-610A3EA5E9E5}"/>
              </a:ext>
            </a:extLst>
          </p:cNvPr>
          <p:cNvSpPr txBox="1"/>
          <p:nvPr/>
        </p:nvSpPr>
        <p:spPr>
          <a:xfrm>
            <a:off x="7352489" y="4688271"/>
            <a:ext cx="4001311" cy="430887"/>
          </a:xfrm>
          <a:prstGeom prst="rect">
            <a:avLst/>
          </a:prstGeom>
          <a:noFill/>
        </p:spPr>
        <p:txBody>
          <a:bodyPr wrap="square">
            <a:spAutoFit/>
          </a:bodyPr>
          <a:lstStyle/>
          <a:p>
            <a:r>
              <a:rPr lang="en-US" sz="2200" dirty="0">
                <a:effectLst/>
                <a:latin typeface="Helvetica" pitchFamily="2" charset="0"/>
              </a:rPr>
              <a:t>population size</a:t>
            </a:r>
            <a:endParaRPr lang="en-US" dirty="0">
              <a:effectLst/>
              <a:latin typeface="Helvetica" pitchFamily="2" charset="0"/>
            </a:endParaRPr>
          </a:p>
        </p:txBody>
      </p:sp>
      <p:sp>
        <p:nvSpPr>
          <p:cNvPr id="10" name="TextBox 9">
            <a:extLst>
              <a:ext uri="{FF2B5EF4-FFF2-40B4-BE49-F238E27FC236}">
                <a16:creationId xmlns:a16="http://schemas.microsoft.com/office/drawing/2014/main" id="{6E69BD02-27B5-8B8B-4753-C2AA93CEF5BF}"/>
              </a:ext>
            </a:extLst>
          </p:cNvPr>
          <p:cNvSpPr txBox="1"/>
          <p:nvPr/>
        </p:nvSpPr>
        <p:spPr>
          <a:xfrm>
            <a:off x="7100787" y="6016643"/>
            <a:ext cx="4001311" cy="430887"/>
          </a:xfrm>
          <a:prstGeom prst="rect">
            <a:avLst/>
          </a:prstGeom>
          <a:noFill/>
        </p:spPr>
        <p:txBody>
          <a:bodyPr wrap="square">
            <a:spAutoFit/>
          </a:bodyPr>
          <a:lstStyle/>
          <a:p>
            <a:r>
              <a:rPr lang="en-US" sz="2200" dirty="0">
                <a:effectLst/>
                <a:latin typeface="Helvetica" pitchFamily="2" charset="0"/>
              </a:rPr>
              <a:t>carrying capacity</a:t>
            </a:r>
            <a:endParaRPr lang="en-US" dirty="0">
              <a:effectLst/>
              <a:latin typeface="Helvetica" pitchFamily="2" charset="0"/>
            </a:endParaRPr>
          </a:p>
        </p:txBody>
      </p:sp>
      <p:sp>
        <p:nvSpPr>
          <p:cNvPr id="11" name="TextBox 10">
            <a:extLst>
              <a:ext uri="{FF2B5EF4-FFF2-40B4-BE49-F238E27FC236}">
                <a16:creationId xmlns:a16="http://schemas.microsoft.com/office/drawing/2014/main" id="{605C0383-884F-7C88-1694-F73F3179603D}"/>
              </a:ext>
            </a:extLst>
          </p:cNvPr>
          <p:cNvSpPr txBox="1"/>
          <p:nvPr/>
        </p:nvSpPr>
        <p:spPr>
          <a:xfrm>
            <a:off x="2145269" y="6339355"/>
            <a:ext cx="2735576" cy="430887"/>
          </a:xfrm>
          <a:prstGeom prst="rect">
            <a:avLst/>
          </a:prstGeom>
          <a:noFill/>
        </p:spPr>
        <p:txBody>
          <a:bodyPr wrap="square">
            <a:spAutoFit/>
          </a:bodyPr>
          <a:lstStyle/>
          <a:p>
            <a:r>
              <a:rPr lang="en-US" sz="2200" dirty="0">
                <a:effectLst/>
                <a:latin typeface="Helvetica" pitchFamily="2" charset="0"/>
              </a:rPr>
              <a:t>intrinsic growth rate</a:t>
            </a:r>
            <a:endParaRPr lang="en-US" dirty="0">
              <a:effectLst/>
              <a:latin typeface="Helvetica" pitchFamily="2" charset="0"/>
            </a:endParaRPr>
          </a:p>
        </p:txBody>
      </p:sp>
      <p:cxnSp>
        <p:nvCxnSpPr>
          <p:cNvPr id="13" name="Straight Arrow Connector 12">
            <a:extLst>
              <a:ext uri="{FF2B5EF4-FFF2-40B4-BE49-F238E27FC236}">
                <a16:creationId xmlns:a16="http://schemas.microsoft.com/office/drawing/2014/main" id="{C2D37778-5E4E-3DDC-C3E7-93AF05E3FF93}"/>
              </a:ext>
            </a:extLst>
          </p:cNvPr>
          <p:cNvCxnSpPr>
            <a:cxnSpLocks/>
          </p:cNvCxnSpPr>
          <p:nvPr/>
        </p:nvCxnSpPr>
        <p:spPr>
          <a:xfrm flipH="1">
            <a:off x="7775392" y="5504270"/>
            <a:ext cx="6241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EC4D6C9-232C-0050-6777-8AE2485DC525}"/>
              </a:ext>
            </a:extLst>
          </p:cNvPr>
          <p:cNvSpPr txBox="1"/>
          <p:nvPr/>
        </p:nvSpPr>
        <p:spPr>
          <a:xfrm>
            <a:off x="8449997" y="5307913"/>
            <a:ext cx="4001311" cy="430887"/>
          </a:xfrm>
          <a:prstGeom prst="rect">
            <a:avLst/>
          </a:prstGeom>
          <a:noFill/>
        </p:spPr>
        <p:txBody>
          <a:bodyPr wrap="square">
            <a:spAutoFit/>
          </a:bodyPr>
          <a:lstStyle/>
          <a:p>
            <a:r>
              <a:rPr lang="en-US" sz="2200" b="1" dirty="0">
                <a:solidFill>
                  <a:srgbClr val="C00000"/>
                </a:solidFill>
                <a:effectLst/>
                <a:latin typeface="Helvetica" pitchFamily="2" charset="0"/>
              </a:rPr>
              <a:t>harvesting rate</a:t>
            </a:r>
            <a:endParaRPr lang="en-US" b="1" dirty="0">
              <a:solidFill>
                <a:srgbClr val="C00000"/>
              </a:solidFill>
              <a:effectLst/>
              <a:latin typeface="Helvetica" pitchFamily="2" charset="0"/>
            </a:endParaRPr>
          </a:p>
        </p:txBody>
      </p:sp>
      <p:sp>
        <p:nvSpPr>
          <p:cNvPr id="17" name="Rectangle 16">
            <a:extLst>
              <a:ext uri="{FF2B5EF4-FFF2-40B4-BE49-F238E27FC236}">
                <a16:creationId xmlns:a16="http://schemas.microsoft.com/office/drawing/2014/main" id="{051D016D-7607-DA2D-097F-86E947DC8E01}"/>
              </a:ext>
            </a:extLst>
          </p:cNvPr>
          <p:cNvSpPr/>
          <p:nvPr/>
        </p:nvSpPr>
        <p:spPr>
          <a:xfrm>
            <a:off x="7100787" y="5307915"/>
            <a:ext cx="624191" cy="430885"/>
          </a:xfrm>
          <a:prstGeom prst="rect">
            <a:avLst/>
          </a:prstGeom>
          <a:solidFill>
            <a:srgbClr val="FFFF00">
              <a:alpha val="4742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DFEF489-05CB-8024-4780-9A3FBF1203E3}"/>
                  </a:ext>
                </a:extLst>
              </p:cNvPr>
              <p:cNvSpPr txBox="1"/>
              <p:nvPr/>
            </p:nvSpPr>
            <p:spPr>
              <a:xfrm>
                <a:off x="3703065" y="5020383"/>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r>
                        <a:rPr lang="en-US" sz="3000" b="0" i="1" smtClean="0">
                          <a:latin typeface="Cambria Math" panose="02040503050406030204" pitchFamily="18" charset="0"/>
                        </a:rPr>
                        <m:t> −</m:t>
                      </m:r>
                      <m:r>
                        <a:rPr lang="en-US" sz="3000" b="0" i="1" smtClean="0">
                          <a:latin typeface="Cambria Math" panose="02040503050406030204" pitchFamily="18" charset="0"/>
                        </a:rPr>
                        <m:t>𝐻</m:t>
                      </m:r>
                    </m:oMath>
                  </m:oMathPara>
                </a14:m>
                <a:endParaRPr lang="en-US" sz="3000" dirty="0"/>
              </a:p>
            </p:txBody>
          </p:sp>
        </mc:Choice>
        <mc:Fallback xmlns="">
          <p:sp>
            <p:nvSpPr>
              <p:cNvPr id="18" name="TextBox 17">
                <a:extLst>
                  <a:ext uri="{FF2B5EF4-FFF2-40B4-BE49-F238E27FC236}">
                    <a16:creationId xmlns:a16="http://schemas.microsoft.com/office/drawing/2014/main" id="{DDFEF489-05CB-8024-4780-9A3FBF1203E3}"/>
                  </a:ext>
                </a:extLst>
              </p:cNvPr>
              <p:cNvSpPr txBox="1">
                <a:spLocks noRot="1" noChangeAspect="1" noMove="1" noResize="1" noEditPoints="1" noAdjustHandles="1" noChangeArrowheads="1" noChangeShapeType="1" noTextEdit="1"/>
              </p:cNvSpPr>
              <p:nvPr/>
            </p:nvSpPr>
            <p:spPr>
              <a:xfrm>
                <a:off x="3703065" y="5020383"/>
                <a:ext cx="4001311" cy="886268"/>
              </a:xfrm>
              <a:prstGeom prst="rect">
                <a:avLst/>
              </a:prstGeom>
              <a:blipFill>
                <a:blip r:embed="rId3"/>
                <a:stretch>
                  <a:fillRect t="-1408" b="-12676"/>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63428D88-D997-2A77-E484-E0B68612EC24}"/>
              </a:ext>
            </a:extLst>
          </p:cNvPr>
          <p:cNvSpPr txBox="1"/>
          <p:nvPr/>
        </p:nvSpPr>
        <p:spPr>
          <a:xfrm>
            <a:off x="919268" y="1634080"/>
            <a:ext cx="10515600" cy="2893100"/>
          </a:xfrm>
          <a:prstGeom prst="rect">
            <a:avLst/>
          </a:prstGeom>
          <a:noFill/>
        </p:spPr>
        <p:txBody>
          <a:bodyPr wrap="square">
            <a:spAutoFit/>
          </a:bodyPr>
          <a:lstStyle/>
          <a:p>
            <a:r>
              <a:rPr lang="en-US" sz="2600" dirty="0">
                <a:effectLst/>
                <a:latin typeface="Helvetica" pitchFamily="2" charset="0"/>
              </a:rPr>
              <a:t>Humans have attempted to leverage density-dependent growth rates for </a:t>
            </a:r>
            <a:r>
              <a:rPr lang="en-US" sz="2600" b="1" dirty="0">
                <a:solidFill>
                  <a:srgbClr val="C00000"/>
                </a:solidFill>
                <a:effectLst/>
                <a:latin typeface="Helvetica" pitchFamily="2" charset="0"/>
              </a:rPr>
              <a:t>sustainable harvesting</a:t>
            </a:r>
            <a:r>
              <a:rPr lang="en-US" sz="2600" dirty="0">
                <a:effectLst/>
                <a:latin typeface="Helvetica" pitchFamily="2" charset="0"/>
              </a:rPr>
              <a:t>, which refers to the offtake of individuals within a population’s capacity for replenishment. Frequently, this refers to the harvesting of animals for human consumption.</a:t>
            </a:r>
          </a:p>
          <a:p>
            <a:endParaRPr lang="en-US" sz="2600" dirty="0">
              <a:latin typeface="Helvetica" pitchFamily="2" charset="0"/>
            </a:endParaRPr>
          </a:p>
          <a:p>
            <a:r>
              <a:rPr lang="en-US" sz="2600" dirty="0">
                <a:effectLst/>
                <a:latin typeface="Helvetica" pitchFamily="2" charset="0"/>
              </a:rPr>
              <a:t>The science of sustainable harvest is used extensively in fisheries management.</a:t>
            </a:r>
          </a:p>
        </p:txBody>
      </p:sp>
      <p:cxnSp>
        <p:nvCxnSpPr>
          <p:cNvPr id="3" name="Straight Arrow Connector 2">
            <a:extLst>
              <a:ext uri="{FF2B5EF4-FFF2-40B4-BE49-F238E27FC236}">
                <a16:creationId xmlns:a16="http://schemas.microsoft.com/office/drawing/2014/main" id="{E0956960-AF05-3783-0B84-E46888C0A63B}"/>
              </a:ext>
            </a:extLst>
          </p:cNvPr>
          <p:cNvCxnSpPr>
            <a:cxnSpLocks/>
          </p:cNvCxnSpPr>
          <p:nvPr/>
        </p:nvCxnSpPr>
        <p:spPr>
          <a:xfrm>
            <a:off x="2968144" y="5494157"/>
            <a:ext cx="56786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C904C57-5CCA-F8C5-F005-9C5D72CD92CD}"/>
              </a:ext>
            </a:extLst>
          </p:cNvPr>
          <p:cNvSpPr txBox="1"/>
          <p:nvPr/>
        </p:nvSpPr>
        <p:spPr>
          <a:xfrm>
            <a:off x="1025798" y="4969358"/>
            <a:ext cx="1902464" cy="1107996"/>
          </a:xfrm>
          <a:prstGeom prst="rect">
            <a:avLst/>
          </a:prstGeom>
          <a:noFill/>
        </p:spPr>
        <p:txBody>
          <a:bodyPr wrap="square">
            <a:spAutoFit/>
          </a:bodyPr>
          <a:lstStyle/>
          <a:p>
            <a:r>
              <a:rPr lang="en-US" sz="2200" dirty="0">
                <a:latin typeface="Helvetica" pitchFamily="2" charset="0"/>
              </a:rPr>
              <a:t>c</a:t>
            </a:r>
            <a:r>
              <a:rPr lang="en-US" sz="2200" dirty="0">
                <a:effectLst/>
                <a:latin typeface="Helvetica" pitchFamily="2" charset="0"/>
              </a:rPr>
              <a:t>hange in population size with time</a:t>
            </a:r>
            <a:endParaRPr lang="en-US" dirty="0">
              <a:effectLst/>
              <a:latin typeface="Helvetica" pitchFamily="2" charset="0"/>
            </a:endParaRPr>
          </a:p>
        </p:txBody>
      </p:sp>
      <p:sp>
        <p:nvSpPr>
          <p:cNvPr id="20" name="TextBox 19">
            <a:extLst>
              <a:ext uri="{FF2B5EF4-FFF2-40B4-BE49-F238E27FC236}">
                <a16:creationId xmlns:a16="http://schemas.microsoft.com/office/drawing/2014/main" id="{C7782180-70CA-532D-E8B3-79C61879F9E8}"/>
              </a:ext>
            </a:extLst>
          </p:cNvPr>
          <p:cNvSpPr txBox="1"/>
          <p:nvPr/>
        </p:nvSpPr>
        <p:spPr>
          <a:xfrm>
            <a:off x="4935239" y="6420841"/>
            <a:ext cx="2735576" cy="430887"/>
          </a:xfrm>
          <a:prstGeom prst="rect">
            <a:avLst/>
          </a:prstGeom>
          <a:noFill/>
        </p:spPr>
        <p:txBody>
          <a:bodyPr wrap="square">
            <a:spAutoFit/>
          </a:bodyPr>
          <a:lstStyle/>
          <a:p>
            <a:r>
              <a:rPr lang="en-US" sz="2200" dirty="0">
                <a:latin typeface="Helvetica" pitchFamily="2" charset="0"/>
              </a:rPr>
              <a:t>d</a:t>
            </a:r>
            <a:r>
              <a:rPr lang="en-US" sz="2200" dirty="0">
                <a:effectLst/>
                <a:latin typeface="Helvetica" pitchFamily="2" charset="0"/>
              </a:rPr>
              <a:t>ensity-dependence</a:t>
            </a:r>
            <a:endParaRPr lang="en-US" dirty="0">
              <a:effectLst/>
              <a:latin typeface="Helvetica" pitchFamily="2" charset="0"/>
            </a:endParaRPr>
          </a:p>
        </p:txBody>
      </p:sp>
      <p:sp>
        <p:nvSpPr>
          <p:cNvPr id="21" name="Left Brace 20">
            <a:extLst>
              <a:ext uri="{FF2B5EF4-FFF2-40B4-BE49-F238E27FC236}">
                <a16:creationId xmlns:a16="http://schemas.microsoft.com/office/drawing/2014/main" id="{EE2B0776-1067-BBC3-7E30-FE89D7F6ADD6}"/>
              </a:ext>
            </a:extLst>
          </p:cNvPr>
          <p:cNvSpPr/>
          <p:nvPr/>
        </p:nvSpPr>
        <p:spPr>
          <a:xfrm rot="16200000">
            <a:off x="5972540" y="5738142"/>
            <a:ext cx="263040" cy="951349"/>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747385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423B9-2643-5942-20C8-AD79BFE4C69A}"/>
              </a:ext>
            </a:extLst>
          </p:cNvPr>
          <p:cNvSpPr>
            <a:spLocks noGrp="1"/>
          </p:cNvSpPr>
          <p:nvPr>
            <p:ph type="title"/>
          </p:nvPr>
        </p:nvSpPr>
        <p:spPr/>
        <p:txBody>
          <a:bodyPr/>
          <a:lstStyle/>
          <a:p>
            <a:r>
              <a:rPr lang="en-US" dirty="0"/>
              <a:t>Learning objectives from Lecture 1</a:t>
            </a:r>
          </a:p>
        </p:txBody>
      </p:sp>
      <p:sp>
        <p:nvSpPr>
          <p:cNvPr id="3" name="Content Placeholder 2">
            <a:extLst>
              <a:ext uri="{FF2B5EF4-FFF2-40B4-BE49-F238E27FC236}">
                <a16:creationId xmlns:a16="http://schemas.microsoft.com/office/drawing/2014/main" id="{596AB86E-5517-C2CB-021B-8E0F1ADDF5F0}"/>
              </a:ext>
            </a:extLst>
          </p:cNvPr>
          <p:cNvSpPr>
            <a:spLocks noGrp="1"/>
          </p:cNvSpPr>
          <p:nvPr>
            <p:ph idx="1"/>
          </p:nvPr>
        </p:nvSpPr>
        <p:spPr>
          <a:xfrm>
            <a:off x="838200" y="1546655"/>
            <a:ext cx="10515600" cy="4776653"/>
          </a:xfrm>
        </p:spPr>
        <p:txBody>
          <a:bodyPr>
            <a:normAutofit/>
          </a:bodyPr>
          <a:lstStyle/>
          <a:p>
            <a:pPr marL="0" indent="0">
              <a:buNone/>
            </a:pPr>
            <a:r>
              <a:rPr lang="en-US" i="1" dirty="0"/>
              <a:t>You should be able to:</a:t>
            </a:r>
          </a:p>
          <a:p>
            <a:r>
              <a:rPr lang="en-US" dirty="0"/>
              <a:t>Define ecology as a science</a:t>
            </a:r>
          </a:p>
          <a:p>
            <a:r>
              <a:rPr lang="en-US" dirty="0"/>
              <a:t>Distinguish a statistical model (pattern) from a population model (process)</a:t>
            </a:r>
          </a:p>
          <a:p>
            <a:r>
              <a:rPr lang="en-US" dirty="0"/>
              <a:t>Construct a simple box plot for a population model</a:t>
            </a:r>
          </a:p>
          <a:p>
            <a:r>
              <a:rPr lang="en-US" dirty="0"/>
              <a:t>Distinguish geometric and exponential growth – and know when to apply which model to which kinds of data</a:t>
            </a:r>
          </a:p>
          <a:p>
            <a:r>
              <a:rPr lang="en-US" dirty="0"/>
              <a:t>Understand what it means to ‘fit’ a model to data</a:t>
            </a:r>
          </a:p>
          <a:p>
            <a:r>
              <a:rPr lang="en-US" dirty="0"/>
              <a:t>Interpret whether growth is slowing, accelerating, or constant from lines ‘fit’ to different time points</a:t>
            </a:r>
          </a:p>
        </p:txBody>
      </p:sp>
    </p:spTree>
    <p:extLst>
      <p:ext uri="{BB962C8B-B14F-4D97-AF65-F5344CB8AC3E}">
        <p14:creationId xmlns:p14="http://schemas.microsoft.com/office/powerpoint/2010/main" val="979784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CA8F4-D871-54CE-9C57-49BADEE88299}"/>
              </a:ext>
            </a:extLst>
          </p:cNvPr>
          <p:cNvSpPr>
            <a:spLocks noGrp="1"/>
          </p:cNvSpPr>
          <p:nvPr>
            <p:ph type="title"/>
          </p:nvPr>
        </p:nvSpPr>
        <p:spPr/>
        <p:txBody>
          <a:bodyPr/>
          <a:lstStyle/>
          <a:p>
            <a:r>
              <a:rPr lang="en-US" dirty="0"/>
              <a:t>Logistic growth and harvesting</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DFEF489-05CB-8024-4780-9A3FBF1203E3}"/>
                  </a:ext>
                </a:extLst>
              </p:cNvPr>
              <p:cNvSpPr txBox="1"/>
              <p:nvPr/>
            </p:nvSpPr>
            <p:spPr>
              <a:xfrm>
                <a:off x="680935" y="2128806"/>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r>
                        <a:rPr lang="en-US" sz="3000" b="0" i="1" smtClean="0">
                          <a:latin typeface="Cambria Math" panose="02040503050406030204" pitchFamily="18" charset="0"/>
                        </a:rPr>
                        <m:t> −</m:t>
                      </m:r>
                      <m:r>
                        <a:rPr lang="en-US" sz="3000" b="0" i="1" smtClean="0">
                          <a:latin typeface="Cambria Math" panose="02040503050406030204" pitchFamily="18" charset="0"/>
                        </a:rPr>
                        <m:t>𝐻</m:t>
                      </m:r>
                    </m:oMath>
                  </m:oMathPara>
                </a14:m>
                <a:endParaRPr lang="en-US" sz="3000" dirty="0"/>
              </a:p>
            </p:txBody>
          </p:sp>
        </mc:Choice>
        <mc:Fallback xmlns="">
          <p:sp>
            <p:nvSpPr>
              <p:cNvPr id="18" name="TextBox 17">
                <a:extLst>
                  <a:ext uri="{FF2B5EF4-FFF2-40B4-BE49-F238E27FC236}">
                    <a16:creationId xmlns:a16="http://schemas.microsoft.com/office/drawing/2014/main" id="{DDFEF489-05CB-8024-4780-9A3FBF1203E3}"/>
                  </a:ext>
                </a:extLst>
              </p:cNvPr>
              <p:cNvSpPr txBox="1">
                <a:spLocks noRot="1" noChangeAspect="1" noMove="1" noResize="1" noEditPoints="1" noAdjustHandles="1" noChangeArrowheads="1" noChangeShapeType="1" noTextEdit="1"/>
              </p:cNvSpPr>
              <p:nvPr/>
            </p:nvSpPr>
            <p:spPr>
              <a:xfrm>
                <a:off x="680935" y="2128806"/>
                <a:ext cx="4001311" cy="886268"/>
              </a:xfrm>
              <a:prstGeom prst="rect">
                <a:avLst/>
              </a:prstGeom>
              <a:blipFill>
                <a:blip r:embed="rId3"/>
                <a:stretch>
                  <a:fillRect t="-1408" b="-12676"/>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3D87F0C-1AAF-1F14-BD9C-D1A91AEC90AB}"/>
              </a:ext>
            </a:extLst>
          </p:cNvPr>
          <p:cNvSpPr txBox="1"/>
          <p:nvPr/>
        </p:nvSpPr>
        <p:spPr>
          <a:xfrm>
            <a:off x="4378310" y="4489793"/>
            <a:ext cx="4535523" cy="2092881"/>
          </a:xfrm>
          <a:prstGeom prst="rect">
            <a:avLst/>
          </a:prstGeom>
          <a:noFill/>
        </p:spPr>
        <p:txBody>
          <a:bodyPr wrap="square">
            <a:spAutoFit/>
          </a:bodyPr>
          <a:lstStyle/>
          <a:p>
            <a:r>
              <a:rPr lang="en-US" sz="2600" dirty="0">
                <a:latin typeface="Helvetica" pitchFamily="2" charset="0"/>
              </a:rPr>
              <a:t>For a harvested population, </a:t>
            </a:r>
            <a:r>
              <a:rPr lang="en-US" sz="2600" b="1" dirty="0">
                <a:solidFill>
                  <a:srgbClr val="C00000"/>
                </a:solidFill>
                <a:latin typeface="Helvetica" pitchFamily="2" charset="0"/>
              </a:rPr>
              <a:t>theoretically</a:t>
            </a:r>
            <a:r>
              <a:rPr lang="en-US" sz="2600" dirty="0">
                <a:latin typeface="Helvetica" pitchFamily="2" charset="0"/>
              </a:rPr>
              <a:t>, the population size is at equilibrium if the </a:t>
            </a:r>
            <a:r>
              <a:rPr lang="en-US" sz="2600" b="1" dirty="0">
                <a:solidFill>
                  <a:srgbClr val="C00000"/>
                </a:solidFill>
                <a:latin typeface="Helvetica" pitchFamily="2" charset="0"/>
              </a:rPr>
              <a:t>harvest rate equals the population change</a:t>
            </a:r>
            <a:r>
              <a:rPr lang="en-US" sz="2600" dirty="0">
                <a:latin typeface="Helvetica" pitchFamily="2" charset="0"/>
              </a:rPr>
              <a:t>.</a:t>
            </a:r>
            <a:endParaRPr lang="en-US" sz="2600" dirty="0">
              <a:effectLst/>
              <a:latin typeface="Helvetica" pitchFamily="2"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7726DBB-C805-169F-67CF-7E4F330D2AE1}"/>
                  </a:ext>
                </a:extLst>
              </p:cNvPr>
              <p:cNvSpPr txBox="1"/>
              <p:nvPr/>
            </p:nvSpPr>
            <p:spPr>
              <a:xfrm>
                <a:off x="376999" y="4649966"/>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𝐻</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5" name="TextBox 4">
                <a:extLst>
                  <a:ext uri="{FF2B5EF4-FFF2-40B4-BE49-F238E27FC236}">
                    <a16:creationId xmlns:a16="http://schemas.microsoft.com/office/drawing/2014/main" id="{C7726DBB-C805-169F-67CF-7E4F330D2AE1}"/>
                  </a:ext>
                </a:extLst>
              </p:cNvPr>
              <p:cNvSpPr txBox="1">
                <a:spLocks noRot="1" noChangeAspect="1" noMove="1" noResize="1" noEditPoints="1" noAdjustHandles="1" noChangeArrowheads="1" noChangeShapeType="1" noTextEdit="1"/>
              </p:cNvSpPr>
              <p:nvPr/>
            </p:nvSpPr>
            <p:spPr>
              <a:xfrm>
                <a:off x="376999" y="4649966"/>
                <a:ext cx="4001311" cy="886268"/>
              </a:xfrm>
              <a:prstGeom prst="rect">
                <a:avLst/>
              </a:prstGeom>
              <a:blipFill>
                <a:blip r:embed="rId4"/>
                <a:stretch>
                  <a:fillRect t="-1429"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5D697F3-C698-2FFD-D250-1CFEB3F6BD12}"/>
                  </a:ext>
                </a:extLst>
              </p:cNvPr>
              <p:cNvSpPr txBox="1"/>
              <p:nvPr/>
            </p:nvSpPr>
            <p:spPr>
              <a:xfrm>
                <a:off x="838200" y="3400651"/>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0</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r>
                        <a:rPr lang="en-US" sz="3000" b="0" i="1" smtClean="0">
                          <a:latin typeface="Cambria Math" panose="02040503050406030204" pitchFamily="18" charset="0"/>
                        </a:rPr>
                        <m:t> −</m:t>
                      </m:r>
                      <m:r>
                        <a:rPr lang="en-US" sz="3000" b="0" i="1" smtClean="0">
                          <a:latin typeface="Cambria Math" panose="02040503050406030204" pitchFamily="18" charset="0"/>
                        </a:rPr>
                        <m:t>𝐻</m:t>
                      </m:r>
                    </m:oMath>
                  </m:oMathPara>
                </a14:m>
                <a:endParaRPr lang="en-US" sz="3000" dirty="0"/>
              </a:p>
            </p:txBody>
          </p:sp>
        </mc:Choice>
        <mc:Fallback xmlns="">
          <p:sp>
            <p:nvSpPr>
              <p:cNvPr id="3" name="TextBox 2">
                <a:extLst>
                  <a:ext uri="{FF2B5EF4-FFF2-40B4-BE49-F238E27FC236}">
                    <a16:creationId xmlns:a16="http://schemas.microsoft.com/office/drawing/2014/main" id="{35D697F3-C698-2FFD-D250-1CFEB3F6BD12}"/>
                  </a:ext>
                </a:extLst>
              </p:cNvPr>
              <p:cNvSpPr txBox="1">
                <a:spLocks noRot="1" noChangeAspect="1" noMove="1" noResize="1" noEditPoints="1" noAdjustHandles="1" noChangeArrowheads="1" noChangeShapeType="1" noTextEdit="1"/>
              </p:cNvSpPr>
              <p:nvPr/>
            </p:nvSpPr>
            <p:spPr>
              <a:xfrm>
                <a:off x="838200" y="3400651"/>
                <a:ext cx="4001311" cy="886268"/>
              </a:xfrm>
              <a:prstGeom prst="rect">
                <a:avLst/>
              </a:prstGeom>
              <a:blipFill>
                <a:blip r:embed="rId5"/>
                <a:stretch>
                  <a:fillRect t="-1408" b="-11268"/>
                </a:stretch>
              </a:blipFill>
            </p:spPr>
            <p:txBody>
              <a:bodyPr/>
              <a:lstStyle/>
              <a:p>
                <a:r>
                  <a:rPr lang="en-US">
                    <a:noFill/>
                  </a:rPr>
                  <a:t> </a:t>
                </a:r>
              </a:p>
            </p:txBody>
          </p:sp>
        </mc:Fallback>
      </mc:AlternateContent>
    </p:spTree>
    <p:extLst>
      <p:ext uri="{BB962C8B-B14F-4D97-AF65-F5344CB8AC3E}">
        <p14:creationId xmlns:p14="http://schemas.microsoft.com/office/powerpoint/2010/main" val="1904947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a:extLst>
              <a:ext uri="{FF2B5EF4-FFF2-40B4-BE49-F238E27FC236}">
                <a16:creationId xmlns:a16="http://schemas.microsoft.com/office/drawing/2014/main" id="{1F7C37BA-13D9-EEFD-196D-F6914E42EB98}"/>
              </a:ext>
            </a:extLst>
          </p:cNvPr>
          <p:cNvCxnSpPr>
            <a:cxnSpLocks/>
          </p:cNvCxnSpPr>
          <p:nvPr/>
        </p:nvCxnSpPr>
        <p:spPr>
          <a:xfrm flipH="1">
            <a:off x="8125912" y="2776309"/>
            <a:ext cx="387339"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909ECF7-C204-FC59-30A3-94C48C30679A}"/>
              </a:ext>
            </a:extLst>
          </p:cNvPr>
          <p:cNvSpPr txBox="1"/>
          <p:nvPr/>
        </p:nvSpPr>
        <p:spPr>
          <a:xfrm>
            <a:off x="8653403" y="2560866"/>
            <a:ext cx="4001311" cy="430887"/>
          </a:xfrm>
          <a:prstGeom prst="rect">
            <a:avLst/>
          </a:prstGeom>
          <a:noFill/>
        </p:spPr>
        <p:txBody>
          <a:bodyPr wrap="square">
            <a:spAutoFit/>
          </a:bodyPr>
          <a:lstStyle/>
          <a:p>
            <a:r>
              <a:rPr lang="en-US" sz="2200" dirty="0">
                <a:effectLst/>
                <a:latin typeface="Helvetica" pitchFamily="2" charset="0"/>
              </a:rPr>
              <a:t>harvesting rate</a:t>
            </a:r>
            <a:endParaRPr lang="en-US" dirty="0">
              <a:effectLst/>
              <a:latin typeface="Helvetica" pitchFamily="2" charset="0"/>
            </a:endParaRPr>
          </a:p>
        </p:txBody>
      </p:sp>
      <p:sp>
        <p:nvSpPr>
          <p:cNvPr id="14" name="TextBox 13">
            <a:extLst>
              <a:ext uri="{FF2B5EF4-FFF2-40B4-BE49-F238E27FC236}">
                <a16:creationId xmlns:a16="http://schemas.microsoft.com/office/drawing/2014/main" id="{D1D29153-6660-16B5-7824-9F4AEFAA52A8}"/>
              </a:ext>
            </a:extLst>
          </p:cNvPr>
          <p:cNvSpPr txBox="1"/>
          <p:nvPr/>
        </p:nvSpPr>
        <p:spPr>
          <a:xfrm>
            <a:off x="8653402" y="4038035"/>
            <a:ext cx="4001311" cy="430887"/>
          </a:xfrm>
          <a:prstGeom prst="rect">
            <a:avLst/>
          </a:prstGeom>
          <a:noFill/>
        </p:spPr>
        <p:txBody>
          <a:bodyPr wrap="square">
            <a:spAutoFit/>
          </a:bodyPr>
          <a:lstStyle/>
          <a:p>
            <a:r>
              <a:rPr lang="en-US" sz="2200" dirty="0">
                <a:effectLst/>
                <a:latin typeface="Helvetica" pitchFamily="2" charset="0"/>
              </a:rPr>
              <a:t>carrying capacity</a:t>
            </a:r>
            <a:endParaRPr lang="en-US" dirty="0">
              <a:effectLst/>
              <a:latin typeface="Helvetica" pitchFamily="2" charset="0"/>
            </a:endParaRPr>
          </a:p>
        </p:txBody>
      </p:sp>
      <p:cxnSp>
        <p:nvCxnSpPr>
          <p:cNvPr id="25" name="Straight Arrow Connector 24">
            <a:extLst>
              <a:ext uri="{FF2B5EF4-FFF2-40B4-BE49-F238E27FC236}">
                <a16:creationId xmlns:a16="http://schemas.microsoft.com/office/drawing/2014/main" id="{6501268B-FBEF-722B-B460-7D1F7EDAFBFA}"/>
              </a:ext>
            </a:extLst>
          </p:cNvPr>
          <p:cNvCxnSpPr>
            <a:cxnSpLocks/>
          </p:cNvCxnSpPr>
          <p:nvPr/>
        </p:nvCxnSpPr>
        <p:spPr>
          <a:xfrm flipH="1">
            <a:off x="7985760" y="4283103"/>
            <a:ext cx="5274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itle 1">
            <a:extLst>
              <a:ext uri="{FF2B5EF4-FFF2-40B4-BE49-F238E27FC236}">
                <a16:creationId xmlns:a16="http://schemas.microsoft.com/office/drawing/2014/main" id="{52DBCD49-3180-611D-EF54-F44D35A8375D}"/>
              </a:ext>
            </a:extLst>
          </p:cNvPr>
          <p:cNvSpPr txBox="1">
            <a:spLocks/>
          </p:cNvSpPr>
          <p:nvPr/>
        </p:nvSpPr>
        <p:spPr>
          <a:xfrm>
            <a:off x="1112520" y="149982"/>
            <a:ext cx="68732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The stability of harvesting depends on population size.</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452C79B-4985-B083-0351-17765BE2F2BC}"/>
                  </a:ext>
                </a:extLst>
              </p:cNvPr>
              <p:cNvSpPr txBox="1"/>
              <p:nvPr/>
            </p:nvSpPr>
            <p:spPr>
              <a:xfrm>
                <a:off x="8381137" y="369630"/>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𝐻</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27" name="TextBox 26">
                <a:extLst>
                  <a:ext uri="{FF2B5EF4-FFF2-40B4-BE49-F238E27FC236}">
                    <a16:creationId xmlns:a16="http://schemas.microsoft.com/office/drawing/2014/main" id="{0452C79B-4985-B083-0351-17765BE2F2BC}"/>
                  </a:ext>
                </a:extLst>
              </p:cNvPr>
              <p:cNvSpPr txBox="1">
                <a:spLocks noRot="1" noChangeAspect="1" noMove="1" noResize="1" noEditPoints="1" noAdjustHandles="1" noChangeArrowheads="1" noChangeShapeType="1" noTextEdit="1"/>
              </p:cNvSpPr>
              <p:nvPr/>
            </p:nvSpPr>
            <p:spPr>
              <a:xfrm>
                <a:off x="8381137" y="369630"/>
                <a:ext cx="4001311" cy="886268"/>
              </a:xfrm>
              <a:prstGeom prst="rect">
                <a:avLst/>
              </a:prstGeom>
              <a:blipFill>
                <a:blip r:embed="rId3"/>
                <a:stretch>
                  <a:fillRect t="-1429" b="-11429"/>
                </a:stretch>
              </a:blipFill>
            </p:spPr>
            <p:txBody>
              <a:bodyPr/>
              <a:lstStyle/>
              <a:p>
                <a:r>
                  <a:rPr lang="en-US">
                    <a:noFill/>
                  </a:rPr>
                  <a:t> </a:t>
                </a:r>
              </a:p>
            </p:txBody>
          </p:sp>
        </mc:Fallback>
      </mc:AlternateContent>
      <p:pic>
        <p:nvPicPr>
          <p:cNvPr id="29" name="Picture 28" descr="Chart, line chart&#10;&#10;Description automatically generated">
            <a:extLst>
              <a:ext uri="{FF2B5EF4-FFF2-40B4-BE49-F238E27FC236}">
                <a16:creationId xmlns:a16="http://schemas.microsoft.com/office/drawing/2014/main" id="{9D797983-04C2-6CB6-F0E0-906BAE29F037}"/>
              </a:ext>
            </a:extLst>
          </p:cNvPr>
          <p:cNvPicPr>
            <a:picLocks noChangeAspect="1"/>
          </p:cNvPicPr>
          <p:nvPr/>
        </p:nvPicPr>
        <p:blipFill>
          <a:blip r:embed="rId4"/>
          <a:stretch>
            <a:fillRect/>
          </a:stretch>
        </p:blipFill>
        <p:spPr>
          <a:xfrm>
            <a:off x="847316" y="1528765"/>
            <a:ext cx="7138444" cy="5355849"/>
          </a:xfrm>
          <a:prstGeom prst="rect">
            <a:avLst/>
          </a:prstGeom>
        </p:spPr>
      </p:pic>
      <p:sp>
        <p:nvSpPr>
          <p:cNvPr id="2" name="Oval 1">
            <a:extLst>
              <a:ext uri="{FF2B5EF4-FFF2-40B4-BE49-F238E27FC236}">
                <a16:creationId xmlns:a16="http://schemas.microsoft.com/office/drawing/2014/main" id="{C01EC6F2-3CA5-C5E8-F154-DEB5BFFF8CA6}"/>
              </a:ext>
            </a:extLst>
          </p:cNvPr>
          <p:cNvSpPr/>
          <p:nvPr/>
        </p:nvSpPr>
        <p:spPr>
          <a:xfrm>
            <a:off x="2859645" y="2627785"/>
            <a:ext cx="175098" cy="210869"/>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C7F6657C-B913-BEB2-383D-0FACC2B8E5B3}"/>
              </a:ext>
            </a:extLst>
          </p:cNvPr>
          <p:cNvSpPr/>
          <p:nvPr/>
        </p:nvSpPr>
        <p:spPr>
          <a:xfrm>
            <a:off x="5800640" y="2640395"/>
            <a:ext cx="175098" cy="210869"/>
          </a:xfrm>
          <a:prstGeom prst="ellipse">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D665CE0-9028-35A5-448E-FA29871ABE47}"/>
              </a:ext>
            </a:extLst>
          </p:cNvPr>
          <p:cNvSpPr txBox="1"/>
          <p:nvPr/>
        </p:nvSpPr>
        <p:spPr>
          <a:xfrm>
            <a:off x="8381137" y="4853539"/>
            <a:ext cx="3810863" cy="1785104"/>
          </a:xfrm>
          <a:prstGeom prst="rect">
            <a:avLst/>
          </a:prstGeom>
          <a:noFill/>
        </p:spPr>
        <p:txBody>
          <a:bodyPr wrap="square">
            <a:spAutoFit/>
          </a:bodyPr>
          <a:lstStyle/>
          <a:p>
            <a:r>
              <a:rPr lang="en-US" sz="2200" dirty="0">
                <a:effectLst/>
                <a:latin typeface="Helvetica" pitchFamily="2" charset="0"/>
              </a:rPr>
              <a:t>Curve </a:t>
            </a:r>
            <a:r>
              <a:rPr lang="en-US" sz="2200" dirty="0">
                <a:latin typeface="Helvetica" pitchFamily="2" charset="0"/>
              </a:rPr>
              <a:t>shows equilibrium solutions to harvesting equation, with r= 0.25 &amp; K=5.</a:t>
            </a:r>
          </a:p>
          <a:p>
            <a:r>
              <a:rPr lang="en-US" sz="2200" dirty="0">
                <a:effectLst/>
                <a:latin typeface="Helvetica" pitchFamily="2" charset="0"/>
              </a:rPr>
              <a:t>Some equilibria are </a:t>
            </a:r>
            <a:r>
              <a:rPr lang="en-US" sz="2200" b="1" dirty="0">
                <a:solidFill>
                  <a:srgbClr val="C00000"/>
                </a:solidFill>
                <a:effectLst/>
                <a:latin typeface="Helvetica" pitchFamily="2" charset="0"/>
              </a:rPr>
              <a:t>stable</a:t>
            </a:r>
            <a:r>
              <a:rPr lang="en-US" sz="2200" dirty="0">
                <a:effectLst/>
                <a:latin typeface="Helvetica" pitchFamily="2" charset="0"/>
              </a:rPr>
              <a:t>, and some are </a:t>
            </a:r>
            <a:r>
              <a:rPr lang="en-US" sz="2200" b="1" dirty="0">
                <a:solidFill>
                  <a:srgbClr val="C00000"/>
                </a:solidFill>
                <a:effectLst/>
                <a:latin typeface="Helvetica" pitchFamily="2" charset="0"/>
              </a:rPr>
              <a:t>unstable</a:t>
            </a:r>
            <a:r>
              <a:rPr lang="en-US" sz="2200" dirty="0">
                <a:effectLst/>
                <a:latin typeface="Helvetica" pitchFamily="2" charset="0"/>
              </a:rPr>
              <a:t>.</a:t>
            </a:r>
            <a:endParaRPr lang="en-US" dirty="0">
              <a:effectLst/>
              <a:latin typeface="Helvetica" pitchFamily="2" charset="0"/>
            </a:endParaRPr>
          </a:p>
        </p:txBody>
      </p:sp>
      <p:cxnSp>
        <p:nvCxnSpPr>
          <p:cNvPr id="5" name="Straight Arrow Connector 4">
            <a:extLst>
              <a:ext uri="{FF2B5EF4-FFF2-40B4-BE49-F238E27FC236}">
                <a16:creationId xmlns:a16="http://schemas.microsoft.com/office/drawing/2014/main" id="{2E650A83-9196-929C-75D5-A9E89366BACE}"/>
              </a:ext>
            </a:extLst>
          </p:cNvPr>
          <p:cNvCxnSpPr>
            <a:cxnSpLocks/>
          </p:cNvCxnSpPr>
          <p:nvPr/>
        </p:nvCxnSpPr>
        <p:spPr>
          <a:xfrm flipH="1">
            <a:off x="7640664" y="5807596"/>
            <a:ext cx="7404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78189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Chart, line chart&#10;&#10;Description automatically generated">
            <a:extLst>
              <a:ext uri="{FF2B5EF4-FFF2-40B4-BE49-F238E27FC236}">
                <a16:creationId xmlns:a16="http://schemas.microsoft.com/office/drawing/2014/main" id="{5319C8D9-C559-F5CF-B77A-5A756E3C6944}"/>
              </a:ext>
            </a:extLst>
          </p:cNvPr>
          <p:cNvPicPr>
            <a:picLocks noChangeAspect="1"/>
          </p:cNvPicPr>
          <p:nvPr/>
        </p:nvPicPr>
        <p:blipFill>
          <a:blip r:embed="rId3"/>
          <a:stretch>
            <a:fillRect/>
          </a:stretch>
        </p:blipFill>
        <p:spPr>
          <a:xfrm>
            <a:off x="847316" y="1528765"/>
            <a:ext cx="7138444" cy="5355849"/>
          </a:xfrm>
          <a:prstGeom prst="rect">
            <a:avLst/>
          </a:prstGeom>
        </p:spPr>
      </p:pic>
      <p:cxnSp>
        <p:nvCxnSpPr>
          <p:cNvPr id="7" name="Straight Arrow Connector 6">
            <a:extLst>
              <a:ext uri="{FF2B5EF4-FFF2-40B4-BE49-F238E27FC236}">
                <a16:creationId xmlns:a16="http://schemas.microsoft.com/office/drawing/2014/main" id="{44ED5B1B-CD24-91B3-919A-2650759803DB}"/>
              </a:ext>
            </a:extLst>
          </p:cNvPr>
          <p:cNvCxnSpPr>
            <a:cxnSpLocks/>
          </p:cNvCxnSpPr>
          <p:nvPr/>
        </p:nvCxnSpPr>
        <p:spPr>
          <a:xfrm flipH="1">
            <a:off x="6035040" y="2613059"/>
            <a:ext cx="4580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6F59AC6-63FF-620F-5648-8294CA4D43D1}"/>
              </a:ext>
            </a:extLst>
          </p:cNvPr>
          <p:cNvCxnSpPr>
            <a:cxnSpLocks/>
          </p:cNvCxnSpPr>
          <p:nvPr/>
        </p:nvCxnSpPr>
        <p:spPr>
          <a:xfrm>
            <a:off x="5214832" y="2612119"/>
            <a:ext cx="44990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EADF1C7-6183-3B4C-B085-0946E37F81E4}"/>
              </a:ext>
            </a:extLst>
          </p:cNvPr>
          <p:cNvCxnSpPr>
            <a:cxnSpLocks/>
          </p:cNvCxnSpPr>
          <p:nvPr/>
        </p:nvCxnSpPr>
        <p:spPr>
          <a:xfrm flipH="1">
            <a:off x="8011140" y="2805100"/>
            <a:ext cx="35225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D936E92-B34A-7595-368F-06E297228EC8}"/>
              </a:ext>
            </a:extLst>
          </p:cNvPr>
          <p:cNvSpPr txBox="1"/>
          <p:nvPr/>
        </p:nvSpPr>
        <p:spPr>
          <a:xfrm>
            <a:off x="8490401" y="2500300"/>
            <a:ext cx="3366319" cy="2800767"/>
          </a:xfrm>
          <a:prstGeom prst="rect">
            <a:avLst/>
          </a:prstGeom>
          <a:noFill/>
        </p:spPr>
        <p:txBody>
          <a:bodyPr wrap="square">
            <a:spAutoFit/>
          </a:bodyPr>
          <a:lstStyle/>
          <a:p>
            <a:r>
              <a:rPr lang="en-US" sz="2200" b="1" dirty="0">
                <a:solidFill>
                  <a:srgbClr val="C00000"/>
                </a:solidFill>
                <a:effectLst/>
                <a:latin typeface="Helvetica" pitchFamily="2" charset="0"/>
              </a:rPr>
              <a:t>stable equilibrium</a:t>
            </a:r>
          </a:p>
          <a:p>
            <a:r>
              <a:rPr lang="en-US" sz="2200" dirty="0">
                <a:latin typeface="Helvetica" pitchFamily="2" charset="0"/>
              </a:rPr>
              <a:t>For a population of N=4, a harvest rate of 0.2 (animals/timestep) results in a stable equilibrium (</a:t>
            </a:r>
            <a:r>
              <a:rPr lang="en-US" sz="2200" b="1" dirty="0">
                <a:solidFill>
                  <a:srgbClr val="C00000"/>
                </a:solidFill>
                <a:latin typeface="Helvetica" pitchFamily="2" charset="0"/>
              </a:rPr>
              <a:t>sustainable harvest</a:t>
            </a:r>
            <a:r>
              <a:rPr lang="en-US" sz="2200" dirty="0">
                <a:latin typeface="Helvetica" pitchFamily="2" charset="0"/>
              </a:rPr>
              <a:t>).</a:t>
            </a:r>
          </a:p>
          <a:p>
            <a:endParaRPr lang="en-US" sz="2200" dirty="0">
              <a:latin typeface="Helvetica" pitchFamily="2" charset="0"/>
            </a:endParaRPr>
          </a:p>
        </p:txBody>
      </p:sp>
      <p:sp>
        <p:nvSpPr>
          <p:cNvPr id="2" name="Title 1">
            <a:extLst>
              <a:ext uri="{FF2B5EF4-FFF2-40B4-BE49-F238E27FC236}">
                <a16:creationId xmlns:a16="http://schemas.microsoft.com/office/drawing/2014/main" id="{DBB457B5-7066-3E5F-2321-765BA60D3ADB}"/>
              </a:ext>
            </a:extLst>
          </p:cNvPr>
          <p:cNvSpPr txBox="1">
            <a:spLocks/>
          </p:cNvSpPr>
          <p:nvPr/>
        </p:nvSpPr>
        <p:spPr>
          <a:xfrm>
            <a:off x="1112520" y="180462"/>
            <a:ext cx="68732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The stability of harvesting depends on population size.</a:t>
            </a:r>
          </a:p>
        </p:txBody>
      </p:sp>
      <p:sp>
        <p:nvSpPr>
          <p:cNvPr id="3" name="Oval 2">
            <a:extLst>
              <a:ext uri="{FF2B5EF4-FFF2-40B4-BE49-F238E27FC236}">
                <a16:creationId xmlns:a16="http://schemas.microsoft.com/office/drawing/2014/main" id="{78583779-63C4-456F-2927-9F2AD0601F45}"/>
              </a:ext>
            </a:extLst>
          </p:cNvPr>
          <p:cNvSpPr/>
          <p:nvPr/>
        </p:nvSpPr>
        <p:spPr>
          <a:xfrm>
            <a:off x="2859645" y="2627785"/>
            <a:ext cx="175098" cy="210869"/>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9E6984FD-FFE4-C8D7-09B5-031DCDB043A4}"/>
              </a:ext>
            </a:extLst>
          </p:cNvPr>
          <p:cNvSpPr/>
          <p:nvPr/>
        </p:nvSpPr>
        <p:spPr>
          <a:xfrm>
            <a:off x="5800640" y="2640395"/>
            <a:ext cx="175098" cy="210869"/>
          </a:xfrm>
          <a:prstGeom prst="ellipse">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6DF06493-F9C7-2B0F-94F3-F45C00B22AE2}"/>
                  </a:ext>
                </a:extLst>
              </p:cNvPr>
              <p:cNvSpPr txBox="1"/>
              <p:nvPr/>
            </p:nvSpPr>
            <p:spPr>
              <a:xfrm>
                <a:off x="8011140" y="180462"/>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r>
                        <a:rPr lang="en-US" sz="3000" b="0" i="1" smtClean="0">
                          <a:latin typeface="Cambria Math" panose="02040503050406030204" pitchFamily="18" charset="0"/>
                        </a:rPr>
                        <m:t> −</m:t>
                      </m:r>
                      <m:r>
                        <a:rPr lang="en-US" sz="3000" b="0" i="1" smtClean="0">
                          <a:latin typeface="Cambria Math" panose="02040503050406030204" pitchFamily="18" charset="0"/>
                        </a:rPr>
                        <m:t>𝐻</m:t>
                      </m:r>
                    </m:oMath>
                  </m:oMathPara>
                </a14:m>
                <a:endParaRPr lang="en-US" sz="3000" dirty="0"/>
              </a:p>
            </p:txBody>
          </p:sp>
        </mc:Choice>
        <mc:Fallback>
          <p:sp>
            <p:nvSpPr>
              <p:cNvPr id="5" name="TextBox 4">
                <a:extLst>
                  <a:ext uri="{FF2B5EF4-FFF2-40B4-BE49-F238E27FC236}">
                    <a16:creationId xmlns:a16="http://schemas.microsoft.com/office/drawing/2014/main" id="{6DF06493-F9C7-2B0F-94F3-F45C00B22AE2}"/>
                  </a:ext>
                </a:extLst>
              </p:cNvPr>
              <p:cNvSpPr txBox="1">
                <a:spLocks noRot="1" noChangeAspect="1" noMove="1" noResize="1" noEditPoints="1" noAdjustHandles="1" noChangeArrowheads="1" noChangeShapeType="1" noTextEdit="1"/>
              </p:cNvSpPr>
              <p:nvPr/>
            </p:nvSpPr>
            <p:spPr>
              <a:xfrm>
                <a:off x="8011140" y="180462"/>
                <a:ext cx="4001311" cy="886268"/>
              </a:xfrm>
              <a:prstGeom prst="rect">
                <a:avLst/>
              </a:prstGeom>
              <a:blipFill>
                <a:blip r:embed="rId4"/>
                <a:stretch>
                  <a:fillRect t="-2857" b="-14286"/>
                </a:stretch>
              </a:blipFill>
            </p:spPr>
            <p:txBody>
              <a:bodyPr/>
              <a:lstStyle/>
              <a:p>
                <a:r>
                  <a:rPr lang="en-US">
                    <a:noFill/>
                  </a:rPr>
                  <a:t> </a:t>
                </a:r>
              </a:p>
            </p:txBody>
          </p:sp>
        </mc:Fallback>
      </mc:AlternateContent>
    </p:spTree>
    <p:extLst>
      <p:ext uri="{BB962C8B-B14F-4D97-AF65-F5344CB8AC3E}">
        <p14:creationId xmlns:p14="http://schemas.microsoft.com/office/powerpoint/2010/main" val="29065279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Chart, line chart&#10;&#10;Description automatically generated">
            <a:extLst>
              <a:ext uri="{FF2B5EF4-FFF2-40B4-BE49-F238E27FC236}">
                <a16:creationId xmlns:a16="http://schemas.microsoft.com/office/drawing/2014/main" id="{5319C8D9-C559-F5CF-B77A-5A756E3C6944}"/>
              </a:ext>
            </a:extLst>
          </p:cNvPr>
          <p:cNvPicPr>
            <a:picLocks noChangeAspect="1"/>
          </p:cNvPicPr>
          <p:nvPr/>
        </p:nvPicPr>
        <p:blipFill>
          <a:blip r:embed="rId3"/>
          <a:stretch>
            <a:fillRect/>
          </a:stretch>
        </p:blipFill>
        <p:spPr>
          <a:xfrm>
            <a:off x="847316" y="1528765"/>
            <a:ext cx="7138444" cy="5355849"/>
          </a:xfrm>
          <a:prstGeom prst="rect">
            <a:avLst/>
          </a:prstGeom>
        </p:spPr>
      </p:pic>
      <p:cxnSp>
        <p:nvCxnSpPr>
          <p:cNvPr id="7" name="Straight Arrow Connector 6">
            <a:extLst>
              <a:ext uri="{FF2B5EF4-FFF2-40B4-BE49-F238E27FC236}">
                <a16:creationId xmlns:a16="http://schemas.microsoft.com/office/drawing/2014/main" id="{44ED5B1B-CD24-91B3-919A-2650759803DB}"/>
              </a:ext>
            </a:extLst>
          </p:cNvPr>
          <p:cNvCxnSpPr>
            <a:cxnSpLocks/>
          </p:cNvCxnSpPr>
          <p:nvPr/>
        </p:nvCxnSpPr>
        <p:spPr>
          <a:xfrm flipH="1">
            <a:off x="6035040" y="2613059"/>
            <a:ext cx="4580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6F59AC6-63FF-620F-5648-8294CA4D43D1}"/>
              </a:ext>
            </a:extLst>
          </p:cNvPr>
          <p:cNvCxnSpPr>
            <a:cxnSpLocks/>
          </p:cNvCxnSpPr>
          <p:nvPr/>
        </p:nvCxnSpPr>
        <p:spPr>
          <a:xfrm>
            <a:off x="5214832" y="2612119"/>
            <a:ext cx="44990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EADF1C7-6183-3B4C-B085-0946E37F81E4}"/>
              </a:ext>
            </a:extLst>
          </p:cNvPr>
          <p:cNvCxnSpPr>
            <a:cxnSpLocks/>
          </p:cNvCxnSpPr>
          <p:nvPr/>
        </p:nvCxnSpPr>
        <p:spPr>
          <a:xfrm flipH="1">
            <a:off x="8011140" y="2805100"/>
            <a:ext cx="35225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0783322-4C2F-0FEF-3EC9-5A87660E9F00}"/>
              </a:ext>
            </a:extLst>
          </p:cNvPr>
          <p:cNvSpPr txBox="1"/>
          <p:nvPr/>
        </p:nvSpPr>
        <p:spPr>
          <a:xfrm>
            <a:off x="8490401" y="2500300"/>
            <a:ext cx="3366319" cy="4154984"/>
          </a:xfrm>
          <a:prstGeom prst="rect">
            <a:avLst/>
          </a:prstGeom>
          <a:noFill/>
        </p:spPr>
        <p:txBody>
          <a:bodyPr wrap="square">
            <a:spAutoFit/>
          </a:bodyPr>
          <a:lstStyle/>
          <a:p>
            <a:r>
              <a:rPr lang="en-US" sz="2200" b="1" dirty="0">
                <a:solidFill>
                  <a:srgbClr val="C00000"/>
                </a:solidFill>
                <a:effectLst/>
                <a:latin typeface="Helvetica" pitchFamily="2" charset="0"/>
              </a:rPr>
              <a:t>stable equilibrium</a:t>
            </a:r>
          </a:p>
          <a:p>
            <a:r>
              <a:rPr lang="en-US" sz="2200" dirty="0">
                <a:latin typeface="Helvetica" pitchFamily="2" charset="0"/>
              </a:rPr>
              <a:t>For a population of N=4, a harvest rate of 0.2 (animals/timestep) results in a stable equilibrium (</a:t>
            </a:r>
            <a:r>
              <a:rPr lang="en-US" sz="2200" b="1" dirty="0">
                <a:solidFill>
                  <a:srgbClr val="C00000"/>
                </a:solidFill>
                <a:latin typeface="Helvetica" pitchFamily="2" charset="0"/>
              </a:rPr>
              <a:t>sustainable harvest</a:t>
            </a:r>
            <a:r>
              <a:rPr lang="en-US" sz="2200" dirty="0">
                <a:latin typeface="Helvetica" pitchFamily="2" charset="0"/>
              </a:rPr>
              <a:t>).</a:t>
            </a:r>
          </a:p>
          <a:p>
            <a:endParaRPr lang="en-US" sz="2200" dirty="0">
              <a:latin typeface="Helvetica" pitchFamily="2" charset="0"/>
            </a:endParaRPr>
          </a:p>
          <a:p>
            <a:r>
              <a:rPr lang="en-US" sz="2200" dirty="0">
                <a:latin typeface="Helvetica" pitchFamily="2" charset="0"/>
              </a:rPr>
              <a:t>Increases or decreases in population size will be compensated to return the system to N=4.</a:t>
            </a:r>
            <a:endParaRPr lang="en-US" dirty="0">
              <a:effectLst/>
              <a:latin typeface="Helvetica" pitchFamily="2" charset="0"/>
            </a:endParaRPr>
          </a:p>
        </p:txBody>
      </p:sp>
      <p:sp>
        <p:nvSpPr>
          <p:cNvPr id="3" name="Title 1">
            <a:extLst>
              <a:ext uri="{FF2B5EF4-FFF2-40B4-BE49-F238E27FC236}">
                <a16:creationId xmlns:a16="http://schemas.microsoft.com/office/drawing/2014/main" id="{5FCAF2B2-49B1-A23B-C400-A6BD4DC123D3}"/>
              </a:ext>
            </a:extLst>
          </p:cNvPr>
          <p:cNvSpPr txBox="1">
            <a:spLocks/>
          </p:cNvSpPr>
          <p:nvPr/>
        </p:nvSpPr>
        <p:spPr>
          <a:xfrm>
            <a:off x="1112520" y="149982"/>
            <a:ext cx="68732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The stability of harvesting depends on population size.</a:t>
            </a:r>
          </a:p>
        </p:txBody>
      </p:sp>
      <p:sp>
        <p:nvSpPr>
          <p:cNvPr id="4" name="Oval 3">
            <a:extLst>
              <a:ext uri="{FF2B5EF4-FFF2-40B4-BE49-F238E27FC236}">
                <a16:creationId xmlns:a16="http://schemas.microsoft.com/office/drawing/2014/main" id="{9901E4A8-CD62-AF8A-36BD-3E0864F96C74}"/>
              </a:ext>
            </a:extLst>
          </p:cNvPr>
          <p:cNvSpPr/>
          <p:nvPr/>
        </p:nvSpPr>
        <p:spPr>
          <a:xfrm>
            <a:off x="2859645" y="2627785"/>
            <a:ext cx="175098" cy="210869"/>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08073CF9-9C80-3D7F-989D-C730666740CB}"/>
              </a:ext>
            </a:extLst>
          </p:cNvPr>
          <p:cNvSpPr/>
          <p:nvPr/>
        </p:nvSpPr>
        <p:spPr>
          <a:xfrm>
            <a:off x="5800640" y="2640395"/>
            <a:ext cx="175098" cy="210869"/>
          </a:xfrm>
          <a:prstGeom prst="ellipse">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76817B6A-110B-F3E1-169D-ADA880B006C6}"/>
                  </a:ext>
                </a:extLst>
              </p:cNvPr>
              <p:cNvSpPr txBox="1"/>
              <p:nvPr/>
            </p:nvSpPr>
            <p:spPr>
              <a:xfrm>
                <a:off x="8011140" y="180462"/>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r>
                        <a:rPr lang="en-US" sz="3000" b="0" i="1" smtClean="0">
                          <a:latin typeface="Cambria Math" panose="02040503050406030204" pitchFamily="18" charset="0"/>
                        </a:rPr>
                        <m:t> −</m:t>
                      </m:r>
                      <m:r>
                        <a:rPr lang="en-US" sz="3000" b="0" i="1" smtClean="0">
                          <a:latin typeface="Cambria Math" panose="02040503050406030204" pitchFamily="18" charset="0"/>
                        </a:rPr>
                        <m:t>𝐻</m:t>
                      </m:r>
                    </m:oMath>
                  </m:oMathPara>
                </a14:m>
                <a:endParaRPr lang="en-US" sz="3000" dirty="0"/>
              </a:p>
            </p:txBody>
          </p:sp>
        </mc:Choice>
        <mc:Fallback>
          <p:sp>
            <p:nvSpPr>
              <p:cNvPr id="9" name="TextBox 8">
                <a:extLst>
                  <a:ext uri="{FF2B5EF4-FFF2-40B4-BE49-F238E27FC236}">
                    <a16:creationId xmlns:a16="http://schemas.microsoft.com/office/drawing/2014/main" id="{76817B6A-110B-F3E1-169D-ADA880B006C6}"/>
                  </a:ext>
                </a:extLst>
              </p:cNvPr>
              <p:cNvSpPr txBox="1">
                <a:spLocks noRot="1" noChangeAspect="1" noMove="1" noResize="1" noEditPoints="1" noAdjustHandles="1" noChangeArrowheads="1" noChangeShapeType="1" noTextEdit="1"/>
              </p:cNvSpPr>
              <p:nvPr/>
            </p:nvSpPr>
            <p:spPr>
              <a:xfrm>
                <a:off x="8011140" y="180462"/>
                <a:ext cx="4001311" cy="886268"/>
              </a:xfrm>
              <a:prstGeom prst="rect">
                <a:avLst/>
              </a:prstGeom>
              <a:blipFill>
                <a:blip r:embed="rId4"/>
                <a:stretch>
                  <a:fillRect t="-2857" b="-14286"/>
                </a:stretch>
              </a:blipFill>
            </p:spPr>
            <p:txBody>
              <a:bodyPr/>
              <a:lstStyle/>
              <a:p>
                <a:r>
                  <a:rPr lang="en-US">
                    <a:noFill/>
                  </a:rPr>
                  <a:t> </a:t>
                </a:r>
              </a:p>
            </p:txBody>
          </p:sp>
        </mc:Fallback>
      </mc:AlternateContent>
    </p:spTree>
    <p:extLst>
      <p:ext uri="{BB962C8B-B14F-4D97-AF65-F5344CB8AC3E}">
        <p14:creationId xmlns:p14="http://schemas.microsoft.com/office/powerpoint/2010/main" val="41904909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Chart, line chart&#10;&#10;Description automatically generated">
            <a:extLst>
              <a:ext uri="{FF2B5EF4-FFF2-40B4-BE49-F238E27FC236}">
                <a16:creationId xmlns:a16="http://schemas.microsoft.com/office/drawing/2014/main" id="{5319C8D9-C559-F5CF-B77A-5A756E3C6944}"/>
              </a:ext>
            </a:extLst>
          </p:cNvPr>
          <p:cNvPicPr>
            <a:picLocks noChangeAspect="1"/>
          </p:cNvPicPr>
          <p:nvPr/>
        </p:nvPicPr>
        <p:blipFill>
          <a:blip r:embed="rId3"/>
          <a:stretch>
            <a:fillRect/>
          </a:stretch>
        </p:blipFill>
        <p:spPr>
          <a:xfrm>
            <a:off x="847316" y="1528765"/>
            <a:ext cx="7138444" cy="5355849"/>
          </a:xfrm>
          <a:prstGeom prst="rect">
            <a:avLst/>
          </a:prstGeom>
        </p:spPr>
      </p:pic>
      <p:cxnSp>
        <p:nvCxnSpPr>
          <p:cNvPr id="16" name="Straight Arrow Connector 15">
            <a:extLst>
              <a:ext uri="{FF2B5EF4-FFF2-40B4-BE49-F238E27FC236}">
                <a16:creationId xmlns:a16="http://schemas.microsoft.com/office/drawing/2014/main" id="{FEADF1C7-6183-3B4C-B085-0946E37F81E4}"/>
              </a:ext>
            </a:extLst>
          </p:cNvPr>
          <p:cNvCxnSpPr>
            <a:cxnSpLocks/>
          </p:cNvCxnSpPr>
          <p:nvPr/>
        </p:nvCxnSpPr>
        <p:spPr>
          <a:xfrm flipH="1">
            <a:off x="3820140" y="2209800"/>
            <a:ext cx="4318020" cy="2905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3C22CF5-3C55-4B85-23B3-B0B8B4B7B303}"/>
              </a:ext>
            </a:extLst>
          </p:cNvPr>
          <p:cNvSpPr txBox="1"/>
          <p:nvPr/>
        </p:nvSpPr>
        <p:spPr>
          <a:xfrm>
            <a:off x="8324687" y="1920240"/>
            <a:ext cx="3701599" cy="2462213"/>
          </a:xfrm>
          <a:prstGeom prst="rect">
            <a:avLst/>
          </a:prstGeom>
          <a:noFill/>
        </p:spPr>
        <p:txBody>
          <a:bodyPr wrap="square">
            <a:spAutoFit/>
          </a:bodyPr>
          <a:lstStyle/>
          <a:p>
            <a:r>
              <a:rPr lang="en-US" sz="2200" b="1" dirty="0">
                <a:solidFill>
                  <a:srgbClr val="C00000"/>
                </a:solidFill>
                <a:effectLst/>
                <a:latin typeface="Helvetica" pitchFamily="2" charset="0"/>
              </a:rPr>
              <a:t>unstable equilibrium</a:t>
            </a:r>
          </a:p>
          <a:p>
            <a:r>
              <a:rPr lang="en-US" sz="2200" dirty="0">
                <a:latin typeface="Helvetica" pitchFamily="2" charset="0"/>
              </a:rPr>
              <a:t>For a population of N=1, a harvest rate of 0.2 (animals/timestep) results in an unsustainable equilibrium. </a:t>
            </a:r>
          </a:p>
          <a:p>
            <a:endParaRPr lang="en-US" sz="2200" dirty="0">
              <a:latin typeface="Helvetica" pitchFamily="2" charset="0"/>
            </a:endParaRPr>
          </a:p>
        </p:txBody>
      </p:sp>
      <p:cxnSp>
        <p:nvCxnSpPr>
          <p:cNvPr id="4" name="Straight Arrow Connector 3">
            <a:extLst>
              <a:ext uri="{FF2B5EF4-FFF2-40B4-BE49-F238E27FC236}">
                <a16:creationId xmlns:a16="http://schemas.microsoft.com/office/drawing/2014/main" id="{B68D31CD-B9E9-7B3F-4043-2C9E0D811DE7}"/>
              </a:ext>
            </a:extLst>
          </p:cNvPr>
          <p:cNvCxnSpPr>
            <a:cxnSpLocks/>
          </p:cNvCxnSpPr>
          <p:nvPr/>
        </p:nvCxnSpPr>
        <p:spPr>
          <a:xfrm flipH="1">
            <a:off x="2301240" y="2657839"/>
            <a:ext cx="4580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1FD315D-61EE-86EE-3C2E-8EE52341DB67}"/>
              </a:ext>
            </a:extLst>
          </p:cNvPr>
          <p:cNvCxnSpPr>
            <a:cxnSpLocks/>
          </p:cNvCxnSpPr>
          <p:nvPr/>
        </p:nvCxnSpPr>
        <p:spPr>
          <a:xfrm>
            <a:off x="3098176" y="2663918"/>
            <a:ext cx="44990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92B3E03-A009-7C9C-7874-73ADF05F0AD4}"/>
              </a:ext>
            </a:extLst>
          </p:cNvPr>
          <p:cNvSpPr txBox="1">
            <a:spLocks/>
          </p:cNvSpPr>
          <p:nvPr/>
        </p:nvSpPr>
        <p:spPr>
          <a:xfrm>
            <a:off x="1112520" y="149982"/>
            <a:ext cx="68732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The stability of harvesting depends on population size.</a:t>
            </a:r>
          </a:p>
        </p:txBody>
      </p:sp>
      <p:sp>
        <p:nvSpPr>
          <p:cNvPr id="5" name="Oval 4">
            <a:extLst>
              <a:ext uri="{FF2B5EF4-FFF2-40B4-BE49-F238E27FC236}">
                <a16:creationId xmlns:a16="http://schemas.microsoft.com/office/drawing/2014/main" id="{105A607F-295C-7B19-05D4-236077B23A45}"/>
              </a:ext>
            </a:extLst>
          </p:cNvPr>
          <p:cNvSpPr/>
          <p:nvPr/>
        </p:nvSpPr>
        <p:spPr>
          <a:xfrm>
            <a:off x="2859645" y="2627785"/>
            <a:ext cx="175098" cy="210869"/>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C6548CD-B4C7-DEF4-BF46-7E92418540EE}"/>
              </a:ext>
            </a:extLst>
          </p:cNvPr>
          <p:cNvSpPr/>
          <p:nvPr/>
        </p:nvSpPr>
        <p:spPr>
          <a:xfrm>
            <a:off x="5800640" y="2640395"/>
            <a:ext cx="175098" cy="210869"/>
          </a:xfrm>
          <a:prstGeom prst="ellipse">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67237E4F-1B9A-A453-DCA8-C83AC2696265}"/>
                  </a:ext>
                </a:extLst>
              </p:cNvPr>
              <p:cNvSpPr txBox="1"/>
              <p:nvPr/>
            </p:nvSpPr>
            <p:spPr>
              <a:xfrm>
                <a:off x="8011140" y="180462"/>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r>
                        <a:rPr lang="en-US" sz="3000" b="0" i="1" smtClean="0">
                          <a:latin typeface="Cambria Math" panose="02040503050406030204" pitchFamily="18" charset="0"/>
                        </a:rPr>
                        <m:t> −</m:t>
                      </m:r>
                      <m:r>
                        <a:rPr lang="en-US" sz="3000" b="0" i="1" smtClean="0">
                          <a:latin typeface="Cambria Math" panose="02040503050406030204" pitchFamily="18" charset="0"/>
                        </a:rPr>
                        <m:t>𝐻</m:t>
                      </m:r>
                    </m:oMath>
                  </m:oMathPara>
                </a14:m>
                <a:endParaRPr lang="en-US" sz="3000" dirty="0"/>
              </a:p>
            </p:txBody>
          </p:sp>
        </mc:Choice>
        <mc:Fallback>
          <p:sp>
            <p:nvSpPr>
              <p:cNvPr id="8" name="TextBox 7">
                <a:extLst>
                  <a:ext uri="{FF2B5EF4-FFF2-40B4-BE49-F238E27FC236}">
                    <a16:creationId xmlns:a16="http://schemas.microsoft.com/office/drawing/2014/main" id="{67237E4F-1B9A-A453-DCA8-C83AC2696265}"/>
                  </a:ext>
                </a:extLst>
              </p:cNvPr>
              <p:cNvSpPr txBox="1">
                <a:spLocks noRot="1" noChangeAspect="1" noMove="1" noResize="1" noEditPoints="1" noAdjustHandles="1" noChangeArrowheads="1" noChangeShapeType="1" noTextEdit="1"/>
              </p:cNvSpPr>
              <p:nvPr/>
            </p:nvSpPr>
            <p:spPr>
              <a:xfrm>
                <a:off x="8011140" y="180462"/>
                <a:ext cx="4001311" cy="886268"/>
              </a:xfrm>
              <a:prstGeom prst="rect">
                <a:avLst/>
              </a:prstGeom>
              <a:blipFill>
                <a:blip r:embed="rId4"/>
                <a:stretch>
                  <a:fillRect t="-2857" b="-14286"/>
                </a:stretch>
              </a:blipFill>
            </p:spPr>
            <p:txBody>
              <a:bodyPr/>
              <a:lstStyle/>
              <a:p>
                <a:r>
                  <a:rPr lang="en-US">
                    <a:noFill/>
                  </a:rPr>
                  <a:t> </a:t>
                </a:r>
              </a:p>
            </p:txBody>
          </p:sp>
        </mc:Fallback>
      </mc:AlternateContent>
    </p:spTree>
    <p:extLst>
      <p:ext uri="{BB962C8B-B14F-4D97-AF65-F5344CB8AC3E}">
        <p14:creationId xmlns:p14="http://schemas.microsoft.com/office/powerpoint/2010/main" val="42479343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Chart, line chart&#10;&#10;Description automatically generated">
            <a:extLst>
              <a:ext uri="{FF2B5EF4-FFF2-40B4-BE49-F238E27FC236}">
                <a16:creationId xmlns:a16="http://schemas.microsoft.com/office/drawing/2014/main" id="{5319C8D9-C559-F5CF-B77A-5A756E3C6944}"/>
              </a:ext>
            </a:extLst>
          </p:cNvPr>
          <p:cNvPicPr>
            <a:picLocks noChangeAspect="1"/>
          </p:cNvPicPr>
          <p:nvPr/>
        </p:nvPicPr>
        <p:blipFill>
          <a:blip r:embed="rId3"/>
          <a:stretch>
            <a:fillRect/>
          </a:stretch>
        </p:blipFill>
        <p:spPr>
          <a:xfrm>
            <a:off x="847316" y="1528765"/>
            <a:ext cx="7138444" cy="5355849"/>
          </a:xfrm>
          <a:prstGeom prst="rect">
            <a:avLst/>
          </a:prstGeom>
        </p:spPr>
      </p:pic>
      <p:sp>
        <p:nvSpPr>
          <p:cNvPr id="3" name="TextBox 2">
            <a:extLst>
              <a:ext uri="{FF2B5EF4-FFF2-40B4-BE49-F238E27FC236}">
                <a16:creationId xmlns:a16="http://schemas.microsoft.com/office/drawing/2014/main" id="{53C22CF5-3C55-4B85-23B3-B0B8B4B7B303}"/>
              </a:ext>
            </a:extLst>
          </p:cNvPr>
          <p:cNvSpPr txBox="1"/>
          <p:nvPr/>
        </p:nvSpPr>
        <p:spPr>
          <a:xfrm>
            <a:off x="8324687" y="1920240"/>
            <a:ext cx="3701599" cy="4832092"/>
          </a:xfrm>
          <a:prstGeom prst="rect">
            <a:avLst/>
          </a:prstGeom>
          <a:noFill/>
        </p:spPr>
        <p:txBody>
          <a:bodyPr wrap="square">
            <a:spAutoFit/>
          </a:bodyPr>
          <a:lstStyle/>
          <a:p>
            <a:r>
              <a:rPr lang="en-US" sz="2200" b="1" dirty="0">
                <a:solidFill>
                  <a:srgbClr val="C00000"/>
                </a:solidFill>
                <a:effectLst/>
                <a:latin typeface="Helvetica" pitchFamily="2" charset="0"/>
              </a:rPr>
              <a:t>unstable equilibrium</a:t>
            </a:r>
          </a:p>
          <a:p>
            <a:r>
              <a:rPr lang="en-US" sz="2200" dirty="0">
                <a:latin typeface="Helvetica" pitchFamily="2" charset="0"/>
              </a:rPr>
              <a:t>For a population of N=1, a harvest rate of 0.2 (animals/timestep) results in an unsustainable equilibrium. </a:t>
            </a:r>
          </a:p>
          <a:p>
            <a:endParaRPr lang="en-US" sz="2200" dirty="0">
              <a:latin typeface="Helvetica" pitchFamily="2" charset="0"/>
            </a:endParaRPr>
          </a:p>
          <a:p>
            <a:r>
              <a:rPr lang="en-US" sz="2200" dirty="0">
                <a:latin typeface="Helvetica" pitchFamily="2" charset="0"/>
              </a:rPr>
              <a:t>Random increases or decreases in population size will result in the population moving away from N=1 to, respectively, N=4 or N=0 (the latter is a </a:t>
            </a:r>
            <a:r>
              <a:rPr lang="en-US" sz="2200" b="1" dirty="0">
                <a:solidFill>
                  <a:srgbClr val="C00000"/>
                </a:solidFill>
                <a:latin typeface="Helvetica" pitchFamily="2" charset="0"/>
              </a:rPr>
              <a:t>population collapse</a:t>
            </a:r>
            <a:r>
              <a:rPr lang="en-US" sz="2200" dirty="0">
                <a:latin typeface="Helvetica" pitchFamily="2" charset="0"/>
              </a:rPr>
              <a:t>).</a:t>
            </a:r>
            <a:endParaRPr lang="en-US" sz="2400" dirty="0">
              <a:effectLst/>
              <a:latin typeface="Helvetica" pitchFamily="2" charset="0"/>
            </a:endParaRPr>
          </a:p>
        </p:txBody>
      </p:sp>
      <p:cxnSp>
        <p:nvCxnSpPr>
          <p:cNvPr id="4" name="Straight Arrow Connector 3">
            <a:extLst>
              <a:ext uri="{FF2B5EF4-FFF2-40B4-BE49-F238E27FC236}">
                <a16:creationId xmlns:a16="http://schemas.microsoft.com/office/drawing/2014/main" id="{B68D31CD-B9E9-7B3F-4043-2C9E0D811DE7}"/>
              </a:ext>
            </a:extLst>
          </p:cNvPr>
          <p:cNvCxnSpPr>
            <a:cxnSpLocks/>
          </p:cNvCxnSpPr>
          <p:nvPr/>
        </p:nvCxnSpPr>
        <p:spPr>
          <a:xfrm flipH="1">
            <a:off x="2301240" y="2657839"/>
            <a:ext cx="4580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1FD315D-61EE-86EE-3C2E-8EE52341DB67}"/>
              </a:ext>
            </a:extLst>
          </p:cNvPr>
          <p:cNvCxnSpPr>
            <a:cxnSpLocks/>
          </p:cNvCxnSpPr>
          <p:nvPr/>
        </p:nvCxnSpPr>
        <p:spPr>
          <a:xfrm>
            <a:off x="3098176" y="2663918"/>
            <a:ext cx="44990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2B91026-EA74-41A7-0640-4C2E34E3E82A}"/>
              </a:ext>
            </a:extLst>
          </p:cNvPr>
          <p:cNvSpPr txBox="1">
            <a:spLocks/>
          </p:cNvSpPr>
          <p:nvPr/>
        </p:nvSpPr>
        <p:spPr>
          <a:xfrm>
            <a:off x="1112520" y="149982"/>
            <a:ext cx="68732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The stability of harvesting depends on population size.</a:t>
            </a:r>
          </a:p>
        </p:txBody>
      </p:sp>
      <p:sp>
        <p:nvSpPr>
          <p:cNvPr id="5" name="Oval 4">
            <a:extLst>
              <a:ext uri="{FF2B5EF4-FFF2-40B4-BE49-F238E27FC236}">
                <a16:creationId xmlns:a16="http://schemas.microsoft.com/office/drawing/2014/main" id="{76933957-D95E-4722-2895-719020AD5F33}"/>
              </a:ext>
            </a:extLst>
          </p:cNvPr>
          <p:cNvSpPr/>
          <p:nvPr/>
        </p:nvSpPr>
        <p:spPr>
          <a:xfrm>
            <a:off x="2859645" y="2627785"/>
            <a:ext cx="175098" cy="210869"/>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4AA4445-944B-8291-BB3F-7CDD4652E646}"/>
              </a:ext>
            </a:extLst>
          </p:cNvPr>
          <p:cNvSpPr/>
          <p:nvPr/>
        </p:nvSpPr>
        <p:spPr>
          <a:xfrm>
            <a:off x="5800640" y="2640395"/>
            <a:ext cx="175098" cy="210869"/>
          </a:xfrm>
          <a:prstGeom prst="ellipse">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D93CC7B8-0A86-ACBE-04FF-06D9DB2DDD80}"/>
                  </a:ext>
                </a:extLst>
              </p:cNvPr>
              <p:cNvSpPr txBox="1"/>
              <p:nvPr/>
            </p:nvSpPr>
            <p:spPr>
              <a:xfrm>
                <a:off x="8011140" y="180462"/>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r>
                        <a:rPr lang="en-US" sz="3000" b="0" i="1" smtClean="0">
                          <a:latin typeface="Cambria Math" panose="02040503050406030204" pitchFamily="18" charset="0"/>
                        </a:rPr>
                        <m:t> −</m:t>
                      </m:r>
                      <m:r>
                        <a:rPr lang="en-US" sz="3000" b="0" i="1" smtClean="0">
                          <a:latin typeface="Cambria Math" panose="02040503050406030204" pitchFamily="18" charset="0"/>
                        </a:rPr>
                        <m:t>𝐻</m:t>
                      </m:r>
                    </m:oMath>
                  </m:oMathPara>
                </a14:m>
                <a:endParaRPr lang="en-US" sz="3000" dirty="0"/>
              </a:p>
            </p:txBody>
          </p:sp>
        </mc:Choice>
        <mc:Fallback>
          <p:sp>
            <p:nvSpPr>
              <p:cNvPr id="8" name="TextBox 7">
                <a:extLst>
                  <a:ext uri="{FF2B5EF4-FFF2-40B4-BE49-F238E27FC236}">
                    <a16:creationId xmlns:a16="http://schemas.microsoft.com/office/drawing/2014/main" id="{D93CC7B8-0A86-ACBE-04FF-06D9DB2DDD80}"/>
                  </a:ext>
                </a:extLst>
              </p:cNvPr>
              <p:cNvSpPr txBox="1">
                <a:spLocks noRot="1" noChangeAspect="1" noMove="1" noResize="1" noEditPoints="1" noAdjustHandles="1" noChangeArrowheads="1" noChangeShapeType="1" noTextEdit="1"/>
              </p:cNvSpPr>
              <p:nvPr/>
            </p:nvSpPr>
            <p:spPr>
              <a:xfrm>
                <a:off x="8011140" y="180462"/>
                <a:ext cx="4001311" cy="886268"/>
              </a:xfrm>
              <a:prstGeom prst="rect">
                <a:avLst/>
              </a:prstGeom>
              <a:blipFill>
                <a:blip r:embed="rId4"/>
                <a:stretch>
                  <a:fillRect t="-2857" b="-14286"/>
                </a:stretch>
              </a:blipFill>
            </p:spPr>
            <p:txBody>
              <a:bodyPr/>
              <a:lstStyle/>
              <a:p>
                <a:r>
                  <a:rPr lang="en-US">
                    <a:noFill/>
                  </a:rPr>
                  <a:t> </a:t>
                </a:r>
              </a:p>
            </p:txBody>
          </p:sp>
        </mc:Fallback>
      </mc:AlternateContent>
    </p:spTree>
    <p:extLst>
      <p:ext uri="{BB962C8B-B14F-4D97-AF65-F5344CB8AC3E}">
        <p14:creationId xmlns:p14="http://schemas.microsoft.com/office/powerpoint/2010/main" val="29823189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line chart&#10;&#10;Description automatically generated">
            <a:extLst>
              <a:ext uri="{FF2B5EF4-FFF2-40B4-BE49-F238E27FC236}">
                <a16:creationId xmlns:a16="http://schemas.microsoft.com/office/drawing/2014/main" id="{F5F5B3DB-449C-B7A8-7E3A-346126436DE6}"/>
              </a:ext>
            </a:extLst>
          </p:cNvPr>
          <p:cNvPicPr>
            <a:picLocks noChangeAspect="1"/>
          </p:cNvPicPr>
          <p:nvPr/>
        </p:nvPicPr>
        <p:blipFill>
          <a:blip r:embed="rId3"/>
          <a:stretch>
            <a:fillRect/>
          </a:stretch>
        </p:blipFill>
        <p:spPr>
          <a:xfrm>
            <a:off x="776397" y="1444894"/>
            <a:ext cx="6889760" cy="5169266"/>
          </a:xfrm>
          <a:prstGeom prst="rect">
            <a:avLst/>
          </a:prstGeom>
        </p:spPr>
      </p:pic>
      <p:sp>
        <p:nvSpPr>
          <p:cNvPr id="18" name="Title 1">
            <a:extLst>
              <a:ext uri="{FF2B5EF4-FFF2-40B4-BE49-F238E27FC236}">
                <a16:creationId xmlns:a16="http://schemas.microsoft.com/office/drawing/2014/main" id="{51BBCAC0-5C78-065E-494C-A4FBF39E4611}"/>
              </a:ext>
            </a:extLst>
          </p:cNvPr>
          <p:cNvSpPr>
            <a:spLocks noGrp="1"/>
          </p:cNvSpPr>
          <p:nvPr>
            <p:ph type="title"/>
          </p:nvPr>
        </p:nvSpPr>
        <p:spPr>
          <a:xfrm>
            <a:off x="838200" y="365125"/>
            <a:ext cx="10515600" cy="1325563"/>
          </a:xfrm>
        </p:spPr>
        <p:txBody>
          <a:bodyPr/>
          <a:lstStyle/>
          <a:p>
            <a:r>
              <a:rPr lang="en-US" dirty="0"/>
              <a:t>Maximum sustainable yield (MSY)</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068F4F1-1B3A-6C3F-DC30-4BE858CD0888}"/>
                  </a:ext>
                </a:extLst>
              </p:cNvPr>
              <p:cNvSpPr txBox="1"/>
              <p:nvPr/>
            </p:nvSpPr>
            <p:spPr>
              <a:xfrm>
                <a:off x="8381137" y="369630"/>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𝐻</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26" name="TextBox 25">
                <a:extLst>
                  <a:ext uri="{FF2B5EF4-FFF2-40B4-BE49-F238E27FC236}">
                    <a16:creationId xmlns:a16="http://schemas.microsoft.com/office/drawing/2014/main" id="{B068F4F1-1B3A-6C3F-DC30-4BE858CD0888}"/>
                  </a:ext>
                </a:extLst>
              </p:cNvPr>
              <p:cNvSpPr txBox="1">
                <a:spLocks noRot="1" noChangeAspect="1" noMove="1" noResize="1" noEditPoints="1" noAdjustHandles="1" noChangeArrowheads="1" noChangeShapeType="1" noTextEdit="1"/>
              </p:cNvSpPr>
              <p:nvPr/>
            </p:nvSpPr>
            <p:spPr>
              <a:xfrm>
                <a:off x="8381137" y="369630"/>
                <a:ext cx="4001311" cy="886268"/>
              </a:xfrm>
              <a:prstGeom prst="rect">
                <a:avLst/>
              </a:prstGeom>
              <a:blipFill>
                <a:blip r:embed="rId4"/>
                <a:stretch>
                  <a:fillRect t="-1429" b="-11429"/>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0759288F-B636-DB38-4060-85EA745A0D87}"/>
              </a:ext>
            </a:extLst>
          </p:cNvPr>
          <p:cNvCxnSpPr>
            <a:cxnSpLocks/>
          </p:cNvCxnSpPr>
          <p:nvPr/>
        </p:nvCxnSpPr>
        <p:spPr>
          <a:xfrm flipH="1">
            <a:off x="6371163" y="1690688"/>
            <a:ext cx="13720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Chord 11">
            <a:extLst>
              <a:ext uri="{FF2B5EF4-FFF2-40B4-BE49-F238E27FC236}">
                <a16:creationId xmlns:a16="http://schemas.microsoft.com/office/drawing/2014/main" id="{5677427D-750B-A246-7E5A-BF9B5B69ABB0}"/>
              </a:ext>
            </a:extLst>
          </p:cNvPr>
          <p:cNvSpPr/>
          <p:nvPr/>
        </p:nvSpPr>
        <p:spPr>
          <a:xfrm>
            <a:off x="4137457" y="1644968"/>
            <a:ext cx="198120" cy="167640"/>
          </a:xfrm>
          <a:prstGeom prst="chord">
            <a:avLst>
              <a:gd name="adj1" fmla="val 5442364"/>
              <a:gd name="adj2" fmla="val 16200000"/>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6AEA5FE-F472-4618-1221-15AA7BBF957F}"/>
                  </a:ext>
                </a:extLst>
              </p:cNvPr>
              <p:cNvSpPr txBox="1"/>
              <p:nvPr/>
            </p:nvSpPr>
            <p:spPr>
              <a:xfrm>
                <a:off x="7600902" y="1496867"/>
                <a:ext cx="4001311" cy="2092176"/>
              </a:xfrm>
              <a:prstGeom prst="rect">
                <a:avLst/>
              </a:prstGeom>
              <a:noFill/>
            </p:spPr>
            <p:txBody>
              <a:bodyPr wrap="square">
                <a:spAutoFit/>
              </a:bodyPr>
              <a:lstStyle/>
              <a:p>
                <a:pPr algn="ctr"/>
                <a:r>
                  <a:rPr lang="en-US" sz="2400" dirty="0">
                    <a:latin typeface="Helvetica" pitchFamily="2" charset="0"/>
                  </a:rPr>
                  <a:t>In the logistic growth equation, population growth (</a:t>
                </a:r>
                <a:r>
                  <a:rPr lang="en-US" sz="2400" dirty="0" err="1">
                    <a:latin typeface="Helvetica" pitchFamily="2" charset="0"/>
                  </a:rPr>
                  <a:t>dN</a:t>
                </a:r>
                <a:r>
                  <a:rPr lang="en-US" sz="2400" dirty="0">
                    <a:latin typeface="Helvetica" pitchFamily="2" charset="0"/>
                  </a:rPr>
                  <a:t>/dt) is maximized at half the carrying capacity </a:t>
                </a:r>
                <a14:m>
                  <m:oMath xmlns:m="http://schemas.openxmlformats.org/officeDocument/2006/math">
                    <m:r>
                      <a:rPr lang="en-US" sz="2400" b="0" i="1" smtClean="0">
                        <a:latin typeface="Cambria Math" panose="02040503050406030204" pitchFamily="18" charset="0"/>
                      </a:rPr>
                      <m:t>𝑁</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𝐾</m:t>
                        </m:r>
                      </m:num>
                      <m:den>
                        <m:r>
                          <a:rPr lang="en-US" sz="2400" b="0" i="1" smtClean="0">
                            <a:latin typeface="Cambria Math" panose="02040503050406030204" pitchFamily="18" charset="0"/>
                          </a:rPr>
                          <m:t>2</m:t>
                        </m:r>
                      </m:den>
                    </m:f>
                  </m:oMath>
                </a14:m>
                <a:endParaRPr lang="en-US" sz="2400" b="0" dirty="0">
                  <a:latin typeface="Helvetica" pitchFamily="2" charset="0"/>
                </a:endParaRPr>
              </a:p>
              <a:p>
                <a:pPr algn="ctr"/>
                <a:endParaRPr lang="en-US" sz="2400" b="1" dirty="0">
                  <a:solidFill>
                    <a:srgbClr val="C00000"/>
                  </a:solidFill>
                  <a:effectLst/>
                  <a:latin typeface="Helvetica" pitchFamily="2" charset="0"/>
                </a:endParaRPr>
              </a:p>
            </p:txBody>
          </p:sp>
        </mc:Choice>
        <mc:Fallback xmlns="">
          <p:sp>
            <p:nvSpPr>
              <p:cNvPr id="13" name="TextBox 12">
                <a:extLst>
                  <a:ext uri="{FF2B5EF4-FFF2-40B4-BE49-F238E27FC236}">
                    <a16:creationId xmlns:a16="http://schemas.microsoft.com/office/drawing/2014/main" id="{16AEA5FE-F472-4618-1221-15AA7BBF957F}"/>
                  </a:ext>
                </a:extLst>
              </p:cNvPr>
              <p:cNvSpPr txBox="1">
                <a:spLocks noRot="1" noChangeAspect="1" noMove="1" noResize="1" noEditPoints="1" noAdjustHandles="1" noChangeArrowheads="1" noChangeShapeType="1" noTextEdit="1"/>
              </p:cNvSpPr>
              <p:nvPr/>
            </p:nvSpPr>
            <p:spPr>
              <a:xfrm>
                <a:off x="7600902" y="1496867"/>
                <a:ext cx="4001311" cy="2092176"/>
              </a:xfrm>
              <a:prstGeom prst="rect">
                <a:avLst/>
              </a:prstGeom>
              <a:blipFill>
                <a:blip r:embed="rId5"/>
                <a:stretch>
                  <a:fillRect l="-1582" t="-3030" r="-3481"/>
                </a:stretch>
              </a:blipFill>
            </p:spPr>
            <p:txBody>
              <a:bodyPr/>
              <a:lstStyle/>
              <a:p>
                <a:r>
                  <a:rPr lang="en-US">
                    <a:noFill/>
                  </a:rPr>
                  <a:t> </a:t>
                </a:r>
              </a:p>
            </p:txBody>
          </p:sp>
        </mc:Fallback>
      </mc:AlternateContent>
      <p:sp>
        <p:nvSpPr>
          <p:cNvPr id="4" name="Chord 3">
            <a:extLst>
              <a:ext uri="{FF2B5EF4-FFF2-40B4-BE49-F238E27FC236}">
                <a16:creationId xmlns:a16="http://schemas.microsoft.com/office/drawing/2014/main" id="{9FD06619-EEBA-544C-6314-FABB0C711FF6}"/>
              </a:ext>
            </a:extLst>
          </p:cNvPr>
          <p:cNvSpPr/>
          <p:nvPr/>
        </p:nvSpPr>
        <p:spPr>
          <a:xfrm rot="10800000">
            <a:off x="4137457" y="1644968"/>
            <a:ext cx="198120" cy="167640"/>
          </a:xfrm>
          <a:prstGeom prst="chord">
            <a:avLst>
              <a:gd name="adj1" fmla="val 5442364"/>
              <a:gd name="adj2" fmla="val 16200000"/>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80220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line chart&#10;&#10;Description automatically generated">
            <a:extLst>
              <a:ext uri="{FF2B5EF4-FFF2-40B4-BE49-F238E27FC236}">
                <a16:creationId xmlns:a16="http://schemas.microsoft.com/office/drawing/2014/main" id="{F5F5B3DB-449C-B7A8-7E3A-346126436DE6}"/>
              </a:ext>
            </a:extLst>
          </p:cNvPr>
          <p:cNvPicPr>
            <a:picLocks noChangeAspect="1"/>
          </p:cNvPicPr>
          <p:nvPr/>
        </p:nvPicPr>
        <p:blipFill>
          <a:blip r:embed="rId3"/>
          <a:stretch>
            <a:fillRect/>
          </a:stretch>
        </p:blipFill>
        <p:spPr>
          <a:xfrm>
            <a:off x="776397" y="1444894"/>
            <a:ext cx="6889760" cy="5169266"/>
          </a:xfrm>
          <a:prstGeom prst="rect">
            <a:avLst/>
          </a:prstGeom>
        </p:spPr>
      </p:pic>
      <p:sp>
        <p:nvSpPr>
          <p:cNvPr id="18" name="Title 1">
            <a:extLst>
              <a:ext uri="{FF2B5EF4-FFF2-40B4-BE49-F238E27FC236}">
                <a16:creationId xmlns:a16="http://schemas.microsoft.com/office/drawing/2014/main" id="{51BBCAC0-5C78-065E-494C-A4FBF39E4611}"/>
              </a:ext>
            </a:extLst>
          </p:cNvPr>
          <p:cNvSpPr>
            <a:spLocks noGrp="1"/>
          </p:cNvSpPr>
          <p:nvPr>
            <p:ph type="title"/>
          </p:nvPr>
        </p:nvSpPr>
        <p:spPr>
          <a:xfrm>
            <a:off x="838200" y="365125"/>
            <a:ext cx="10515600" cy="1325563"/>
          </a:xfrm>
        </p:spPr>
        <p:txBody>
          <a:bodyPr/>
          <a:lstStyle/>
          <a:p>
            <a:r>
              <a:rPr lang="en-US" dirty="0"/>
              <a:t>Maximum sustainable yield (MSY)</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068F4F1-1B3A-6C3F-DC30-4BE858CD0888}"/>
                  </a:ext>
                </a:extLst>
              </p:cNvPr>
              <p:cNvSpPr txBox="1"/>
              <p:nvPr/>
            </p:nvSpPr>
            <p:spPr>
              <a:xfrm>
                <a:off x="8381137" y="369630"/>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𝐻</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26" name="TextBox 25">
                <a:extLst>
                  <a:ext uri="{FF2B5EF4-FFF2-40B4-BE49-F238E27FC236}">
                    <a16:creationId xmlns:a16="http://schemas.microsoft.com/office/drawing/2014/main" id="{B068F4F1-1B3A-6C3F-DC30-4BE858CD0888}"/>
                  </a:ext>
                </a:extLst>
              </p:cNvPr>
              <p:cNvSpPr txBox="1">
                <a:spLocks noRot="1" noChangeAspect="1" noMove="1" noResize="1" noEditPoints="1" noAdjustHandles="1" noChangeArrowheads="1" noChangeShapeType="1" noTextEdit="1"/>
              </p:cNvSpPr>
              <p:nvPr/>
            </p:nvSpPr>
            <p:spPr>
              <a:xfrm>
                <a:off x="8381137" y="369630"/>
                <a:ext cx="4001311" cy="886268"/>
              </a:xfrm>
              <a:prstGeom prst="rect">
                <a:avLst/>
              </a:prstGeom>
              <a:blipFill>
                <a:blip r:embed="rId4"/>
                <a:stretch>
                  <a:fillRect t="-1429" b="-11429"/>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0759288F-B636-DB38-4060-85EA745A0D87}"/>
              </a:ext>
            </a:extLst>
          </p:cNvPr>
          <p:cNvCxnSpPr>
            <a:cxnSpLocks/>
          </p:cNvCxnSpPr>
          <p:nvPr/>
        </p:nvCxnSpPr>
        <p:spPr>
          <a:xfrm flipH="1">
            <a:off x="6371163" y="1690688"/>
            <a:ext cx="13720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Chord 11">
            <a:extLst>
              <a:ext uri="{FF2B5EF4-FFF2-40B4-BE49-F238E27FC236}">
                <a16:creationId xmlns:a16="http://schemas.microsoft.com/office/drawing/2014/main" id="{5677427D-750B-A246-7E5A-BF9B5B69ABB0}"/>
              </a:ext>
            </a:extLst>
          </p:cNvPr>
          <p:cNvSpPr/>
          <p:nvPr/>
        </p:nvSpPr>
        <p:spPr>
          <a:xfrm>
            <a:off x="4137457" y="1644968"/>
            <a:ext cx="198120" cy="167640"/>
          </a:xfrm>
          <a:prstGeom prst="chord">
            <a:avLst>
              <a:gd name="adj1" fmla="val 5442364"/>
              <a:gd name="adj2" fmla="val 162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93AF896-F8A7-1C84-934A-D35AAD98EB15}"/>
              </a:ext>
            </a:extLst>
          </p:cNvPr>
          <p:cNvSpPr txBox="1"/>
          <p:nvPr/>
        </p:nvSpPr>
        <p:spPr>
          <a:xfrm>
            <a:off x="10581505" y="4822432"/>
            <a:ext cx="1610495" cy="461665"/>
          </a:xfrm>
          <a:prstGeom prst="rect">
            <a:avLst/>
          </a:prstGeom>
          <a:noFill/>
        </p:spPr>
        <p:txBody>
          <a:bodyPr wrap="square">
            <a:spAutoFit/>
          </a:bodyPr>
          <a:lstStyle/>
          <a:p>
            <a:pPr algn="ctr"/>
            <a:r>
              <a:rPr lang="en-US" sz="1200" i="1" dirty="0">
                <a:latin typeface="Helvetica" pitchFamily="2" charset="0"/>
              </a:rPr>
              <a:t>take the derivative with respect to N</a:t>
            </a:r>
            <a:endParaRPr lang="en-US" sz="1200" b="1" i="1" dirty="0">
              <a:solidFill>
                <a:srgbClr val="C00000"/>
              </a:solidFill>
              <a:effectLst/>
              <a:latin typeface="Helvetica" pitchFamily="2"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1EEA30C-5D99-6981-7B10-91A299B586FE}"/>
                  </a:ext>
                </a:extLst>
              </p:cNvPr>
              <p:cNvSpPr txBox="1"/>
              <p:nvPr/>
            </p:nvSpPr>
            <p:spPr>
              <a:xfrm>
                <a:off x="7600902" y="1496867"/>
                <a:ext cx="4001311" cy="3353354"/>
              </a:xfrm>
              <a:prstGeom prst="rect">
                <a:avLst/>
              </a:prstGeom>
              <a:noFill/>
            </p:spPr>
            <p:txBody>
              <a:bodyPr wrap="square">
                <a:spAutoFit/>
              </a:bodyPr>
              <a:lstStyle/>
              <a:p>
                <a:pPr algn="ctr"/>
                <a:r>
                  <a:rPr lang="en-US" sz="2400" dirty="0">
                    <a:latin typeface="Helvetica" pitchFamily="2" charset="0"/>
                  </a:rPr>
                  <a:t>In the logistic growth equation, population growth (</a:t>
                </a:r>
                <a:r>
                  <a:rPr lang="en-US" sz="2400" dirty="0" err="1">
                    <a:latin typeface="Helvetica" pitchFamily="2" charset="0"/>
                  </a:rPr>
                  <a:t>dN</a:t>
                </a:r>
                <a:r>
                  <a:rPr lang="en-US" sz="2400" dirty="0">
                    <a:latin typeface="Helvetica" pitchFamily="2" charset="0"/>
                  </a:rPr>
                  <a:t>/dt) is maximized at half the carrying capacity </a:t>
                </a:r>
                <a14:m>
                  <m:oMath xmlns:m="http://schemas.openxmlformats.org/officeDocument/2006/math">
                    <m:r>
                      <a:rPr lang="en-US" sz="2400" i="1">
                        <a:latin typeface="Cambria Math" panose="02040503050406030204" pitchFamily="18" charset="0"/>
                      </a:rPr>
                      <m:t>𝑁</m:t>
                    </m:r>
                    <m:r>
                      <a:rPr lang="en-US" sz="2400" i="1">
                        <a:latin typeface="Cambria Math" panose="02040503050406030204" pitchFamily="18" charset="0"/>
                      </a:rPr>
                      <m:t>= </m:t>
                    </m:r>
                    <m:f>
                      <m:fPr>
                        <m:ctrlPr>
                          <a:rPr lang="en-US" sz="2400" i="1">
                            <a:latin typeface="Cambria Math" panose="02040503050406030204" pitchFamily="18" charset="0"/>
                          </a:rPr>
                        </m:ctrlPr>
                      </m:fPr>
                      <m:num>
                        <m:r>
                          <a:rPr lang="en-US" sz="2400" i="1">
                            <a:latin typeface="Cambria Math" panose="02040503050406030204" pitchFamily="18" charset="0"/>
                          </a:rPr>
                          <m:t>𝐾</m:t>
                        </m:r>
                      </m:num>
                      <m:den>
                        <m:r>
                          <a:rPr lang="en-US" sz="2400" i="1">
                            <a:latin typeface="Cambria Math" panose="02040503050406030204" pitchFamily="18" charset="0"/>
                          </a:rPr>
                          <m:t>2</m:t>
                        </m:r>
                      </m:den>
                    </m:f>
                  </m:oMath>
                </a14:m>
                <a:endParaRPr lang="en-US" sz="2400" dirty="0">
                  <a:latin typeface="Helvetica" pitchFamily="2" charset="0"/>
                </a:endParaRPr>
              </a:p>
              <a:p>
                <a:pPr algn="ctr"/>
                <a:endParaRPr lang="en-US" sz="2400" dirty="0">
                  <a:effectLst/>
                  <a:latin typeface="Helvetica" pitchFamily="2" charset="0"/>
                </a:endParaRPr>
              </a:p>
              <a:p>
                <a:pPr algn="ctr"/>
                <a:r>
                  <a:rPr lang="en-US" sz="2400" dirty="0">
                    <a:effectLst/>
                    <a:latin typeface="Helvetica" pitchFamily="2" charset="0"/>
                  </a:rPr>
                  <a:t>Theoretically, harvest could be maximized here as well:</a:t>
                </a:r>
              </a:p>
              <a:p>
                <a:pPr algn="ctr"/>
                <a:r>
                  <a:rPr lang="en-US" sz="2400" b="1" dirty="0">
                    <a:solidFill>
                      <a:srgbClr val="C00000"/>
                    </a:solidFill>
                    <a:effectLst/>
                    <a:latin typeface="Helvetica" pitchFamily="2" charset="0"/>
                  </a:rPr>
                  <a:t>MSY: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𝑚𝑎𝑥</m:t>
                        </m:r>
                      </m:sub>
                    </m:sSub>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𝑟𝐾</m:t>
                        </m:r>
                      </m:num>
                      <m:den>
                        <m:r>
                          <a:rPr lang="en-US" sz="2400" b="0" i="1" smtClean="0">
                            <a:latin typeface="Cambria Math" panose="02040503050406030204" pitchFamily="18" charset="0"/>
                          </a:rPr>
                          <m:t>4</m:t>
                        </m:r>
                      </m:den>
                    </m:f>
                  </m:oMath>
                </a14:m>
                <a:endParaRPr lang="en-US" sz="2400" b="1" dirty="0">
                  <a:solidFill>
                    <a:srgbClr val="C00000"/>
                  </a:solidFill>
                  <a:effectLst/>
                  <a:latin typeface="Helvetica" pitchFamily="2" charset="0"/>
                </a:endParaRPr>
              </a:p>
            </p:txBody>
          </p:sp>
        </mc:Choice>
        <mc:Fallback xmlns="">
          <p:sp>
            <p:nvSpPr>
              <p:cNvPr id="8" name="TextBox 7">
                <a:extLst>
                  <a:ext uri="{FF2B5EF4-FFF2-40B4-BE49-F238E27FC236}">
                    <a16:creationId xmlns:a16="http://schemas.microsoft.com/office/drawing/2014/main" id="{81EEA30C-5D99-6981-7B10-91A299B586FE}"/>
                  </a:ext>
                </a:extLst>
              </p:cNvPr>
              <p:cNvSpPr txBox="1">
                <a:spLocks noRot="1" noChangeAspect="1" noMove="1" noResize="1" noEditPoints="1" noAdjustHandles="1" noChangeArrowheads="1" noChangeShapeType="1" noTextEdit="1"/>
              </p:cNvSpPr>
              <p:nvPr/>
            </p:nvSpPr>
            <p:spPr>
              <a:xfrm>
                <a:off x="7600902" y="1496867"/>
                <a:ext cx="4001311" cy="3353354"/>
              </a:xfrm>
              <a:prstGeom prst="rect">
                <a:avLst/>
              </a:prstGeom>
              <a:blipFill>
                <a:blip r:embed="rId5"/>
                <a:stretch>
                  <a:fillRect l="-1582" t="-1887" r="-3481" b="-1132"/>
                </a:stretch>
              </a:blipFill>
            </p:spPr>
            <p:txBody>
              <a:bodyPr/>
              <a:lstStyle/>
              <a:p>
                <a:r>
                  <a:rPr lang="en-US">
                    <a:noFill/>
                  </a:rPr>
                  <a:t> </a:t>
                </a:r>
              </a:p>
            </p:txBody>
          </p:sp>
        </mc:Fallback>
      </mc:AlternateContent>
      <p:cxnSp>
        <p:nvCxnSpPr>
          <p:cNvPr id="11" name="Elbow Connector 10">
            <a:extLst>
              <a:ext uri="{FF2B5EF4-FFF2-40B4-BE49-F238E27FC236}">
                <a16:creationId xmlns:a16="http://schemas.microsoft.com/office/drawing/2014/main" id="{9B487A31-E38B-C638-915F-5653BEA58F1F}"/>
              </a:ext>
            </a:extLst>
          </p:cNvPr>
          <p:cNvCxnSpPr>
            <a:cxnSpLocks/>
          </p:cNvCxnSpPr>
          <p:nvPr/>
        </p:nvCxnSpPr>
        <p:spPr>
          <a:xfrm rot="5400000">
            <a:off x="9887264" y="2587301"/>
            <a:ext cx="3249982" cy="841336"/>
          </a:xfrm>
          <a:prstGeom prst="bentConnector3">
            <a:avLst>
              <a:gd name="adj1" fmla="val 9970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Chord 1">
            <a:extLst>
              <a:ext uri="{FF2B5EF4-FFF2-40B4-BE49-F238E27FC236}">
                <a16:creationId xmlns:a16="http://schemas.microsoft.com/office/drawing/2014/main" id="{AB641132-2907-FBC1-5ED4-DE7D42C6EC2E}"/>
              </a:ext>
            </a:extLst>
          </p:cNvPr>
          <p:cNvSpPr/>
          <p:nvPr/>
        </p:nvSpPr>
        <p:spPr>
          <a:xfrm>
            <a:off x="4122217" y="1644968"/>
            <a:ext cx="198120" cy="167640"/>
          </a:xfrm>
          <a:prstGeom prst="chord">
            <a:avLst>
              <a:gd name="adj1" fmla="val 5442364"/>
              <a:gd name="adj2" fmla="val 16200000"/>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hord 2">
            <a:extLst>
              <a:ext uri="{FF2B5EF4-FFF2-40B4-BE49-F238E27FC236}">
                <a16:creationId xmlns:a16="http://schemas.microsoft.com/office/drawing/2014/main" id="{648704FA-A06E-6B20-32CC-D6A0B34D74EC}"/>
              </a:ext>
            </a:extLst>
          </p:cNvPr>
          <p:cNvSpPr/>
          <p:nvPr/>
        </p:nvSpPr>
        <p:spPr>
          <a:xfrm rot="10800000">
            <a:off x="4122217" y="1644968"/>
            <a:ext cx="198120" cy="167640"/>
          </a:xfrm>
          <a:prstGeom prst="chord">
            <a:avLst>
              <a:gd name="adj1" fmla="val 5442364"/>
              <a:gd name="adj2" fmla="val 16200000"/>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94022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line chart&#10;&#10;Description automatically generated">
            <a:extLst>
              <a:ext uri="{FF2B5EF4-FFF2-40B4-BE49-F238E27FC236}">
                <a16:creationId xmlns:a16="http://schemas.microsoft.com/office/drawing/2014/main" id="{F5F5B3DB-449C-B7A8-7E3A-346126436DE6}"/>
              </a:ext>
            </a:extLst>
          </p:cNvPr>
          <p:cNvPicPr>
            <a:picLocks noChangeAspect="1"/>
          </p:cNvPicPr>
          <p:nvPr/>
        </p:nvPicPr>
        <p:blipFill>
          <a:blip r:embed="rId3"/>
          <a:stretch>
            <a:fillRect/>
          </a:stretch>
        </p:blipFill>
        <p:spPr>
          <a:xfrm>
            <a:off x="776397" y="1444894"/>
            <a:ext cx="6889760" cy="5169266"/>
          </a:xfrm>
          <a:prstGeom prst="rect">
            <a:avLst/>
          </a:prstGeom>
        </p:spPr>
      </p:pic>
      <p:sp>
        <p:nvSpPr>
          <p:cNvPr id="18" name="Title 1">
            <a:extLst>
              <a:ext uri="{FF2B5EF4-FFF2-40B4-BE49-F238E27FC236}">
                <a16:creationId xmlns:a16="http://schemas.microsoft.com/office/drawing/2014/main" id="{51BBCAC0-5C78-065E-494C-A4FBF39E4611}"/>
              </a:ext>
            </a:extLst>
          </p:cNvPr>
          <p:cNvSpPr>
            <a:spLocks noGrp="1"/>
          </p:cNvSpPr>
          <p:nvPr>
            <p:ph type="title"/>
          </p:nvPr>
        </p:nvSpPr>
        <p:spPr>
          <a:xfrm>
            <a:off x="838200" y="365125"/>
            <a:ext cx="10515600" cy="1325563"/>
          </a:xfrm>
        </p:spPr>
        <p:txBody>
          <a:bodyPr/>
          <a:lstStyle/>
          <a:p>
            <a:r>
              <a:rPr lang="en-US" dirty="0"/>
              <a:t>Maximum sustainable yield (MSY)</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068F4F1-1B3A-6C3F-DC30-4BE858CD0888}"/>
                  </a:ext>
                </a:extLst>
              </p:cNvPr>
              <p:cNvSpPr txBox="1"/>
              <p:nvPr/>
            </p:nvSpPr>
            <p:spPr>
              <a:xfrm>
                <a:off x="8381137" y="369630"/>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𝐻</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26" name="TextBox 25">
                <a:extLst>
                  <a:ext uri="{FF2B5EF4-FFF2-40B4-BE49-F238E27FC236}">
                    <a16:creationId xmlns:a16="http://schemas.microsoft.com/office/drawing/2014/main" id="{B068F4F1-1B3A-6C3F-DC30-4BE858CD0888}"/>
                  </a:ext>
                </a:extLst>
              </p:cNvPr>
              <p:cNvSpPr txBox="1">
                <a:spLocks noRot="1" noChangeAspect="1" noMove="1" noResize="1" noEditPoints="1" noAdjustHandles="1" noChangeArrowheads="1" noChangeShapeType="1" noTextEdit="1"/>
              </p:cNvSpPr>
              <p:nvPr/>
            </p:nvSpPr>
            <p:spPr>
              <a:xfrm>
                <a:off x="8381137" y="369630"/>
                <a:ext cx="4001311" cy="886268"/>
              </a:xfrm>
              <a:prstGeom prst="rect">
                <a:avLst/>
              </a:prstGeom>
              <a:blipFill>
                <a:blip r:embed="rId4"/>
                <a:stretch>
                  <a:fillRect t="-1429" b="-11429"/>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0759288F-B636-DB38-4060-85EA745A0D87}"/>
              </a:ext>
            </a:extLst>
          </p:cNvPr>
          <p:cNvCxnSpPr>
            <a:cxnSpLocks/>
          </p:cNvCxnSpPr>
          <p:nvPr/>
        </p:nvCxnSpPr>
        <p:spPr>
          <a:xfrm flipH="1">
            <a:off x="6371163" y="1690688"/>
            <a:ext cx="13720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Chord 11">
            <a:extLst>
              <a:ext uri="{FF2B5EF4-FFF2-40B4-BE49-F238E27FC236}">
                <a16:creationId xmlns:a16="http://schemas.microsoft.com/office/drawing/2014/main" id="{5677427D-750B-A246-7E5A-BF9B5B69ABB0}"/>
              </a:ext>
            </a:extLst>
          </p:cNvPr>
          <p:cNvSpPr/>
          <p:nvPr/>
        </p:nvSpPr>
        <p:spPr>
          <a:xfrm>
            <a:off x="4137457" y="1644968"/>
            <a:ext cx="198120" cy="167640"/>
          </a:xfrm>
          <a:prstGeom prst="chord">
            <a:avLst>
              <a:gd name="adj1" fmla="val 5442364"/>
              <a:gd name="adj2" fmla="val 162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B9360E1-2D7A-5F08-EFA4-9768E48AEFEF}"/>
                  </a:ext>
                </a:extLst>
              </p:cNvPr>
              <p:cNvSpPr txBox="1"/>
              <p:nvPr/>
            </p:nvSpPr>
            <p:spPr>
              <a:xfrm>
                <a:off x="7600902" y="1496867"/>
                <a:ext cx="4001311" cy="614848"/>
              </a:xfrm>
              <a:prstGeom prst="rect">
                <a:avLst/>
              </a:prstGeom>
              <a:noFill/>
            </p:spPr>
            <p:txBody>
              <a:bodyPr wrap="square">
                <a:spAutoFit/>
              </a:bodyPr>
              <a:lstStyle/>
              <a:p>
                <a:pPr algn="ctr"/>
                <a:r>
                  <a:rPr lang="en-US" sz="2400" b="1" dirty="0">
                    <a:solidFill>
                      <a:srgbClr val="C00000"/>
                    </a:solidFill>
                    <a:effectLst/>
                    <a:latin typeface="Helvetica" pitchFamily="2" charset="0"/>
                  </a:rPr>
                  <a:t>MSY: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𝑚𝑎𝑥</m:t>
                        </m:r>
                      </m:sub>
                    </m:sSub>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𝑟𝐾</m:t>
                        </m:r>
                      </m:num>
                      <m:den>
                        <m:r>
                          <a:rPr lang="en-US" sz="2400" b="0" i="1" smtClean="0">
                            <a:latin typeface="Cambria Math" panose="02040503050406030204" pitchFamily="18" charset="0"/>
                          </a:rPr>
                          <m:t>4</m:t>
                        </m:r>
                      </m:den>
                    </m:f>
                  </m:oMath>
                </a14:m>
                <a:endParaRPr lang="en-US" sz="2400" b="1" dirty="0">
                  <a:solidFill>
                    <a:srgbClr val="C00000"/>
                  </a:solidFill>
                  <a:effectLst/>
                  <a:latin typeface="Helvetica" pitchFamily="2" charset="0"/>
                </a:endParaRPr>
              </a:p>
            </p:txBody>
          </p:sp>
        </mc:Choice>
        <mc:Fallback xmlns="">
          <p:sp>
            <p:nvSpPr>
              <p:cNvPr id="2" name="TextBox 1">
                <a:extLst>
                  <a:ext uri="{FF2B5EF4-FFF2-40B4-BE49-F238E27FC236}">
                    <a16:creationId xmlns:a16="http://schemas.microsoft.com/office/drawing/2014/main" id="{FB9360E1-2D7A-5F08-EFA4-9768E48AEFEF}"/>
                  </a:ext>
                </a:extLst>
              </p:cNvPr>
              <p:cNvSpPr txBox="1">
                <a:spLocks noRot="1" noChangeAspect="1" noMove="1" noResize="1" noEditPoints="1" noAdjustHandles="1" noChangeArrowheads="1" noChangeShapeType="1" noTextEdit="1"/>
              </p:cNvSpPr>
              <p:nvPr/>
            </p:nvSpPr>
            <p:spPr>
              <a:xfrm>
                <a:off x="7600902" y="1496867"/>
                <a:ext cx="4001311" cy="614848"/>
              </a:xfrm>
              <a:prstGeom prst="rect">
                <a:avLst/>
              </a:prstGeom>
              <a:blipFill>
                <a:blip r:embed="rId5"/>
                <a:stretch>
                  <a:fillRect b="-12245"/>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8930D2A1-32A7-364E-A06E-ABB640CF9F51}"/>
              </a:ext>
            </a:extLst>
          </p:cNvPr>
          <p:cNvSpPr txBox="1"/>
          <p:nvPr/>
        </p:nvSpPr>
        <p:spPr>
          <a:xfrm>
            <a:off x="8190689" y="2839443"/>
            <a:ext cx="4001311" cy="3046988"/>
          </a:xfrm>
          <a:prstGeom prst="rect">
            <a:avLst/>
          </a:prstGeom>
          <a:noFill/>
        </p:spPr>
        <p:txBody>
          <a:bodyPr wrap="square">
            <a:spAutoFit/>
          </a:bodyPr>
          <a:lstStyle/>
          <a:p>
            <a:r>
              <a:rPr lang="en-US" sz="2400" dirty="0">
                <a:latin typeface="Helvetica" pitchFamily="2" charset="0"/>
              </a:rPr>
              <a:t>The MSY is a </a:t>
            </a:r>
            <a:r>
              <a:rPr lang="en-US" sz="2400" b="1" dirty="0">
                <a:solidFill>
                  <a:srgbClr val="C00000"/>
                </a:solidFill>
                <a:latin typeface="Helvetica" pitchFamily="2" charset="0"/>
              </a:rPr>
              <a:t>semi-stable equilibrium</a:t>
            </a:r>
            <a:r>
              <a:rPr lang="en-US" sz="2400" dirty="0">
                <a:latin typeface="Helvetica" pitchFamily="2" charset="0"/>
              </a:rPr>
              <a:t>, meaning that small gains in population size (N) will be compensated to return the system to N</a:t>
            </a:r>
            <a:r>
              <a:rPr lang="en-US" sz="2400" baseline="-25000" dirty="0">
                <a:latin typeface="Helvetica" pitchFamily="2" charset="0"/>
              </a:rPr>
              <a:t>MSY,</a:t>
            </a:r>
            <a:r>
              <a:rPr lang="en-US" sz="2400" dirty="0">
                <a:latin typeface="Helvetica" pitchFamily="2" charset="0"/>
              </a:rPr>
              <a:t> while small losses will result in the system collapsing to N=0. </a:t>
            </a:r>
            <a:endParaRPr lang="en-US" sz="2400" b="1" dirty="0">
              <a:solidFill>
                <a:srgbClr val="C00000"/>
              </a:solidFill>
              <a:effectLst/>
              <a:latin typeface="Helvetica" pitchFamily="2" charset="0"/>
            </a:endParaRPr>
          </a:p>
        </p:txBody>
      </p:sp>
      <p:cxnSp>
        <p:nvCxnSpPr>
          <p:cNvPr id="7" name="Straight Arrow Connector 6">
            <a:extLst>
              <a:ext uri="{FF2B5EF4-FFF2-40B4-BE49-F238E27FC236}">
                <a16:creationId xmlns:a16="http://schemas.microsoft.com/office/drawing/2014/main" id="{5B359F91-CC8F-C076-E797-66E718D263F6}"/>
              </a:ext>
            </a:extLst>
          </p:cNvPr>
          <p:cNvCxnSpPr>
            <a:cxnSpLocks/>
          </p:cNvCxnSpPr>
          <p:nvPr/>
        </p:nvCxnSpPr>
        <p:spPr>
          <a:xfrm flipH="1">
            <a:off x="3530329" y="1642332"/>
            <a:ext cx="4580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3DF99C1-2350-52FF-CF77-8F0E5AFF6A16}"/>
              </a:ext>
            </a:extLst>
          </p:cNvPr>
          <p:cNvCxnSpPr>
            <a:cxnSpLocks/>
          </p:cNvCxnSpPr>
          <p:nvPr/>
        </p:nvCxnSpPr>
        <p:spPr>
          <a:xfrm flipH="1">
            <a:off x="4491258" y="1644968"/>
            <a:ext cx="53794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Chord 2">
            <a:extLst>
              <a:ext uri="{FF2B5EF4-FFF2-40B4-BE49-F238E27FC236}">
                <a16:creationId xmlns:a16="http://schemas.microsoft.com/office/drawing/2014/main" id="{85D232E5-DDF9-3BDB-FDBE-983206795C20}"/>
              </a:ext>
            </a:extLst>
          </p:cNvPr>
          <p:cNvSpPr/>
          <p:nvPr/>
        </p:nvSpPr>
        <p:spPr>
          <a:xfrm>
            <a:off x="4122217" y="1644968"/>
            <a:ext cx="198120" cy="167640"/>
          </a:xfrm>
          <a:prstGeom prst="chord">
            <a:avLst>
              <a:gd name="adj1" fmla="val 5442364"/>
              <a:gd name="adj2" fmla="val 16200000"/>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ord 3">
            <a:extLst>
              <a:ext uri="{FF2B5EF4-FFF2-40B4-BE49-F238E27FC236}">
                <a16:creationId xmlns:a16="http://schemas.microsoft.com/office/drawing/2014/main" id="{4E958D61-67FD-2F98-8234-73515D983CEC}"/>
              </a:ext>
            </a:extLst>
          </p:cNvPr>
          <p:cNvSpPr/>
          <p:nvPr/>
        </p:nvSpPr>
        <p:spPr>
          <a:xfrm rot="10800000">
            <a:off x="4122217" y="1644968"/>
            <a:ext cx="198120" cy="167640"/>
          </a:xfrm>
          <a:prstGeom prst="chord">
            <a:avLst>
              <a:gd name="adj1" fmla="val 5442364"/>
              <a:gd name="adj2" fmla="val 16200000"/>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01557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1951A4D1-B566-2ED4-A85D-497CAC4809F4}"/>
                  </a:ext>
                </a:extLst>
              </p:cNvPr>
              <p:cNvGraphicFramePr>
                <a:graphicFrameLocks noGrp="1"/>
              </p:cNvGraphicFramePr>
              <p:nvPr>
                <p:ph idx="1"/>
                <p:extLst>
                  <p:ext uri="{D42A27DB-BD31-4B8C-83A1-F6EECF244321}">
                    <p14:modId xmlns:p14="http://schemas.microsoft.com/office/powerpoint/2010/main" val="1734945133"/>
                  </p:ext>
                </p:extLst>
              </p:nvPr>
            </p:nvGraphicFramePr>
            <p:xfrm>
              <a:off x="838200" y="787238"/>
              <a:ext cx="10515600" cy="5691054"/>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Content Placeholder 3">
                <a:extLst>
                  <a:ext uri="{FF2B5EF4-FFF2-40B4-BE49-F238E27FC236}">
                    <a16:creationId xmlns:a16="http://schemas.microsoft.com/office/drawing/2014/main" id="{1951A4D1-B566-2ED4-A85D-497CAC4809F4}"/>
                  </a:ext>
                </a:extLst>
              </p:cNvPr>
              <p:cNvPicPr>
                <a:picLocks noGrp="1" noRot="1" noChangeAspect="1" noMove="1" noResize="1" noEditPoints="1" noAdjustHandles="1" noChangeArrowheads="1" noChangeShapeType="1"/>
              </p:cNvPicPr>
              <p:nvPr/>
            </p:nvPicPr>
            <p:blipFill>
              <a:blip r:embed="rId3"/>
              <a:stretch>
                <a:fillRect/>
              </a:stretch>
            </p:blipFill>
            <p:spPr>
              <a:xfrm>
                <a:off x="838200" y="787238"/>
                <a:ext cx="10515600" cy="5691054"/>
              </a:xfrm>
              <a:prstGeom prst="rect">
                <a:avLst/>
              </a:prstGeom>
            </p:spPr>
          </p:pic>
        </mc:Fallback>
      </mc:AlternateContent>
    </p:spTree>
    <p:extLst>
      <p:ext uri="{BB962C8B-B14F-4D97-AF65-F5344CB8AC3E}">
        <p14:creationId xmlns:p14="http://schemas.microsoft.com/office/powerpoint/2010/main" val="3668502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BAC64C-9997-EAD0-B10E-060DFBEA21E4}"/>
              </a:ext>
            </a:extLst>
          </p:cNvPr>
          <p:cNvSpPr txBox="1">
            <a:spLocks/>
          </p:cNvSpPr>
          <p:nvPr/>
        </p:nvSpPr>
        <p:spPr>
          <a:xfrm>
            <a:off x="135203" y="69442"/>
            <a:ext cx="1205679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800" dirty="0"/>
              <a:t>Both geometric and exponential growth are </a:t>
            </a:r>
            <a:r>
              <a:rPr lang="en-US" sz="3800" b="1" dirty="0">
                <a:solidFill>
                  <a:srgbClr val="C00000"/>
                </a:solidFill>
              </a:rPr>
              <a:t>unchecked</a:t>
            </a:r>
            <a:r>
              <a:rPr lang="en-US" sz="3800" dirty="0"/>
              <a:t>. </a:t>
            </a:r>
          </a:p>
        </p:txBody>
      </p:sp>
      <p:pic>
        <p:nvPicPr>
          <p:cNvPr id="14" name="Picture 13" descr="A picture containing chart&#10;&#10;Description automatically generated">
            <a:extLst>
              <a:ext uri="{FF2B5EF4-FFF2-40B4-BE49-F238E27FC236}">
                <a16:creationId xmlns:a16="http://schemas.microsoft.com/office/drawing/2014/main" id="{3244E8C6-5237-8B83-82DB-167A036455CB}"/>
              </a:ext>
            </a:extLst>
          </p:cNvPr>
          <p:cNvPicPr>
            <a:picLocks noChangeAspect="1"/>
          </p:cNvPicPr>
          <p:nvPr/>
        </p:nvPicPr>
        <p:blipFill>
          <a:blip r:embed="rId3"/>
          <a:stretch>
            <a:fillRect/>
          </a:stretch>
        </p:blipFill>
        <p:spPr>
          <a:xfrm>
            <a:off x="1564711" y="1280199"/>
            <a:ext cx="6820532" cy="5117325"/>
          </a:xfrm>
          <a:prstGeom prst="rect">
            <a:avLst/>
          </a:prstGeom>
        </p:spPr>
      </p:pic>
    </p:spTree>
    <p:extLst>
      <p:ext uri="{BB962C8B-B14F-4D97-AF65-F5344CB8AC3E}">
        <p14:creationId xmlns:p14="http://schemas.microsoft.com/office/powerpoint/2010/main" val="42554261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578A0B-A972-76BA-ADDC-E3888CC7F1F6}"/>
              </a:ext>
            </a:extLst>
          </p:cNvPr>
          <p:cNvSpPr txBox="1"/>
          <p:nvPr/>
        </p:nvSpPr>
        <p:spPr>
          <a:xfrm>
            <a:off x="6813841" y="3437326"/>
            <a:ext cx="4520932" cy="1292662"/>
          </a:xfrm>
          <a:prstGeom prst="rect">
            <a:avLst/>
          </a:prstGeom>
          <a:noFill/>
        </p:spPr>
        <p:txBody>
          <a:bodyPr wrap="square">
            <a:spAutoFit/>
          </a:bodyPr>
          <a:lstStyle/>
          <a:p>
            <a:r>
              <a:rPr lang="en-US" sz="2600" dirty="0">
                <a:effectLst/>
                <a:latin typeface="Helvetica" pitchFamily="2" charset="0"/>
              </a:rPr>
              <a:t>But they can still be stable populations if they return to </a:t>
            </a:r>
            <a:r>
              <a:rPr lang="en-US" sz="2600" b="1" dirty="0">
                <a:solidFill>
                  <a:srgbClr val="C00000"/>
                </a:solidFill>
                <a:effectLst/>
                <a:latin typeface="Helvetica" pitchFamily="2" charset="0"/>
              </a:rPr>
              <a:t>equilibrium</a:t>
            </a:r>
            <a:r>
              <a:rPr lang="en-US" sz="2600" dirty="0">
                <a:effectLst/>
                <a:latin typeface="Helvetica" pitchFamily="2" charset="0"/>
              </a:rPr>
              <a:t>.</a:t>
            </a:r>
          </a:p>
        </p:txBody>
      </p:sp>
      <p:sp>
        <p:nvSpPr>
          <p:cNvPr id="6" name="TextBox 5">
            <a:extLst>
              <a:ext uri="{FF2B5EF4-FFF2-40B4-BE49-F238E27FC236}">
                <a16:creationId xmlns:a16="http://schemas.microsoft.com/office/drawing/2014/main" id="{272F89BB-9448-4F42-2D1B-A5B89186902B}"/>
              </a:ext>
            </a:extLst>
          </p:cNvPr>
          <p:cNvSpPr txBox="1"/>
          <p:nvPr/>
        </p:nvSpPr>
        <p:spPr>
          <a:xfrm>
            <a:off x="6813841" y="4786091"/>
            <a:ext cx="4520932" cy="892552"/>
          </a:xfrm>
          <a:prstGeom prst="rect">
            <a:avLst/>
          </a:prstGeom>
          <a:noFill/>
        </p:spPr>
        <p:txBody>
          <a:bodyPr wrap="square">
            <a:spAutoFit/>
          </a:bodyPr>
          <a:lstStyle/>
          <a:p>
            <a:r>
              <a:rPr lang="en-US" sz="2600" dirty="0">
                <a:effectLst/>
                <a:latin typeface="Helvetica" pitchFamily="2" charset="0"/>
              </a:rPr>
              <a:t>In some cases, it is not possible to recover.</a:t>
            </a:r>
          </a:p>
        </p:txBody>
      </p:sp>
      <p:pic>
        <p:nvPicPr>
          <p:cNvPr id="47106" name="Picture 2" descr="Orange Worldwide Catches">
            <a:extLst>
              <a:ext uri="{FF2B5EF4-FFF2-40B4-BE49-F238E27FC236}">
                <a16:creationId xmlns:a16="http://schemas.microsoft.com/office/drawing/2014/main" id="{83242134-6F97-3BDC-38F5-519C0A781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584" y="1638249"/>
            <a:ext cx="6277560" cy="4757729"/>
          </a:xfrm>
          <a:prstGeom prst="rect">
            <a:avLst/>
          </a:prstGeom>
          <a:noFill/>
          <a:extLst>
            <a:ext uri="{909E8E84-426E-40DD-AFC4-6F175D3DCCD1}">
              <a14:hiddenFill xmlns:a14="http://schemas.microsoft.com/office/drawing/2010/main">
                <a:solidFill>
                  <a:srgbClr val="FFFFFF"/>
                </a:solidFill>
              </a14:hiddenFill>
            </a:ext>
          </a:extLst>
        </p:spPr>
      </p:pic>
      <p:pic>
        <p:nvPicPr>
          <p:cNvPr id="47108" name="Picture 4" descr="Orange Roughy - Good Fish Bad Fish">
            <a:extLst>
              <a:ext uri="{FF2B5EF4-FFF2-40B4-BE49-F238E27FC236}">
                <a16:creationId xmlns:a16="http://schemas.microsoft.com/office/drawing/2014/main" id="{B508571E-8141-0D23-5708-DAD57FA4E6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6728" y="78976"/>
            <a:ext cx="5185272" cy="21605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3C5D226-6175-6893-572A-A4372DC2BDA2}"/>
              </a:ext>
            </a:extLst>
          </p:cNvPr>
          <p:cNvSpPr txBox="1">
            <a:spLocks/>
          </p:cNvSpPr>
          <p:nvPr/>
        </p:nvSpPr>
        <p:spPr>
          <a:xfrm>
            <a:off x="838200" y="1298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Case Study: Orange </a:t>
            </a:r>
            <a:r>
              <a:rPr lang="en-US" dirty="0" err="1"/>
              <a:t>Roughy</a:t>
            </a:r>
            <a:endParaRPr lang="en-US" dirty="0"/>
          </a:p>
        </p:txBody>
      </p:sp>
      <p:sp>
        <p:nvSpPr>
          <p:cNvPr id="5" name="TextBox 4">
            <a:extLst>
              <a:ext uri="{FF2B5EF4-FFF2-40B4-BE49-F238E27FC236}">
                <a16:creationId xmlns:a16="http://schemas.microsoft.com/office/drawing/2014/main" id="{6AB96A16-8260-0668-5AEC-385D01D751B2}"/>
              </a:ext>
            </a:extLst>
          </p:cNvPr>
          <p:cNvSpPr txBox="1"/>
          <p:nvPr/>
        </p:nvSpPr>
        <p:spPr>
          <a:xfrm>
            <a:off x="6813841" y="2462091"/>
            <a:ext cx="5185272" cy="892552"/>
          </a:xfrm>
          <a:prstGeom prst="rect">
            <a:avLst/>
          </a:prstGeom>
          <a:noFill/>
        </p:spPr>
        <p:txBody>
          <a:bodyPr wrap="square">
            <a:spAutoFit/>
          </a:bodyPr>
          <a:lstStyle/>
          <a:p>
            <a:r>
              <a:rPr lang="en-US" sz="2600" dirty="0">
                <a:latin typeface="Helvetica" pitchFamily="2" charset="0"/>
              </a:rPr>
              <a:t>Many populations will fluctuate above or below carrying capacity.</a:t>
            </a:r>
          </a:p>
        </p:txBody>
      </p:sp>
    </p:spTree>
    <p:extLst>
      <p:ext uri="{BB962C8B-B14F-4D97-AF65-F5344CB8AC3E}">
        <p14:creationId xmlns:p14="http://schemas.microsoft.com/office/powerpoint/2010/main" val="32027090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75B1D3-9640-C7CF-37B8-09E8D28859FD}"/>
              </a:ext>
            </a:extLst>
          </p:cNvPr>
          <p:cNvSpPr txBox="1">
            <a:spLocks/>
          </p:cNvSpPr>
          <p:nvPr/>
        </p:nvSpPr>
        <p:spPr>
          <a:xfrm>
            <a:off x="838200" y="1298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Case Study: Orange </a:t>
            </a:r>
            <a:r>
              <a:rPr lang="en-US" dirty="0" err="1"/>
              <a:t>Roughy</a:t>
            </a:r>
            <a:endParaRPr lang="en-US" dirty="0"/>
          </a:p>
        </p:txBody>
      </p:sp>
      <p:pic>
        <p:nvPicPr>
          <p:cNvPr id="5" name="Picture 4" descr="Orange Roughy - Good Fish Bad Fish">
            <a:extLst>
              <a:ext uri="{FF2B5EF4-FFF2-40B4-BE49-F238E27FC236}">
                <a16:creationId xmlns:a16="http://schemas.microsoft.com/office/drawing/2014/main" id="{21EF2B64-F7D8-C4D8-CC9C-3978844202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8202" y="153540"/>
            <a:ext cx="3503798" cy="145991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Orange Worldwide Catches">
            <a:extLst>
              <a:ext uri="{FF2B5EF4-FFF2-40B4-BE49-F238E27FC236}">
                <a16:creationId xmlns:a16="http://schemas.microsoft.com/office/drawing/2014/main" id="{794E8C68-0462-17DB-D167-5D8CB92E25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9309" y="2059397"/>
            <a:ext cx="5462691" cy="4140144"/>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910EC8F9-FD92-0371-D60F-277FE34FA523}"/>
              </a:ext>
            </a:extLst>
          </p:cNvPr>
          <p:cNvSpPr txBox="1">
            <a:spLocks/>
          </p:cNvSpPr>
          <p:nvPr/>
        </p:nvSpPr>
        <p:spPr>
          <a:xfrm>
            <a:off x="441960" y="1478280"/>
            <a:ext cx="6167946" cy="53023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Calibri" panose="020F0502020204030204" pitchFamily="34" charset="0"/>
                <a:cs typeface="Calibri" panose="020F0502020204030204" pitchFamily="34" charset="0"/>
              </a:rPr>
              <a:t>Found in deep waters of eastern Pacific (Chile), western Pacific (Australia/NZ), and southeastern Atlantic (Namibia to South Africa)</a:t>
            </a:r>
          </a:p>
          <a:p>
            <a:r>
              <a:rPr lang="en-US" sz="2400" dirty="0">
                <a:latin typeface="Calibri" panose="020F0502020204030204" pitchFamily="34" charset="0"/>
                <a:cs typeface="Calibri" panose="020F0502020204030204" pitchFamily="34" charset="0"/>
              </a:rPr>
              <a:t>Can live up to 200 years! Matures at 20-30 </a:t>
            </a:r>
            <a:r>
              <a:rPr lang="en-US" sz="2400" dirty="0" err="1">
                <a:latin typeface="Calibri" panose="020F0502020204030204" pitchFamily="34" charset="0"/>
                <a:cs typeface="Calibri" panose="020F0502020204030204" pitchFamily="34" charset="0"/>
              </a:rPr>
              <a:t>yrs</a:t>
            </a:r>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Fished via trawling, originally thought to have only a 30-year lifespan</a:t>
            </a:r>
          </a:p>
          <a:p>
            <a:r>
              <a:rPr lang="en-US" sz="2400" dirty="0">
                <a:solidFill>
                  <a:srgbClr val="202122"/>
                </a:solidFill>
                <a:latin typeface="Calibri" panose="020F0502020204030204" pitchFamily="34" charset="0"/>
                <a:cs typeface="Calibri" panose="020F0502020204030204" pitchFamily="34" charset="0"/>
              </a:rPr>
              <a:t>Annual global catches began in 1979 and increased to over 90,000 tons in the late 1980s.</a:t>
            </a:r>
          </a:p>
          <a:p>
            <a:r>
              <a:rPr lang="en-US" sz="2400" dirty="0">
                <a:solidFill>
                  <a:srgbClr val="202122"/>
                </a:solidFill>
                <a:latin typeface="Calibri" panose="020F0502020204030204" pitchFamily="34" charset="0"/>
                <a:cs typeface="Calibri" panose="020F0502020204030204" pitchFamily="34" charset="0"/>
              </a:rPr>
              <a:t>High catch levels quickly decreased as stocks were fished down. By the late 1990s, three of the eight NZ orange </a:t>
            </a:r>
            <a:r>
              <a:rPr lang="en-US" sz="2400" dirty="0" err="1">
                <a:solidFill>
                  <a:srgbClr val="202122"/>
                </a:solidFill>
                <a:latin typeface="Calibri" panose="020F0502020204030204" pitchFamily="34" charset="0"/>
                <a:cs typeface="Calibri" panose="020F0502020204030204" pitchFamily="34" charset="0"/>
              </a:rPr>
              <a:t>roughy</a:t>
            </a:r>
            <a:r>
              <a:rPr lang="en-US" sz="2400" dirty="0">
                <a:solidFill>
                  <a:srgbClr val="202122"/>
                </a:solidFill>
                <a:latin typeface="Calibri" panose="020F0502020204030204" pitchFamily="34" charset="0"/>
                <a:cs typeface="Calibri" panose="020F0502020204030204" pitchFamily="34" charset="0"/>
              </a:rPr>
              <a:t> fisheries had collapsed and were closed.</a:t>
            </a:r>
            <a:r>
              <a:rPr lang="en-US" sz="2400" baseline="30000" dirty="0">
                <a:solidFill>
                  <a:srgbClr val="3366CC"/>
                </a:solidFill>
                <a:latin typeface="Calibri" panose="020F0502020204030204" pitchFamily="34" charset="0"/>
                <a:cs typeface="Calibri" panose="020F0502020204030204" pitchFamily="34" charset="0"/>
              </a:rPr>
              <a:t> </a:t>
            </a:r>
          </a:p>
        </p:txBody>
      </p:sp>
      <p:sp>
        <p:nvSpPr>
          <p:cNvPr id="10" name="Rectangle 9">
            <a:extLst>
              <a:ext uri="{FF2B5EF4-FFF2-40B4-BE49-F238E27FC236}">
                <a16:creationId xmlns:a16="http://schemas.microsoft.com/office/drawing/2014/main" id="{72A39509-EB6E-3A4F-A1A4-19FA5BF3D986}"/>
              </a:ext>
            </a:extLst>
          </p:cNvPr>
          <p:cNvSpPr/>
          <p:nvPr/>
        </p:nvSpPr>
        <p:spPr>
          <a:xfrm>
            <a:off x="441960" y="2971800"/>
            <a:ext cx="6167946" cy="3886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75632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75B1D3-9640-C7CF-37B8-09E8D28859FD}"/>
              </a:ext>
            </a:extLst>
          </p:cNvPr>
          <p:cNvSpPr txBox="1">
            <a:spLocks/>
          </p:cNvSpPr>
          <p:nvPr/>
        </p:nvSpPr>
        <p:spPr>
          <a:xfrm>
            <a:off x="838200" y="1298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Case Study: Orange </a:t>
            </a:r>
            <a:r>
              <a:rPr lang="en-US" dirty="0" err="1"/>
              <a:t>Roughy</a:t>
            </a:r>
            <a:endParaRPr lang="en-US" dirty="0"/>
          </a:p>
        </p:txBody>
      </p:sp>
      <p:pic>
        <p:nvPicPr>
          <p:cNvPr id="5" name="Picture 4" descr="Orange Roughy - Good Fish Bad Fish">
            <a:extLst>
              <a:ext uri="{FF2B5EF4-FFF2-40B4-BE49-F238E27FC236}">
                <a16:creationId xmlns:a16="http://schemas.microsoft.com/office/drawing/2014/main" id="{21EF2B64-F7D8-C4D8-CC9C-3978844202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8202" y="153540"/>
            <a:ext cx="3503798" cy="145991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Orange Worldwide Catches">
            <a:extLst>
              <a:ext uri="{FF2B5EF4-FFF2-40B4-BE49-F238E27FC236}">
                <a16:creationId xmlns:a16="http://schemas.microsoft.com/office/drawing/2014/main" id="{794E8C68-0462-17DB-D167-5D8CB92E25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9309" y="2059397"/>
            <a:ext cx="5462691" cy="4140144"/>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849BE3D6-79FD-7870-EB7F-86CF589BA1F4}"/>
              </a:ext>
            </a:extLst>
          </p:cNvPr>
          <p:cNvSpPr txBox="1">
            <a:spLocks/>
          </p:cNvSpPr>
          <p:nvPr/>
        </p:nvSpPr>
        <p:spPr>
          <a:xfrm>
            <a:off x="441960" y="1478280"/>
            <a:ext cx="6167946" cy="53023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latin typeface="Calibri" panose="020F0502020204030204" pitchFamily="34" charset="0"/>
                <a:cs typeface="Calibri" panose="020F0502020204030204" pitchFamily="34" charset="0"/>
              </a:rPr>
              <a:t>Found in deep waters of eastern Pacific (Chile), western Pacific (Australia/NZ), and southeastern Atlantic (Namibia to South Africa)</a:t>
            </a:r>
          </a:p>
          <a:p>
            <a:r>
              <a:rPr lang="en-US" sz="2400">
                <a:latin typeface="Calibri" panose="020F0502020204030204" pitchFamily="34" charset="0"/>
                <a:cs typeface="Calibri" panose="020F0502020204030204" pitchFamily="34" charset="0"/>
              </a:rPr>
              <a:t>Can live up to 200 years! Matures at 20-30 yrs</a:t>
            </a:r>
          </a:p>
          <a:p>
            <a:r>
              <a:rPr lang="en-US" sz="2400">
                <a:latin typeface="Calibri" panose="020F0502020204030204" pitchFamily="34" charset="0"/>
                <a:cs typeface="Calibri" panose="020F0502020204030204" pitchFamily="34" charset="0"/>
              </a:rPr>
              <a:t>Fished via trawling, originally thought to have only a 30-year lifespan</a:t>
            </a:r>
          </a:p>
          <a:p>
            <a:r>
              <a:rPr lang="en-US" sz="2400">
                <a:solidFill>
                  <a:srgbClr val="202122"/>
                </a:solidFill>
                <a:latin typeface="Calibri" panose="020F0502020204030204" pitchFamily="34" charset="0"/>
                <a:cs typeface="Calibri" panose="020F0502020204030204" pitchFamily="34" charset="0"/>
              </a:rPr>
              <a:t>Annual global catches began in 1979 and increased to over 90,000 tons in the late 1980s.</a:t>
            </a:r>
          </a:p>
          <a:p>
            <a:r>
              <a:rPr lang="en-US" sz="2400">
                <a:solidFill>
                  <a:srgbClr val="202122"/>
                </a:solidFill>
                <a:latin typeface="Calibri" panose="020F0502020204030204" pitchFamily="34" charset="0"/>
                <a:cs typeface="Calibri" panose="020F0502020204030204" pitchFamily="34" charset="0"/>
              </a:rPr>
              <a:t>High catch levels quickly decreased as stocks were fished down. By the late 1990s, three of the eight NZ orange roughy fisheries had collapsed and were closed.</a:t>
            </a:r>
            <a:r>
              <a:rPr lang="en-US" sz="2400" baseline="30000">
                <a:solidFill>
                  <a:srgbClr val="3366CC"/>
                </a:solidFill>
                <a:latin typeface="Calibri" panose="020F0502020204030204" pitchFamily="34" charset="0"/>
                <a:cs typeface="Calibri" panose="020F0502020204030204" pitchFamily="34" charset="0"/>
              </a:rPr>
              <a:t> </a:t>
            </a:r>
            <a:endParaRPr lang="en-US" sz="2400" baseline="30000" dirty="0">
              <a:solidFill>
                <a:srgbClr val="3366CC"/>
              </a:solidFill>
              <a:latin typeface="Calibri" panose="020F050202020403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3DB9416D-EA20-5535-8ECE-1EE7B196475D}"/>
              </a:ext>
            </a:extLst>
          </p:cNvPr>
          <p:cNvSpPr/>
          <p:nvPr/>
        </p:nvSpPr>
        <p:spPr>
          <a:xfrm>
            <a:off x="441960" y="3429001"/>
            <a:ext cx="6167946"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14297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75B1D3-9640-C7CF-37B8-09E8D28859FD}"/>
              </a:ext>
            </a:extLst>
          </p:cNvPr>
          <p:cNvSpPr txBox="1">
            <a:spLocks/>
          </p:cNvSpPr>
          <p:nvPr/>
        </p:nvSpPr>
        <p:spPr>
          <a:xfrm>
            <a:off x="838200" y="1298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Case Study: Orange </a:t>
            </a:r>
            <a:r>
              <a:rPr lang="en-US" dirty="0" err="1"/>
              <a:t>Roughy</a:t>
            </a:r>
            <a:endParaRPr lang="en-US" dirty="0"/>
          </a:p>
        </p:txBody>
      </p:sp>
      <p:pic>
        <p:nvPicPr>
          <p:cNvPr id="5" name="Picture 4" descr="Orange Roughy - Good Fish Bad Fish">
            <a:extLst>
              <a:ext uri="{FF2B5EF4-FFF2-40B4-BE49-F238E27FC236}">
                <a16:creationId xmlns:a16="http://schemas.microsoft.com/office/drawing/2014/main" id="{21EF2B64-F7D8-C4D8-CC9C-3978844202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8202" y="153540"/>
            <a:ext cx="3503798" cy="145991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Orange Worldwide Catches">
            <a:extLst>
              <a:ext uri="{FF2B5EF4-FFF2-40B4-BE49-F238E27FC236}">
                <a16:creationId xmlns:a16="http://schemas.microsoft.com/office/drawing/2014/main" id="{794E8C68-0462-17DB-D167-5D8CB92E25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9309" y="2059397"/>
            <a:ext cx="5462691" cy="414014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CA353B3-4C55-10D1-4717-217898FA6695}"/>
              </a:ext>
            </a:extLst>
          </p:cNvPr>
          <p:cNvSpPr/>
          <p:nvPr/>
        </p:nvSpPr>
        <p:spPr>
          <a:xfrm>
            <a:off x="731520" y="3627120"/>
            <a:ext cx="5771706" cy="2682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02835FBF-F042-B669-8F53-F20603D6C4AB}"/>
              </a:ext>
            </a:extLst>
          </p:cNvPr>
          <p:cNvSpPr txBox="1">
            <a:spLocks/>
          </p:cNvSpPr>
          <p:nvPr/>
        </p:nvSpPr>
        <p:spPr>
          <a:xfrm>
            <a:off x="441960" y="1478280"/>
            <a:ext cx="6167946" cy="53023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latin typeface="Calibri" panose="020F0502020204030204" pitchFamily="34" charset="0"/>
                <a:cs typeface="Calibri" panose="020F0502020204030204" pitchFamily="34" charset="0"/>
              </a:rPr>
              <a:t>Found in deep waters of eastern Pacific (Chile), western Pacific (Australia/NZ), and southeastern Atlantic (Namibia to South Africa)</a:t>
            </a:r>
          </a:p>
          <a:p>
            <a:r>
              <a:rPr lang="en-US" sz="2400">
                <a:latin typeface="Calibri" panose="020F0502020204030204" pitchFamily="34" charset="0"/>
                <a:cs typeface="Calibri" panose="020F0502020204030204" pitchFamily="34" charset="0"/>
              </a:rPr>
              <a:t>Can live up to 200 years! Matures at 20-30 yrs</a:t>
            </a:r>
          </a:p>
          <a:p>
            <a:r>
              <a:rPr lang="en-US" sz="2400">
                <a:latin typeface="Calibri" panose="020F0502020204030204" pitchFamily="34" charset="0"/>
                <a:cs typeface="Calibri" panose="020F0502020204030204" pitchFamily="34" charset="0"/>
              </a:rPr>
              <a:t>Fished via trawling, originally thought to have only a 30-year lifespan</a:t>
            </a:r>
          </a:p>
          <a:p>
            <a:r>
              <a:rPr lang="en-US" sz="2400">
                <a:solidFill>
                  <a:srgbClr val="202122"/>
                </a:solidFill>
                <a:latin typeface="Calibri" panose="020F0502020204030204" pitchFamily="34" charset="0"/>
                <a:cs typeface="Calibri" panose="020F0502020204030204" pitchFamily="34" charset="0"/>
              </a:rPr>
              <a:t>Annual global catches began in 1979 and increased to over 90,000 tons in the late 1980s.</a:t>
            </a:r>
          </a:p>
          <a:p>
            <a:r>
              <a:rPr lang="en-US" sz="2400">
                <a:solidFill>
                  <a:srgbClr val="202122"/>
                </a:solidFill>
                <a:latin typeface="Calibri" panose="020F0502020204030204" pitchFamily="34" charset="0"/>
                <a:cs typeface="Calibri" panose="020F0502020204030204" pitchFamily="34" charset="0"/>
              </a:rPr>
              <a:t>High catch levels quickly decreased as stocks were fished down. By the late 1990s, three of the eight NZ orange roughy fisheries had collapsed and were closed.</a:t>
            </a:r>
            <a:r>
              <a:rPr lang="en-US" sz="2400" baseline="30000">
                <a:solidFill>
                  <a:srgbClr val="3366CC"/>
                </a:solidFill>
                <a:latin typeface="Calibri" panose="020F0502020204030204" pitchFamily="34" charset="0"/>
                <a:cs typeface="Calibri" panose="020F0502020204030204" pitchFamily="34" charset="0"/>
              </a:rPr>
              <a:t> </a:t>
            </a:r>
            <a:endParaRPr lang="en-US" sz="2400" baseline="30000" dirty="0">
              <a:solidFill>
                <a:srgbClr val="3366CC"/>
              </a:solidFill>
              <a:latin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7DA9DF5B-ED21-C41F-1456-B7C9EC56A7A3}"/>
              </a:ext>
            </a:extLst>
          </p:cNvPr>
          <p:cNvSpPr/>
          <p:nvPr/>
        </p:nvSpPr>
        <p:spPr>
          <a:xfrm>
            <a:off x="441960" y="4175761"/>
            <a:ext cx="6167946" cy="2682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36999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D0AED5E0-ADB5-ADB9-B5AD-63DC1394FE01}"/>
              </a:ext>
            </a:extLst>
          </p:cNvPr>
          <p:cNvSpPr txBox="1">
            <a:spLocks/>
          </p:cNvSpPr>
          <p:nvPr/>
        </p:nvSpPr>
        <p:spPr>
          <a:xfrm>
            <a:off x="441960" y="1478280"/>
            <a:ext cx="6167946" cy="53023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Calibri" panose="020F0502020204030204" pitchFamily="34" charset="0"/>
                <a:cs typeface="Calibri" panose="020F0502020204030204" pitchFamily="34" charset="0"/>
              </a:rPr>
              <a:t>Found in deep waters of eastern Pacific (Chile), western Pacific (Australia/NZ), and southeastern Atlantic (Namibia to South Africa)</a:t>
            </a:r>
          </a:p>
          <a:p>
            <a:r>
              <a:rPr lang="en-US" sz="2400" dirty="0">
                <a:latin typeface="Calibri" panose="020F0502020204030204" pitchFamily="34" charset="0"/>
                <a:cs typeface="Calibri" panose="020F0502020204030204" pitchFamily="34" charset="0"/>
              </a:rPr>
              <a:t>Can live up to 200 years! Matures at 20-30 </a:t>
            </a:r>
            <a:r>
              <a:rPr lang="en-US" sz="2400" dirty="0" err="1">
                <a:latin typeface="Calibri" panose="020F0502020204030204" pitchFamily="34" charset="0"/>
                <a:cs typeface="Calibri" panose="020F0502020204030204" pitchFamily="34" charset="0"/>
              </a:rPr>
              <a:t>yrs</a:t>
            </a:r>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Fished via trawling, originally thought to have only a 30-year lifespan</a:t>
            </a:r>
          </a:p>
          <a:p>
            <a:r>
              <a:rPr lang="en-US" sz="2400" dirty="0">
                <a:solidFill>
                  <a:srgbClr val="202122"/>
                </a:solidFill>
                <a:latin typeface="Calibri" panose="020F0502020204030204" pitchFamily="34" charset="0"/>
                <a:cs typeface="Calibri" panose="020F0502020204030204" pitchFamily="34" charset="0"/>
              </a:rPr>
              <a:t>Annual global catches began in 1979 and increased to over 90,000 tons in the late 1980s.</a:t>
            </a:r>
          </a:p>
          <a:p>
            <a:r>
              <a:rPr lang="en-US" sz="2400" dirty="0">
                <a:solidFill>
                  <a:srgbClr val="202122"/>
                </a:solidFill>
                <a:latin typeface="Calibri" panose="020F0502020204030204" pitchFamily="34" charset="0"/>
                <a:cs typeface="Calibri" panose="020F0502020204030204" pitchFamily="34" charset="0"/>
              </a:rPr>
              <a:t>High catch levels quickly decreased as stocks were fished down. By the late 1990s, three of the eight NZ orange </a:t>
            </a:r>
            <a:r>
              <a:rPr lang="en-US" sz="2400" dirty="0" err="1">
                <a:solidFill>
                  <a:srgbClr val="202122"/>
                </a:solidFill>
                <a:latin typeface="Calibri" panose="020F0502020204030204" pitchFamily="34" charset="0"/>
                <a:cs typeface="Calibri" panose="020F0502020204030204" pitchFamily="34" charset="0"/>
              </a:rPr>
              <a:t>roughy</a:t>
            </a:r>
            <a:r>
              <a:rPr lang="en-US" sz="2400" dirty="0">
                <a:solidFill>
                  <a:srgbClr val="202122"/>
                </a:solidFill>
                <a:latin typeface="Calibri" panose="020F0502020204030204" pitchFamily="34" charset="0"/>
                <a:cs typeface="Calibri" panose="020F0502020204030204" pitchFamily="34" charset="0"/>
              </a:rPr>
              <a:t> fisheries had collapsed and were closed.</a:t>
            </a:r>
            <a:r>
              <a:rPr lang="en-US" sz="2400" baseline="30000" dirty="0">
                <a:solidFill>
                  <a:srgbClr val="3366CC"/>
                </a:solidFill>
                <a:latin typeface="Calibri" panose="020F0502020204030204" pitchFamily="34" charset="0"/>
                <a:cs typeface="Calibri" panose="020F0502020204030204" pitchFamily="34" charset="0"/>
              </a:rPr>
              <a:t> </a:t>
            </a:r>
          </a:p>
        </p:txBody>
      </p:sp>
      <p:sp>
        <p:nvSpPr>
          <p:cNvPr id="4" name="Title 1">
            <a:extLst>
              <a:ext uri="{FF2B5EF4-FFF2-40B4-BE49-F238E27FC236}">
                <a16:creationId xmlns:a16="http://schemas.microsoft.com/office/drawing/2014/main" id="{3375B1D3-9640-C7CF-37B8-09E8D28859FD}"/>
              </a:ext>
            </a:extLst>
          </p:cNvPr>
          <p:cNvSpPr txBox="1">
            <a:spLocks/>
          </p:cNvSpPr>
          <p:nvPr/>
        </p:nvSpPr>
        <p:spPr>
          <a:xfrm>
            <a:off x="838200" y="1298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Case Study: Orange </a:t>
            </a:r>
            <a:r>
              <a:rPr lang="en-US" dirty="0" err="1"/>
              <a:t>Roughy</a:t>
            </a:r>
            <a:endParaRPr lang="en-US" dirty="0"/>
          </a:p>
        </p:txBody>
      </p:sp>
      <p:pic>
        <p:nvPicPr>
          <p:cNvPr id="6" name="Picture 2" descr="Orange Worldwide Catches">
            <a:extLst>
              <a:ext uri="{FF2B5EF4-FFF2-40B4-BE49-F238E27FC236}">
                <a16:creationId xmlns:a16="http://schemas.microsoft.com/office/drawing/2014/main" id="{794E8C68-0462-17DB-D167-5D8CB92E25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9309" y="2059397"/>
            <a:ext cx="5462691" cy="414014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C71D2CB-BD4C-94BB-1588-5E5C5CBBF4ED}"/>
              </a:ext>
            </a:extLst>
          </p:cNvPr>
          <p:cNvSpPr/>
          <p:nvPr/>
        </p:nvSpPr>
        <p:spPr>
          <a:xfrm>
            <a:off x="441960" y="5361341"/>
            <a:ext cx="6167946" cy="14966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Orange Roughy - Good Fish Bad Fish">
            <a:extLst>
              <a:ext uri="{FF2B5EF4-FFF2-40B4-BE49-F238E27FC236}">
                <a16:creationId xmlns:a16="http://schemas.microsoft.com/office/drawing/2014/main" id="{3BD8CF8B-77AF-2811-B682-FF1146BFEA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6360" y="112070"/>
            <a:ext cx="3215640" cy="133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38959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22B8F9-E6C2-FA1E-CAE9-981FE121D072}"/>
              </a:ext>
            </a:extLst>
          </p:cNvPr>
          <p:cNvSpPr>
            <a:spLocks noGrp="1"/>
          </p:cNvSpPr>
          <p:nvPr>
            <p:ph idx="1"/>
          </p:nvPr>
        </p:nvSpPr>
        <p:spPr>
          <a:xfrm>
            <a:off x="441960" y="1478280"/>
            <a:ext cx="6167946" cy="5302379"/>
          </a:xfrm>
        </p:spPr>
        <p:txBody>
          <a:bodyPr>
            <a:noAutofit/>
          </a:bodyPr>
          <a:lstStyle/>
          <a:p>
            <a:r>
              <a:rPr lang="en-US" sz="2400" dirty="0">
                <a:latin typeface="Calibri" panose="020F0502020204030204" pitchFamily="34" charset="0"/>
                <a:cs typeface="Calibri" panose="020F0502020204030204" pitchFamily="34" charset="0"/>
              </a:rPr>
              <a:t>Found in deep waters of eastern Pacific (Chile), western Pacific (Australia/NZ), and southeastern Atlantic (Namibia to South Africa)</a:t>
            </a:r>
          </a:p>
          <a:p>
            <a:r>
              <a:rPr lang="en-US" sz="2400" dirty="0">
                <a:latin typeface="Calibri" panose="020F0502020204030204" pitchFamily="34" charset="0"/>
                <a:cs typeface="Calibri" panose="020F0502020204030204" pitchFamily="34" charset="0"/>
              </a:rPr>
              <a:t>Can live up to 200 years! Matures at 20-30 </a:t>
            </a:r>
            <a:r>
              <a:rPr lang="en-US" sz="2400" dirty="0" err="1">
                <a:latin typeface="Calibri" panose="020F0502020204030204" pitchFamily="34" charset="0"/>
                <a:cs typeface="Calibri" panose="020F0502020204030204" pitchFamily="34" charset="0"/>
              </a:rPr>
              <a:t>yrs</a:t>
            </a:r>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Fished via trawling, originally thought to have only a 30-year lifespan</a:t>
            </a:r>
          </a:p>
          <a:p>
            <a:r>
              <a:rPr lang="en-US" sz="2400" b="0" i="0" dirty="0">
                <a:solidFill>
                  <a:srgbClr val="202122"/>
                </a:solidFill>
                <a:effectLst/>
                <a:latin typeface="Calibri" panose="020F0502020204030204" pitchFamily="34" charset="0"/>
                <a:cs typeface="Calibri" panose="020F0502020204030204" pitchFamily="34" charset="0"/>
              </a:rPr>
              <a:t>Annual global catches began in 1979 and increased to over 90,000 tons in the late 1980s.</a:t>
            </a:r>
          </a:p>
          <a:p>
            <a:r>
              <a:rPr lang="en-US" sz="2400" b="0" i="0" dirty="0">
                <a:solidFill>
                  <a:srgbClr val="202122"/>
                </a:solidFill>
                <a:effectLst/>
                <a:latin typeface="Calibri" panose="020F0502020204030204" pitchFamily="34" charset="0"/>
                <a:cs typeface="Calibri" panose="020F0502020204030204" pitchFamily="34" charset="0"/>
              </a:rPr>
              <a:t>High catch levels quickly decreased as stocks were fished down. By the late 1990s, three of the eight NZ orange </a:t>
            </a:r>
            <a:r>
              <a:rPr lang="en-US" sz="2400" b="0" i="0" dirty="0" err="1">
                <a:solidFill>
                  <a:srgbClr val="202122"/>
                </a:solidFill>
                <a:effectLst/>
                <a:latin typeface="Calibri" panose="020F0502020204030204" pitchFamily="34" charset="0"/>
                <a:cs typeface="Calibri" panose="020F0502020204030204" pitchFamily="34" charset="0"/>
              </a:rPr>
              <a:t>roughy</a:t>
            </a:r>
            <a:r>
              <a:rPr lang="en-US" sz="2400" b="0" i="0" dirty="0">
                <a:solidFill>
                  <a:srgbClr val="202122"/>
                </a:solidFill>
                <a:effectLst/>
                <a:latin typeface="Calibri" panose="020F0502020204030204" pitchFamily="34" charset="0"/>
                <a:cs typeface="Calibri" panose="020F0502020204030204" pitchFamily="34" charset="0"/>
              </a:rPr>
              <a:t> fisheries had collapsed and were closed.</a:t>
            </a:r>
            <a:r>
              <a:rPr lang="en-US" sz="2400" b="0" i="0" u="none" strike="noStrike" baseline="30000" dirty="0">
                <a:solidFill>
                  <a:srgbClr val="3366CC"/>
                </a:solidFill>
                <a:effectLst/>
                <a:latin typeface="Calibri" panose="020F0502020204030204" pitchFamily="34" charset="0"/>
                <a:cs typeface="Calibri" panose="020F0502020204030204" pitchFamily="34" charset="0"/>
              </a:rPr>
              <a:t> </a:t>
            </a:r>
          </a:p>
        </p:txBody>
      </p:sp>
      <p:sp>
        <p:nvSpPr>
          <p:cNvPr id="4" name="Title 1">
            <a:extLst>
              <a:ext uri="{FF2B5EF4-FFF2-40B4-BE49-F238E27FC236}">
                <a16:creationId xmlns:a16="http://schemas.microsoft.com/office/drawing/2014/main" id="{3375B1D3-9640-C7CF-37B8-09E8D28859FD}"/>
              </a:ext>
            </a:extLst>
          </p:cNvPr>
          <p:cNvSpPr txBox="1">
            <a:spLocks/>
          </p:cNvSpPr>
          <p:nvPr/>
        </p:nvSpPr>
        <p:spPr>
          <a:xfrm>
            <a:off x="838200" y="1298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Case Study: Orange </a:t>
            </a:r>
            <a:r>
              <a:rPr lang="en-US" dirty="0" err="1"/>
              <a:t>Roughy</a:t>
            </a:r>
            <a:endParaRPr lang="en-US" dirty="0"/>
          </a:p>
        </p:txBody>
      </p:sp>
      <p:pic>
        <p:nvPicPr>
          <p:cNvPr id="6" name="Picture 2" descr="Orange Worldwide Catches">
            <a:extLst>
              <a:ext uri="{FF2B5EF4-FFF2-40B4-BE49-F238E27FC236}">
                <a16:creationId xmlns:a16="http://schemas.microsoft.com/office/drawing/2014/main" id="{794E8C68-0462-17DB-D167-5D8CB92E25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9309" y="2059397"/>
            <a:ext cx="5462691" cy="414014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Orange Roughy - Good Fish Bad Fish">
            <a:extLst>
              <a:ext uri="{FF2B5EF4-FFF2-40B4-BE49-F238E27FC236}">
                <a16:creationId xmlns:a16="http://schemas.microsoft.com/office/drawing/2014/main" id="{84B39224-CEA2-985D-1524-574021A09A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6360" y="112070"/>
            <a:ext cx="3215640" cy="133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4552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9B51408-E60A-5C67-FFC3-6B1B956581B5}"/>
              </a:ext>
            </a:extLst>
          </p:cNvPr>
          <p:cNvSpPr txBox="1"/>
          <p:nvPr/>
        </p:nvSpPr>
        <p:spPr>
          <a:xfrm>
            <a:off x="1010408" y="1377252"/>
            <a:ext cx="9886191" cy="3908762"/>
          </a:xfrm>
          <a:prstGeom prst="rect">
            <a:avLst/>
          </a:prstGeom>
          <a:noFill/>
        </p:spPr>
        <p:txBody>
          <a:bodyPr wrap="square">
            <a:spAutoFit/>
          </a:bodyPr>
          <a:lstStyle/>
          <a:p>
            <a:pPr marL="457200" indent="-457200">
              <a:buFont typeface="Arial" panose="020B0604020202020204" pitchFamily="34" charset="0"/>
              <a:buChar char="•"/>
            </a:pPr>
            <a:r>
              <a:rPr lang="en-US" sz="3200" i="1" dirty="0">
                <a:latin typeface="Calibri" panose="020F0502020204030204" pitchFamily="34" charset="0"/>
                <a:cs typeface="Calibri" panose="020F0502020204030204" pitchFamily="34" charset="0"/>
              </a:rPr>
              <a:t>r</a:t>
            </a:r>
            <a:r>
              <a:rPr lang="en-US" sz="3200" dirty="0">
                <a:latin typeface="Calibri" panose="020F0502020204030204" pitchFamily="34" charset="0"/>
                <a:cs typeface="Calibri" panose="020F0502020204030204" pitchFamily="34" charset="0"/>
              </a:rPr>
              <a:t> and </a:t>
            </a:r>
            <a:r>
              <a:rPr lang="en-US" sz="3200" i="1" dirty="0">
                <a:latin typeface="Calibri" panose="020F0502020204030204" pitchFamily="34" charset="0"/>
                <a:cs typeface="Calibri" panose="020F0502020204030204" pitchFamily="34" charset="0"/>
              </a:rPr>
              <a:t>K</a:t>
            </a:r>
            <a:r>
              <a:rPr lang="en-US" sz="3200" dirty="0">
                <a:latin typeface="Calibri" panose="020F0502020204030204" pitchFamily="34" charset="0"/>
                <a:cs typeface="Calibri" panose="020F0502020204030204" pitchFamily="34" charset="0"/>
              </a:rPr>
              <a:t> and N are difficult to measure.</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Many harvesting models neglect population structure.</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Simple harvesting models assume constant harvest.</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MSY fails to acknowledge the reality of overfishing.</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Because of the </a:t>
            </a:r>
            <a:r>
              <a:rPr lang="en-US" sz="3200" b="1" dirty="0">
                <a:solidFill>
                  <a:srgbClr val="C00000"/>
                </a:solidFill>
                <a:latin typeface="Calibri" panose="020F0502020204030204" pitchFamily="34" charset="0"/>
                <a:cs typeface="Calibri" panose="020F0502020204030204" pitchFamily="34" charset="0"/>
              </a:rPr>
              <a:t>semi-stable equilibrium </a:t>
            </a:r>
            <a:r>
              <a:rPr lang="en-US" sz="3200" dirty="0">
                <a:latin typeface="Calibri" panose="020F0502020204030204" pitchFamily="34" charset="0"/>
                <a:cs typeface="Calibri" panose="020F0502020204030204" pitchFamily="34" charset="0"/>
              </a:rPr>
              <a:t>at MSY, small (natural) decreases in N can be devastating</a:t>
            </a:r>
          </a:p>
          <a:p>
            <a:pPr marL="914400" lvl="1" indent="-457200">
              <a:buFont typeface="Courier New" panose="02070309020205020404" pitchFamily="49" charset="0"/>
              <a:buChar char="o"/>
            </a:pPr>
            <a:r>
              <a:rPr lang="en-US" sz="2800" dirty="0">
                <a:latin typeface="Calibri" panose="020F0502020204030204" pitchFamily="34" charset="0"/>
                <a:cs typeface="Calibri" panose="020F0502020204030204" pitchFamily="34" charset="0"/>
              </a:rPr>
              <a:t>environmental </a:t>
            </a:r>
            <a:r>
              <a:rPr lang="en-US" sz="2800" b="1" dirty="0">
                <a:solidFill>
                  <a:srgbClr val="C00000"/>
                </a:solidFill>
                <a:latin typeface="Calibri" panose="020F0502020204030204" pitchFamily="34" charset="0"/>
                <a:cs typeface="Calibri" panose="020F0502020204030204" pitchFamily="34" charset="0"/>
              </a:rPr>
              <a:t>stochasticity</a:t>
            </a:r>
          </a:p>
          <a:p>
            <a:pPr marL="914400" lvl="1" indent="-457200">
              <a:buFont typeface="Courier New" panose="02070309020205020404" pitchFamily="49" charset="0"/>
              <a:buChar char="o"/>
            </a:pPr>
            <a:r>
              <a:rPr lang="en-US" sz="2800" dirty="0">
                <a:latin typeface="Calibri" panose="020F0502020204030204" pitchFamily="34" charset="0"/>
                <a:cs typeface="Calibri" panose="020F0502020204030204" pitchFamily="34" charset="0"/>
              </a:rPr>
              <a:t>demographic </a:t>
            </a:r>
            <a:r>
              <a:rPr lang="en-US" sz="2800" b="1" dirty="0">
                <a:solidFill>
                  <a:srgbClr val="C00000"/>
                </a:solidFill>
                <a:latin typeface="Calibri" panose="020F0502020204030204" pitchFamily="34" charset="0"/>
                <a:cs typeface="Calibri" panose="020F0502020204030204" pitchFamily="34" charset="0"/>
              </a:rPr>
              <a:t>stochasticity</a:t>
            </a:r>
            <a:endParaRPr lang="en-US" sz="28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AA0BF64-7FFE-A340-3396-59CEB259F0F2}"/>
                  </a:ext>
                </a:extLst>
              </p:cNvPr>
              <p:cNvSpPr txBox="1"/>
              <p:nvPr/>
            </p:nvSpPr>
            <p:spPr>
              <a:xfrm>
                <a:off x="7919935" y="5594955"/>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r>
                        <a:rPr lang="en-US" sz="3000" b="0" i="1" smtClean="0">
                          <a:latin typeface="Cambria Math" panose="02040503050406030204" pitchFamily="18" charset="0"/>
                        </a:rPr>
                        <m:t> −</m:t>
                      </m:r>
                      <m:r>
                        <a:rPr lang="en-US" sz="3000" b="0" i="1" smtClean="0">
                          <a:latin typeface="Cambria Math" panose="02040503050406030204" pitchFamily="18" charset="0"/>
                        </a:rPr>
                        <m:t>𝐻</m:t>
                      </m:r>
                    </m:oMath>
                  </m:oMathPara>
                </a14:m>
                <a:endParaRPr lang="en-US" sz="3000" dirty="0"/>
              </a:p>
            </p:txBody>
          </p:sp>
        </mc:Choice>
        <mc:Fallback xmlns="">
          <p:sp>
            <p:nvSpPr>
              <p:cNvPr id="6" name="TextBox 5">
                <a:extLst>
                  <a:ext uri="{FF2B5EF4-FFF2-40B4-BE49-F238E27FC236}">
                    <a16:creationId xmlns:a16="http://schemas.microsoft.com/office/drawing/2014/main" id="{6AA0BF64-7FFE-A340-3396-59CEB259F0F2}"/>
                  </a:ext>
                </a:extLst>
              </p:cNvPr>
              <p:cNvSpPr txBox="1">
                <a:spLocks noRot="1" noChangeAspect="1" noMove="1" noResize="1" noEditPoints="1" noAdjustHandles="1" noChangeArrowheads="1" noChangeShapeType="1" noTextEdit="1"/>
              </p:cNvSpPr>
              <p:nvPr/>
            </p:nvSpPr>
            <p:spPr>
              <a:xfrm>
                <a:off x="7919935" y="5594955"/>
                <a:ext cx="4001311" cy="886268"/>
              </a:xfrm>
              <a:prstGeom prst="rect">
                <a:avLst/>
              </a:prstGeom>
              <a:blipFill>
                <a:blip r:embed="rId3"/>
                <a:stretch>
                  <a:fillRect t="-1408" b="-12676"/>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AC94FB51-4023-E93D-EF37-6E93803F526F}"/>
              </a:ext>
            </a:extLst>
          </p:cNvPr>
          <p:cNvSpPr/>
          <p:nvPr/>
        </p:nvSpPr>
        <p:spPr>
          <a:xfrm>
            <a:off x="1010408" y="1377253"/>
            <a:ext cx="9688071" cy="39087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8E5C072D-5690-A54B-A4B1-5E65B7BBD68E}"/>
              </a:ext>
            </a:extLst>
          </p:cNvPr>
          <p:cNvSpPr txBox="1">
            <a:spLocks/>
          </p:cNvSpPr>
          <p:nvPr/>
        </p:nvSpPr>
        <p:spPr>
          <a:xfrm>
            <a:off x="0" y="129873"/>
            <a:ext cx="91440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The case of the orange </a:t>
            </a:r>
            <a:r>
              <a:rPr lang="en-US" dirty="0" err="1"/>
              <a:t>roughy</a:t>
            </a:r>
            <a:r>
              <a:rPr lang="en-US" dirty="0"/>
              <a:t> highlights many of the </a:t>
            </a:r>
            <a:r>
              <a:rPr lang="en-US" b="1" dirty="0">
                <a:solidFill>
                  <a:srgbClr val="C00000"/>
                </a:solidFill>
              </a:rPr>
              <a:t>inherent problems with MSY</a:t>
            </a:r>
          </a:p>
        </p:txBody>
      </p:sp>
      <p:pic>
        <p:nvPicPr>
          <p:cNvPr id="12" name="Picture 11" descr="Orange Roughy - Good Fish Bad Fish">
            <a:extLst>
              <a:ext uri="{FF2B5EF4-FFF2-40B4-BE49-F238E27FC236}">
                <a16:creationId xmlns:a16="http://schemas.microsoft.com/office/drawing/2014/main" id="{539F1077-C99D-0581-4743-FA85BB47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6360" y="112070"/>
            <a:ext cx="3215640" cy="133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3946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310925-82D7-4B88-7306-7DC54772EC3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9087FAE-C815-03D1-C91D-D35A1CDF0EB5}"/>
              </a:ext>
            </a:extLst>
          </p:cNvPr>
          <p:cNvSpPr txBox="1"/>
          <p:nvPr/>
        </p:nvSpPr>
        <p:spPr>
          <a:xfrm>
            <a:off x="1010408" y="1377252"/>
            <a:ext cx="9886191" cy="3908762"/>
          </a:xfrm>
          <a:prstGeom prst="rect">
            <a:avLst/>
          </a:prstGeom>
          <a:noFill/>
        </p:spPr>
        <p:txBody>
          <a:bodyPr wrap="square">
            <a:spAutoFit/>
          </a:bodyPr>
          <a:lstStyle/>
          <a:p>
            <a:pPr marL="457200" indent="-457200">
              <a:buFont typeface="Arial" panose="020B0604020202020204" pitchFamily="34" charset="0"/>
              <a:buChar char="•"/>
            </a:pPr>
            <a:r>
              <a:rPr lang="en-US" sz="3200" i="1" dirty="0">
                <a:latin typeface="Calibri" panose="020F0502020204030204" pitchFamily="34" charset="0"/>
                <a:cs typeface="Calibri" panose="020F0502020204030204" pitchFamily="34" charset="0"/>
              </a:rPr>
              <a:t>r</a:t>
            </a:r>
            <a:r>
              <a:rPr lang="en-US" sz="3200" dirty="0">
                <a:latin typeface="Calibri" panose="020F0502020204030204" pitchFamily="34" charset="0"/>
                <a:cs typeface="Calibri" panose="020F0502020204030204" pitchFamily="34" charset="0"/>
              </a:rPr>
              <a:t> and </a:t>
            </a:r>
            <a:r>
              <a:rPr lang="en-US" sz="3200" i="1" dirty="0">
                <a:latin typeface="Calibri" panose="020F0502020204030204" pitchFamily="34" charset="0"/>
                <a:cs typeface="Calibri" panose="020F0502020204030204" pitchFamily="34" charset="0"/>
              </a:rPr>
              <a:t>K</a:t>
            </a:r>
            <a:r>
              <a:rPr lang="en-US" sz="3200" dirty="0">
                <a:latin typeface="Calibri" panose="020F0502020204030204" pitchFamily="34" charset="0"/>
                <a:cs typeface="Calibri" panose="020F0502020204030204" pitchFamily="34" charset="0"/>
              </a:rPr>
              <a:t> and N are difficult to measure.</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Many harvesting models neglect population structure.</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Simple harvesting models assume constant harvest.</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MSY fails to acknowledge the reality of overfishing.</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Because of the </a:t>
            </a:r>
            <a:r>
              <a:rPr lang="en-US" sz="3200" b="1" dirty="0">
                <a:solidFill>
                  <a:srgbClr val="C00000"/>
                </a:solidFill>
                <a:latin typeface="Calibri" panose="020F0502020204030204" pitchFamily="34" charset="0"/>
                <a:cs typeface="Calibri" panose="020F0502020204030204" pitchFamily="34" charset="0"/>
              </a:rPr>
              <a:t>semi-stable equilibrium </a:t>
            </a:r>
            <a:r>
              <a:rPr lang="en-US" sz="3200" dirty="0">
                <a:latin typeface="Calibri" panose="020F0502020204030204" pitchFamily="34" charset="0"/>
                <a:cs typeface="Calibri" panose="020F0502020204030204" pitchFamily="34" charset="0"/>
              </a:rPr>
              <a:t>at MSY, small (natural) decreases in N can be devastating</a:t>
            </a:r>
          </a:p>
          <a:p>
            <a:pPr marL="914400" lvl="1" indent="-457200">
              <a:buFont typeface="Courier New" panose="02070309020205020404" pitchFamily="49" charset="0"/>
              <a:buChar char="o"/>
            </a:pPr>
            <a:r>
              <a:rPr lang="en-US" sz="2800" dirty="0">
                <a:latin typeface="Calibri" panose="020F0502020204030204" pitchFamily="34" charset="0"/>
                <a:cs typeface="Calibri" panose="020F0502020204030204" pitchFamily="34" charset="0"/>
              </a:rPr>
              <a:t>environmental </a:t>
            </a:r>
            <a:r>
              <a:rPr lang="en-US" sz="2800" b="1" dirty="0">
                <a:solidFill>
                  <a:srgbClr val="C00000"/>
                </a:solidFill>
                <a:latin typeface="Calibri" panose="020F0502020204030204" pitchFamily="34" charset="0"/>
                <a:cs typeface="Calibri" panose="020F0502020204030204" pitchFamily="34" charset="0"/>
              </a:rPr>
              <a:t>stochasticity</a:t>
            </a:r>
          </a:p>
          <a:p>
            <a:pPr marL="914400" lvl="1" indent="-457200">
              <a:buFont typeface="Courier New" panose="02070309020205020404" pitchFamily="49" charset="0"/>
              <a:buChar char="o"/>
            </a:pPr>
            <a:r>
              <a:rPr lang="en-US" sz="2800" dirty="0">
                <a:latin typeface="Calibri" panose="020F0502020204030204" pitchFamily="34" charset="0"/>
                <a:cs typeface="Calibri" panose="020F0502020204030204" pitchFamily="34" charset="0"/>
              </a:rPr>
              <a:t>demographic </a:t>
            </a:r>
            <a:r>
              <a:rPr lang="en-US" sz="2800" b="1" dirty="0">
                <a:solidFill>
                  <a:srgbClr val="C00000"/>
                </a:solidFill>
                <a:latin typeface="Calibri" panose="020F0502020204030204" pitchFamily="34" charset="0"/>
                <a:cs typeface="Calibri" panose="020F0502020204030204" pitchFamily="34" charset="0"/>
              </a:rPr>
              <a:t>stochasticity</a:t>
            </a:r>
            <a:endParaRPr lang="en-US" sz="28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493889B-81F1-4963-015F-D45E6337D71A}"/>
                  </a:ext>
                </a:extLst>
              </p:cNvPr>
              <p:cNvSpPr txBox="1"/>
              <p:nvPr/>
            </p:nvSpPr>
            <p:spPr>
              <a:xfrm>
                <a:off x="7919935" y="5594955"/>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r>
                        <a:rPr lang="en-US" sz="3000" b="0" i="1" smtClean="0">
                          <a:latin typeface="Cambria Math" panose="02040503050406030204" pitchFamily="18" charset="0"/>
                        </a:rPr>
                        <m:t> −</m:t>
                      </m:r>
                      <m:r>
                        <a:rPr lang="en-US" sz="3000" b="0" i="1" smtClean="0">
                          <a:latin typeface="Cambria Math" panose="02040503050406030204" pitchFamily="18" charset="0"/>
                        </a:rPr>
                        <m:t>𝐻</m:t>
                      </m:r>
                    </m:oMath>
                  </m:oMathPara>
                </a14:m>
                <a:endParaRPr lang="en-US" sz="3000" dirty="0"/>
              </a:p>
            </p:txBody>
          </p:sp>
        </mc:Choice>
        <mc:Fallback xmlns="">
          <p:sp>
            <p:nvSpPr>
              <p:cNvPr id="6" name="TextBox 5">
                <a:extLst>
                  <a:ext uri="{FF2B5EF4-FFF2-40B4-BE49-F238E27FC236}">
                    <a16:creationId xmlns:a16="http://schemas.microsoft.com/office/drawing/2014/main" id="{A493889B-81F1-4963-015F-D45E6337D71A}"/>
                  </a:ext>
                </a:extLst>
              </p:cNvPr>
              <p:cNvSpPr txBox="1">
                <a:spLocks noRot="1" noChangeAspect="1" noMove="1" noResize="1" noEditPoints="1" noAdjustHandles="1" noChangeArrowheads="1" noChangeShapeType="1" noTextEdit="1"/>
              </p:cNvSpPr>
              <p:nvPr/>
            </p:nvSpPr>
            <p:spPr>
              <a:xfrm>
                <a:off x="7919935" y="5594955"/>
                <a:ext cx="4001311" cy="886268"/>
              </a:xfrm>
              <a:prstGeom prst="rect">
                <a:avLst/>
              </a:prstGeom>
              <a:blipFill>
                <a:blip r:embed="rId3"/>
                <a:stretch>
                  <a:fillRect t="-1408" b="-12676"/>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7741CE53-1A1B-8FD3-39A6-B3FB30562231}"/>
              </a:ext>
            </a:extLst>
          </p:cNvPr>
          <p:cNvSpPr/>
          <p:nvPr/>
        </p:nvSpPr>
        <p:spPr>
          <a:xfrm>
            <a:off x="1010408" y="1922397"/>
            <a:ext cx="9688071" cy="3363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0C2B908-F287-98A6-F751-EE164F003EE3}"/>
              </a:ext>
            </a:extLst>
          </p:cNvPr>
          <p:cNvSpPr txBox="1">
            <a:spLocks/>
          </p:cNvSpPr>
          <p:nvPr/>
        </p:nvSpPr>
        <p:spPr>
          <a:xfrm>
            <a:off x="0" y="129873"/>
            <a:ext cx="91440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The case of the orange </a:t>
            </a:r>
            <a:r>
              <a:rPr lang="en-US" dirty="0" err="1"/>
              <a:t>roughy</a:t>
            </a:r>
            <a:r>
              <a:rPr lang="en-US" dirty="0"/>
              <a:t> highlights many of the </a:t>
            </a:r>
            <a:r>
              <a:rPr lang="en-US" b="1" dirty="0">
                <a:solidFill>
                  <a:srgbClr val="C00000"/>
                </a:solidFill>
              </a:rPr>
              <a:t>inherent problems with MSY</a:t>
            </a:r>
          </a:p>
        </p:txBody>
      </p:sp>
      <p:pic>
        <p:nvPicPr>
          <p:cNvPr id="12" name="Picture 11" descr="Orange Roughy - Good Fish Bad Fish">
            <a:extLst>
              <a:ext uri="{FF2B5EF4-FFF2-40B4-BE49-F238E27FC236}">
                <a16:creationId xmlns:a16="http://schemas.microsoft.com/office/drawing/2014/main" id="{48D93723-335C-2080-CF80-C4398F9DF6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6360" y="112070"/>
            <a:ext cx="3215640" cy="133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62724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9B51408-E60A-5C67-FFC3-6B1B956581B5}"/>
              </a:ext>
            </a:extLst>
          </p:cNvPr>
          <p:cNvSpPr txBox="1"/>
          <p:nvPr/>
        </p:nvSpPr>
        <p:spPr>
          <a:xfrm>
            <a:off x="1010408" y="1377252"/>
            <a:ext cx="9886191" cy="4893647"/>
          </a:xfrm>
          <a:prstGeom prst="rect">
            <a:avLst/>
          </a:prstGeom>
          <a:noFill/>
        </p:spPr>
        <p:txBody>
          <a:bodyPr wrap="square">
            <a:spAutoFit/>
          </a:bodyPr>
          <a:lstStyle/>
          <a:p>
            <a:pPr marL="457200" indent="-457200">
              <a:buFont typeface="Arial" panose="020B0604020202020204" pitchFamily="34" charset="0"/>
              <a:buChar char="•"/>
            </a:pPr>
            <a:r>
              <a:rPr lang="en-US" sz="3200" i="1" dirty="0">
                <a:latin typeface="Calibri" panose="020F0502020204030204" pitchFamily="34" charset="0"/>
                <a:cs typeface="Calibri" panose="020F0502020204030204" pitchFamily="34" charset="0"/>
              </a:rPr>
              <a:t>r</a:t>
            </a:r>
            <a:r>
              <a:rPr lang="en-US" sz="3200" dirty="0">
                <a:latin typeface="Calibri" panose="020F0502020204030204" pitchFamily="34" charset="0"/>
                <a:cs typeface="Calibri" panose="020F0502020204030204" pitchFamily="34" charset="0"/>
              </a:rPr>
              <a:t> and </a:t>
            </a:r>
            <a:r>
              <a:rPr lang="en-US" sz="3200" i="1" dirty="0">
                <a:latin typeface="Calibri" panose="020F0502020204030204" pitchFamily="34" charset="0"/>
                <a:cs typeface="Calibri" panose="020F0502020204030204" pitchFamily="34" charset="0"/>
              </a:rPr>
              <a:t>K</a:t>
            </a:r>
            <a:r>
              <a:rPr lang="en-US" sz="3200" dirty="0">
                <a:latin typeface="Calibri" panose="020F0502020204030204" pitchFamily="34" charset="0"/>
                <a:cs typeface="Calibri" panose="020F0502020204030204" pitchFamily="34" charset="0"/>
              </a:rPr>
              <a:t> and N are difficult to measure.</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Many harvesting models neglect population structure or model only a single species in isolation.</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or model only a single species in isolation.</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Simple harvesting models assume constant harvest.</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MSY fails to acknowledge the reality of overfishing.</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Because of the </a:t>
            </a:r>
            <a:r>
              <a:rPr lang="en-US" sz="3200" b="1" dirty="0">
                <a:solidFill>
                  <a:srgbClr val="C00000"/>
                </a:solidFill>
                <a:latin typeface="Calibri" panose="020F0502020204030204" pitchFamily="34" charset="0"/>
                <a:cs typeface="Calibri" panose="020F0502020204030204" pitchFamily="34" charset="0"/>
              </a:rPr>
              <a:t>semi-stable equilibrium </a:t>
            </a:r>
            <a:r>
              <a:rPr lang="en-US" sz="3200" dirty="0">
                <a:latin typeface="Calibri" panose="020F0502020204030204" pitchFamily="34" charset="0"/>
                <a:cs typeface="Calibri" panose="020F0502020204030204" pitchFamily="34" charset="0"/>
              </a:rPr>
              <a:t>at MSY, small (natural) decreases in N can be devastating</a:t>
            </a:r>
          </a:p>
          <a:p>
            <a:pPr marL="914400" lvl="1" indent="-457200">
              <a:buFont typeface="Courier New" panose="02070309020205020404" pitchFamily="49" charset="0"/>
              <a:buChar char="o"/>
            </a:pPr>
            <a:r>
              <a:rPr lang="en-US" sz="2800" dirty="0">
                <a:latin typeface="Calibri" panose="020F0502020204030204" pitchFamily="34" charset="0"/>
                <a:cs typeface="Calibri" panose="020F0502020204030204" pitchFamily="34" charset="0"/>
              </a:rPr>
              <a:t>environmental </a:t>
            </a:r>
            <a:r>
              <a:rPr lang="en-US" sz="2800" b="1" dirty="0">
                <a:solidFill>
                  <a:srgbClr val="C00000"/>
                </a:solidFill>
                <a:latin typeface="Calibri" panose="020F0502020204030204" pitchFamily="34" charset="0"/>
                <a:cs typeface="Calibri" panose="020F0502020204030204" pitchFamily="34" charset="0"/>
              </a:rPr>
              <a:t>stochasticity</a:t>
            </a:r>
          </a:p>
          <a:p>
            <a:pPr marL="914400" lvl="1" indent="-457200">
              <a:buFont typeface="Courier New" panose="02070309020205020404" pitchFamily="49" charset="0"/>
              <a:buChar char="o"/>
            </a:pPr>
            <a:r>
              <a:rPr lang="en-US" sz="2800" dirty="0">
                <a:latin typeface="Calibri" panose="020F0502020204030204" pitchFamily="34" charset="0"/>
                <a:cs typeface="Calibri" panose="020F0502020204030204" pitchFamily="34" charset="0"/>
              </a:rPr>
              <a:t>demographic </a:t>
            </a:r>
            <a:r>
              <a:rPr lang="en-US" sz="2800" b="1" dirty="0">
                <a:solidFill>
                  <a:srgbClr val="C00000"/>
                </a:solidFill>
                <a:latin typeface="Calibri" panose="020F0502020204030204" pitchFamily="34" charset="0"/>
                <a:cs typeface="Calibri" panose="020F0502020204030204" pitchFamily="34" charset="0"/>
              </a:rPr>
              <a:t>stochasticity</a:t>
            </a:r>
            <a:endParaRPr lang="en-US" sz="2800" dirty="0">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AC94FB51-4023-E93D-EF37-6E93803F526F}"/>
              </a:ext>
            </a:extLst>
          </p:cNvPr>
          <p:cNvSpPr/>
          <p:nvPr/>
        </p:nvSpPr>
        <p:spPr>
          <a:xfrm>
            <a:off x="1010408" y="2860835"/>
            <a:ext cx="9688071" cy="27341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8E5C072D-5690-A54B-A4B1-5E65B7BBD68E}"/>
              </a:ext>
            </a:extLst>
          </p:cNvPr>
          <p:cNvSpPr txBox="1">
            <a:spLocks/>
          </p:cNvSpPr>
          <p:nvPr/>
        </p:nvSpPr>
        <p:spPr>
          <a:xfrm>
            <a:off x="0" y="129873"/>
            <a:ext cx="91440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The case of the orange </a:t>
            </a:r>
            <a:r>
              <a:rPr lang="en-US" dirty="0" err="1"/>
              <a:t>roughy</a:t>
            </a:r>
            <a:r>
              <a:rPr lang="en-US" dirty="0"/>
              <a:t> highlights many of the </a:t>
            </a:r>
            <a:r>
              <a:rPr lang="en-US" b="1" dirty="0">
                <a:solidFill>
                  <a:srgbClr val="C00000"/>
                </a:solidFill>
              </a:rPr>
              <a:t>inherent problems with MSY</a:t>
            </a:r>
          </a:p>
        </p:txBody>
      </p:sp>
      <p:sp>
        <p:nvSpPr>
          <p:cNvPr id="2" name="Rectangle 1">
            <a:extLst>
              <a:ext uri="{FF2B5EF4-FFF2-40B4-BE49-F238E27FC236}">
                <a16:creationId xmlns:a16="http://schemas.microsoft.com/office/drawing/2014/main" id="{3E741F59-1518-C928-0C3B-EB0ADB7D81A5}"/>
              </a:ext>
            </a:extLst>
          </p:cNvPr>
          <p:cNvSpPr/>
          <p:nvPr/>
        </p:nvSpPr>
        <p:spPr>
          <a:xfrm>
            <a:off x="1109467" y="3329579"/>
            <a:ext cx="9688071" cy="2941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A8B3908-2594-56DE-0148-1892C93019A1}"/>
                  </a:ext>
                </a:extLst>
              </p:cNvPr>
              <p:cNvSpPr txBox="1"/>
              <p:nvPr/>
            </p:nvSpPr>
            <p:spPr>
              <a:xfrm>
                <a:off x="7919935" y="5594955"/>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r>
                        <a:rPr lang="en-US" sz="3000" b="0" i="1" smtClean="0">
                          <a:latin typeface="Cambria Math" panose="02040503050406030204" pitchFamily="18" charset="0"/>
                        </a:rPr>
                        <m:t> −</m:t>
                      </m:r>
                      <m:r>
                        <a:rPr lang="en-US" sz="3000" b="0" i="1" smtClean="0">
                          <a:latin typeface="Cambria Math" panose="02040503050406030204" pitchFamily="18" charset="0"/>
                        </a:rPr>
                        <m:t>𝐻</m:t>
                      </m:r>
                    </m:oMath>
                  </m:oMathPara>
                </a14:m>
                <a:endParaRPr lang="en-US" sz="3000" dirty="0"/>
              </a:p>
            </p:txBody>
          </p:sp>
        </mc:Choice>
        <mc:Fallback xmlns="">
          <p:sp>
            <p:nvSpPr>
              <p:cNvPr id="3" name="TextBox 2">
                <a:extLst>
                  <a:ext uri="{FF2B5EF4-FFF2-40B4-BE49-F238E27FC236}">
                    <a16:creationId xmlns:a16="http://schemas.microsoft.com/office/drawing/2014/main" id="{0A8B3908-2594-56DE-0148-1892C93019A1}"/>
                  </a:ext>
                </a:extLst>
              </p:cNvPr>
              <p:cNvSpPr txBox="1">
                <a:spLocks noRot="1" noChangeAspect="1" noMove="1" noResize="1" noEditPoints="1" noAdjustHandles="1" noChangeArrowheads="1" noChangeShapeType="1" noTextEdit="1"/>
              </p:cNvSpPr>
              <p:nvPr/>
            </p:nvSpPr>
            <p:spPr>
              <a:xfrm>
                <a:off x="7919935" y="5594955"/>
                <a:ext cx="4001311" cy="886268"/>
              </a:xfrm>
              <a:prstGeom prst="rect">
                <a:avLst/>
              </a:prstGeom>
              <a:blipFill>
                <a:blip r:embed="rId4"/>
                <a:stretch>
                  <a:fillRect t="-1408" b="-12676"/>
                </a:stretch>
              </a:blipFill>
            </p:spPr>
            <p:txBody>
              <a:bodyPr/>
              <a:lstStyle/>
              <a:p>
                <a:r>
                  <a:rPr lang="en-US">
                    <a:noFill/>
                  </a:rPr>
                  <a:t> </a:t>
                </a:r>
              </a:p>
            </p:txBody>
          </p:sp>
        </mc:Fallback>
      </mc:AlternateContent>
      <p:pic>
        <p:nvPicPr>
          <p:cNvPr id="4" name="Picture 3" descr="Orange Roughy - Good Fish Bad Fish">
            <a:extLst>
              <a:ext uri="{FF2B5EF4-FFF2-40B4-BE49-F238E27FC236}">
                <a16:creationId xmlns:a16="http://schemas.microsoft.com/office/drawing/2014/main" id="{FD9354C8-AA26-3FC4-70F3-F9D7ED84C5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6360" y="112070"/>
            <a:ext cx="3215640" cy="133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5125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9B51408-E60A-5C67-FFC3-6B1B956581B5}"/>
              </a:ext>
            </a:extLst>
          </p:cNvPr>
          <p:cNvSpPr txBox="1"/>
          <p:nvPr/>
        </p:nvSpPr>
        <p:spPr>
          <a:xfrm>
            <a:off x="1010408" y="1377252"/>
            <a:ext cx="9886191" cy="4401205"/>
          </a:xfrm>
          <a:prstGeom prst="rect">
            <a:avLst/>
          </a:prstGeom>
          <a:noFill/>
        </p:spPr>
        <p:txBody>
          <a:bodyPr wrap="square">
            <a:spAutoFit/>
          </a:bodyPr>
          <a:lstStyle/>
          <a:p>
            <a:pPr marL="457200" indent="-457200">
              <a:buFont typeface="Arial" panose="020B0604020202020204" pitchFamily="34" charset="0"/>
              <a:buChar char="•"/>
            </a:pPr>
            <a:r>
              <a:rPr lang="en-US" sz="3200" i="1" dirty="0">
                <a:latin typeface="Calibri" panose="020F0502020204030204" pitchFamily="34" charset="0"/>
                <a:cs typeface="Calibri" panose="020F0502020204030204" pitchFamily="34" charset="0"/>
              </a:rPr>
              <a:t>r</a:t>
            </a:r>
            <a:r>
              <a:rPr lang="en-US" sz="3200" dirty="0">
                <a:latin typeface="Calibri" panose="020F0502020204030204" pitchFamily="34" charset="0"/>
                <a:cs typeface="Calibri" panose="020F0502020204030204" pitchFamily="34" charset="0"/>
              </a:rPr>
              <a:t> and </a:t>
            </a:r>
            <a:r>
              <a:rPr lang="en-US" sz="3200" i="1" dirty="0">
                <a:latin typeface="Calibri" panose="020F0502020204030204" pitchFamily="34" charset="0"/>
                <a:cs typeface="Calibri" panose="020F0502020204030204" pitchFamily="34" charset="0"/>
              </a:rPr>
              <a:t>K</a:t>
            </a:r>
            <a:r>
              <a:rPr lang="en-US" sz="3200" dirty="0">
                <a:latin typeface="Calibri" panose="020F0502020204030204" pitchFamily="34" charset="0"/>
                <a:cs typeface="Calibri" panose="020F0502020204030204" pitchFamily="34" charset="0"/>
              </a:rPr>
              <a:t> and N are difficult to measure.</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Many harvesting models neglect population structure or model only a single species in isolation.</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Simple harvesting models assume constant harvest.</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MSY fails to acknowledge the reality of overfishing.</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Because of the </a:t>
            </a:r>
            <a:r>
              <a:rPr lang="en-US" sz="3200" b="1" dirty="0">
                <a:solidFill>
                  <a:srgbClr val="C00000"/>
                </a:solidFill>
                <a:latin typeface="Calibri" panose="020F0502020204030204" pitchFamily="34" charset="0"/>
                <a:cs typeface="Calibri" panose="020F0502020204030204" pitchFamily="34" charset="0"/>
              </a:rPr>
              <a:t>semi-stable equilibrium </a:t>
            </a:r>
            <a:r>
              <a:rPr lang="en-US" sz="3200" dirty="0">
                <a:latin typeface="Calibri" panose="020F0502020204030204" pitchFamily="34" charset="0"/>
                <a:cs typeface="Calibri" panose="020F0502020204030204" pitchFamily="34" charset="0"/>
              </a:rPr>
              <a:t>at MSY, small (natural) decreases in N can be devastating</a:t>
            </a:r>
          </a:p>
          <a:p>
            <a:pPr marL="914400" lvl="1" indent="-457200">
              <a:buFont typeface="Courier New" panose="02070309020205020404" pitchFamily="49" charset="0"/>
              <a:buChar char="o"/>
            </a:pPr>
            <a:r>
              <a:rPr lang="en-US" sz="2800" dirty="0">
                <a:latin typeface="Calibri" panose="020F0502020204030204" pitchFamily="34" charset="0"/>
                <a:cs typeface="Calibri" panose="020F0502020204030204" pitchFamily="34" charset="0"/>
              </a:rPr>
              <a:t>environmental </a:t>
            </a:r>
            <a:r>
              <a:rPr lang="en-US" sz="2800" b="1" dirty="0">
                <a:solidFill>
                  <a:srgbClr val="C00000"/>
                </a:solidFill>
                <a:latin typeface="Calibri" panose="020F0502020204030204" pitchFamily="34" charset="0"/>
                <a:cs typeface="Calibri" panose="020F0502020204030204" pitchFamily="34" charset="0"/>
              </a:rPr>
              <a:t>stochasticity</a:t>
            </a:r>
          </a:p>
          <a:p>
            <a:pPr marL="914400" lvl="1" indent="-457200">
              <a:buFont typeface="Courier New" panose="02070309020205020404" pitchFamily="49" charset="0"/>
              <a:buChar char="o"/>
            </a:pPr>
            <a:r>
              <a:rPr lang="en-US" sz="2800" dirty="0">
                <a:latin typeface="Calibri" panose="020F0502020204030204" pitchFamily="34" charset="0"/>
                <a:cs typeface="Calibri" panose="020F0502020204030204" pitchFamily="34" charset="0"/>
              </a:rPr>
              <a:t>demographic </a:t>
            </a:r>
            <a:r>
              <a:rPr lang="en-US" sz="2800" b="1" dirty="0">
                <a:solidFill>
                  <a:srgbClr val="C00000"/>
                </a:solidFill>
                <a:latin typeface="Calibri" panose="020F0502020204030204" pitchFamily="34" charset="0"/>
                <a:cs typeface="Calibri" panose="020F0502020204030204" pitchFamily="34" charset="0"/>
              </a:rPr>
              <a:t>stochasticity</a:t>
            </a:r>
            <a:endParaRPr lang="en-US" sz="2800" dirty="0">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AC94FB51-4023-E93D-EF37-6E93803F526F}"/>
              </a:ext>
            </a:extLst>
          </p:cNvPr>
          <p:cNvSpPr/>
          <p:nvPr/>
        </p:nvSpPr>
        <p:spPr>
          <a:xfrm>
            <a:off x="1010408" y="3950195"/>
            <a:ext cx="9688071" cy="1644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8E5C072D-5690-A54B-A4B1-5E65B7BBD68E}"/>
              </a:ext>
            </a:extLst>
          </p:cNvPr>
          <p:cNvSpPr txBox="1">
            <a:spLocks/>
          </p:cNvSpPr>
          <p:nvPr/>
        </p:nvSpPr>
        <p:spPr>
          <a:xfrm>
            <a:off x="0" y="129873"/>
            <a:ext cx="91440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The case of the orange </a:t>
            </a:r>
            <a:r>
              <a:rPr lang="en-US" dirty="0" err="1"/>
              <a:t>roughy</a:t>
            </a:r>
            <a:r>
              <a:rPr lang="en-US" dirty="0"/>
              <a:t> highlights many of the </a:t>
            </a:r>
            <a:r>
              <a:rPr lang="en-US" b="1" dirty="0">
                <a:solidFill>
                  <a:srgbClr val="C00000"/>
                </a:solidFill>
              </a:rPr>
              <a:t>inherent problems with MSY</a:t>
            </a:r>
          </a:p>
        </p:txBody>
      </p:sp>
      <p:sp>
        <p:nvSpPr>
          <p:cNvPr id="2" name="Rectangle 1">
            <a:extLst>
              <a:ext uri="{FF2B5EF4-FFF2-40B4-BE49-F238E27FC236}">
                <a16:creationId xmlns:a16="http://schemas.microsoft.com/office/drawing/2014/main" id="{3E741F59-1518-C928-0C3B-EB0ADB7D81A5}"/>
              </a:ext>
            </a:extLst>
          </p:cNvPr>
          <p:cNvSpPr/>
          <p:nvPr/>
        </p:nvSpPr>
        <p:spPr>
          <a:xfrm>
            <a:off x="1109467" y="3429001"/>
            <a:ext cx="9688071" cy="28418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A8B3908-2594-56DE-0148-1892C93019A1}"/>
                  </a:ext>
                </a:extLst>
              </p:cNvPr>
              <p:cNvSpPr txBox="1"/>
              <p:nvPr/>
            </p:nvSpPr>
            <p:spPr>
              <a:xfrm>
                <a:off x="7919935" y="5594955"/>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r>
                        <a:rPr lang="en-US" sz="3000" b="0" i="1" smtClean="0">
                          <a:latin typeface="Cambria Math" panose="02040503050406030204" pitchFamily="18" charset="0"/>
                        </a:rPr>
                        <m:t> −</m:t>
                      </m:r>
                      <m:r>
                        <a:rPr lang="en-US" sz="3000" b="0" i="1" smtClean="0">
                          <a:latin typeface="Cambria Math" panose="02040503050406030204" pitchFamily="18" charset="0"/>
                        </a:rPr>
                        <m:t>𝐻</m:t>
                      </m:r>
                    </m:oMath>
                  </m:oMathPara>
                </a14:m>
                <a:endParaRPr lang="en-US" sz="3000" dirty="0"/>
              </a:p>
            </p:txBody>
          </p:sp>
        </mc:Choice>
        <mc:Fallback xmlns="">
          <p:sp>
            <p:nvSpPr>
              <p:cNvPr id="3" name="TextBox 2">
                <a:extLst>
                  <a:ext uri="{FF2B5EF4-FFF2-40B4-BE49-F238E27FC236}">
                    <a16:creationId xmlns:a16="http://schemas.microsoft.com/office/drawing/2014/main" id="{0A8B3908-2594-56DE-0148-1892C93019A1}"/>
                  </a:ext>
                </a:extLst>
              </p:cNvPr>
              <p:cNvSpPr txBox="1">
                <a:spLocks noRot="1" noChangeAspect="1" noMove="1" noResize="1" noEditPoints="1" noAdjustHandles="1" noChangeArrowheads="1" noChangeShapeType="1" noTextEdit="1"/>
              </p:cNvSpPr>
              <p:nvPr/>
            </p:nvSpPr>
            <p:spPr>
              <a:xfrm>
                <a:off x="7919935" y="5594955"/>
                <a:ext cx="4001311" cy="886268"/>
              </a:xfrm>
              <a:prstGeom prst="rect">
                <a:avLst/>
              </a:prstGeom>
              <a:blipFill>
                <a:blip r:embed="rId4"/>
                <a:stretch>
                  <a:fillRect t="-1408" b="-12676"/>
                </a:stretch>
              </a:blipFill>
            </p:spPr>
            <p:txBody>
              <a:bodyPr/>
              <a:lstStyle/>
              <a:p>
                <a:r>
                  <a:rPr lang="en-US">
                    <a:noFill/>
                  </a:rPr>
                  <a:t> </a:t>
                </a:r>
              </a:p>
            </p:txBody>
          </p:sp>
        </mc:Fallback>
      </mc:AlternateContent>
      <p:pic>
        <p:nvPicPr>
          <p:cNvPr id="4" name="Picture 3" descr="Orange Roughy - Good Fish Bad Fish">
            <a:extLst>
              <a:ext uri="{FF2B5EF4-FFF2-40B4-BE49-F238E27FC236}">
                <a16:creationId xmlns:a16="http://schemas.microsoft.com/office/drawing/2014/main" id="{3C5F4427-7DCE-5469-AB9F-B55383E169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6360" y="112070"/>
            <a:ext cx="3215640" cy="133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9046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1" y="18255"/>
            <a:ext cx="12192000" cy="1325563"/>
          </a:xfrm>
        </p:spPr>
        <p:txBody>
          <a:bodyPr/>
          <a:lstStyle/>
          <a:p>
            <a:pPr algn="ctr"/>
            <a:r>
              <a:rPr lang="en-US" dirty="0"/>
              <a:t>Malthus proposed some limits to population growth</a:t>
            </a:r>
          </a:p>
        </p:txBody>
      </p:sp>
      <p:pic>
        <p:nvPicPr>
          <p:cNvPr id="34818" name="Picture 2">
            <a:extLst>
              <a:ext uri="{FF2B5EF4-FFF2-40B4-BE49-F238E27FC236}">
                <a16:creationId xmlns:a16="http://schemas.microsoft.com/office/drawing/2014/main" id="{E20504A5-3984-E908-30C4-CF3917258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907" y="3429000"/>
            <a:ext cx="2491093" cy="315915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C62364F-A93C-B8EC-EA9D-38789785FFA3}"/>
              </a:ext>
            </a:extLst>
          </p:cNvPr>
          <p:cNvSpPr txBox="1"/>
          <p:nvPr/>
        </p:nvSpPr>
        <p:spPr>
          <a:xfrm>
            <a:off x="500973" y="5210471"/>
            <a:ext cx="9199933" cy="923330"/>
          </a:xfrm>
          <a:prstGeom prst="rect">
            <a:avLst/>
          </a:prstGeom>
          <a:noFill/>
        </p:spPr>
        <p:txBody>
          <a:bodyPr wrap="square">
            <a:spAutoFit/>
          </a:bodyPr>
          <a:lstStyle/>
          <a:p>
            <a:r>
              <a:rPr lang="en-US" dirty="0">
                <a:latin typeface="Helvetica" pitchFamily="2" charset="0"/>
              </a:rPr>
              <a:t>- Thomas Malthus (1798)</a:t>
            </a:r>
            <a:endParaRPr lang="en-US" b="0" i="1" dirty="0">
              <a:effectLst/>
              <a:latin typeface="Helvetica" pitchFamily="2" charset="0"/>
            </a:endParaRPr>
          </a:p>
          <a:p>
            <a:r>
              <a:rPr lang="en-US" b="0" i="1" dirty="0">
                <a:effectLst/>
                <a:latin typeface="Helvetica" pitchFamily="2" charset="0"/>
              </a:rPr>
              <a:t>An Essay on the Principle of Population as it Effects the Future Improvement of Society, </a:t>
            </a:r>
          </a:p>
          <a:p>
            <a:r>
              <a:rPr lang="en-US" i="1" dirty="0">
                <a:effectLst/>
                <a:latin typeface="Helvetica" pitchFamily="2" charset="0"/>
              </a:rPr>
              <a:t>With Remarks on the Speculations of </a:t>
            </a:r>
            <a:r>
              <a:rPr lang="en-US" i="1" dirty="0" err="1">
                <a:effectLst/>
                <a:latin typeface="Helvetica" pitchFamily="2" charset="0"/>
              </a:rPr>
              <a:t>Mr</a:t>
            </a:r>
            <a:r>
              <a:rPr lang="en-US" i="1" dirty="0">
                <a:effectLst/>
                <a:latin typeface="Helvetica" pitchFamily="2" charset="0"/>
              </a:rPr>
              <a:t> Godwin, Mr. Condorcet and Other Writers</a:t>
            </a:r>
          </a:p>
        </p:txBody>
      </p:sp>
      <p:sp>
        <p:nvSpPr>
          <p:cNvPr id="11" name="TextBox 10">
            <a:extLst>
              <a:ext uri="{FF2B5EF4-FFF2-40B4-BE49-F238E27FC236}">
                <a16:creationId xmlns:a16="http://schemas.microsoft.com/office/drawing/2014/main" id="{2D740F53-EB6D-FEBE-498C-15F7DC2CCC1E}"/>
              </a:ext>
            </a:extLst>
          </p:cNvPr>
          <p:cNvSpPr txBox="1"/>
          <p:nvPr/>
        </p:nvSpPr>
        <p:spPr>
          <a:xfrm>
            <a:off x="500974" y="1343818"/>
            <a:ext cx="8973765" cy="3477875"/>
          </a:xfrm>
          <a:prstGeom prst="rect">
            <a:avLst/>
          </a:prstGeom>
          <a:noFill/>
        </p:spPr>
        <p:txBody>
          <a:bodyPr wrap="square">
            <a:spAutoFit/>
          </a:bodyPr>
          <a:lstStyle/>
          <a:p>
            <a:r>
              <a:rPr lang="en-US" sz="2200" i="1" dirty="0">
                <a:effectLst/>
                <a:latin typeface="Helvetica" pitchFamily="2" charset="0"/>
              </a:rPr>
              <a:t>“[. . . ] the power of population is indefinitely greater than the power in the earth to produce subsistence for man.</a:t>
            </a:r>
            <a:r>
              <a:rPr lang="en-US" sz="2200" dirty="0">
                <a:latin typeface="Helvetica" pitchFamily="2" charset="0"/>
              </a:rPr>
              <a:t> </a:t>
            </a:r>
            <a:r>
              <a:rPr lang="en-US" sz="2200" i="1" dirty="0">
                <a:effectLst/>
                <a:highlight>
                  <a:srgbClr val="FFFF00"/>
                </a:highlight>
                <a:latin typeface="Helvetica" pitchFamily="2" charset="0"/>
              </a:rPr>
              <a:t>Population, when unchecked, increases in a geometrical ratio</a:t>
            </a:r>
            <a:r>
              <a:rPr lang="en-US" sz="2200" i="1" dirty="0">
                <a:effectLst/>
                <a:latin typeface="Helvetica" pitchFamily="2" charset="0"/>
              </a:rPr>
              <a:t>. </a:t>
            </a:r>
            <a:r>
              <a:rPr lang="en-US" sz="2200" i="1" dirty="0">
                <a:effectLst/>
                <a:highlight>
                  <a:srgbClr val="FFFF00"/>
                </a:highlight>
                <a:latin typeface="Helvetica" pitchFamily="2" charset="0"/>
              </a:rPr>
              <a:t>Subsistence increases only in an arithmetical</a:t>
            </a:r>
            <a:r>
              <a:rPr lang="en-US" sz="2200" dirty="0">
                <a:highlight>
                  <a:srgbClr val="FFFF00"/>
                </a:highlight>
                <a:latin typeface="Helvetica" pitchFamily="2" charset="0"/>
              </a:rPr>
              <a:t> </a:t>
            </a:r>
            <a:r>
              <a:rPr lang="en-US" sz="2200" i="1" dirty="0">
                <a:effectLst/>
                <a:highlight>
                  <a:srgbClr val="FFFF00"/>
                </a:highlight>
                <a:latin typeface="Helvetica" pitchFamily="2" charset="0"/>
              </a:rPr>
              <a:t>ratio</a:t>
            </a:r>
            <a:r>
              <a:rPr lang="en-US" sz="2200" i="1" dirty="0">
                <a:effectLst/>
                <a:latin typeface="Helvetica" pitchFamily="2" charset="0"/>
              </a:rPr>
              <a:t>. A slight acquaintance with numbers will shew the immensity of the first power in comparison of the</a:t>
            </a:r>
            <a:r>
              <a:rPr lang="en-US" sz="2200" dirty="0">
                <a:latin typeface="Helvetica" pitchFamily="2" charset="0"/>
              </a:rPr>
              <a:t> </a:t>
            </a:r>
            <a:r>
              <a:rPr lang="en-US" sz="2200" i="1" dirty="0">
                <a:effectLst/>
                <a:latin typeface="Helvetica" pitchFamily="2" charset="0"/>
              </a:rPr>
              <a:t>second. By that law of our nature which makes food necessary to the life of man, the effects of these two</a:t>
            </a:r>
            <a:r>
              <a:rPr lang="en-US" sz="2200" dirty="0">
                <a:latin typeface="Helvetica" pitchFamily="2" charset="0"/>
              </a:rPr>
              <a:t> </a:t>
            </a:r>
            <a:r>
              <a:rPr lang="en-US" sz="2200" i="1" dirty="0">
                <a:effectLst/>
                <a:latin typeface="Helvetica" pitchFamily="2" charset="0"/>
              </a:rPr>
              <a:t>unequal powers must be kept equal. This implies a strong and constantly operating check on population from</a:t>
            </a:r>
            <a:r>
              <a:rPr lang="en-US" sz="2200" dirty="0">
                <a:latin typeface="Helvetica" pitchFamily="2" charset="0"/>
              </a:rPr>
              <a:t> </a:t>
            </a:r>
            <a:r>
              <a:rPr lang="en-US" sz="2200" i="1" dirty="0">
                <a:effectLst/>
                <a:latin typeface="Helvetica" pitchFamily="2" charset="0"/>
              </a:rPr>
              <a:t>the difficulty of subsistence. This difficulty must fall somewhere; and must necessarily be severely felt by a</a:t>
            </a:r>
            <a:r>
              <a:rPr lang="en-US" sz="2200" dirty="0">
                <a:latin typeface="Helvetica" pitchFamily="2" charset="0"/>
              </a:rPr>
              <a:t> </a:t>
            </a:r>
            <a:r>
              <a:rPr lang="en-US" sz="2200" i="1" dirty="0">
                <a:effectLst/>
                <a:latin typeface="Helvetica" pitchFamily="2" charset="0"/>
              </a:rPr>
              <a:t>large portion of mankind.”</a:t>
            </a:r>
            <a:endParaRPr lang="en-US" sz="2200" dirty="0">
              <a:effectLst/>
              <a:latin typeface="Helvetica" pitchFamily="2" charset="0"/>
            </a:endParaRPr>
          </a:p>
        </p:txBody>
      </p:sp>
    </p:spTree>
    <p:extLst>
      <p:ext uri="{BB962C8B-B14F-4D97-AF65-F5344CB8AC3E}">
        <p14:creationId xmlns:p14="http://schemas.microsoft.com/office/powerpoint/2010/main" val="39371548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9B51408-E60A-5C67-FFC3-6B1B956581B5}"/>
              </a:ext>
            </a:extLst>
          </p:cNvPr>
          <p:cNvSpPr txBox="1"/>
          <p:nvPr/>
        </p:nvSpPr>
        <p:spPr>
          <a:xfrm>
            <a:off x="1010408" y="1377252"/>
            <a:ext cx="9886191" cy="4401205"/>
          </a:xfrm>
          <a:prstGeom prst="rect">
            <a:avLst/>
          </a:prstGeom>
          <a:noFill/>
        </p:spPr>
        <p:txBody>
          <a:bodyPr wrap="square">
            <a:spAutoFit/>
          </a:bodyPr>
          <a:lstStyle/>
          <a:p>
            <a:pPr marL="457200" indent="-457200">
              <a:buFont typeface="Arial" panose="020B0604020202020204" pitchFamily="34" charset="0"/>
              <a:buChar char="•"/>
            </a:pPr>
            <a:r>
              <a:rPr lang="en-US" sz="3200" i="1" dirty="0">
                <a:latin typeface="Calibri" panose="020F0502020204030204" pitchFamily="34" charset="0"/>
                <a:cs typeface="Calibri" panose="020F0502020204030204" pitchFamily="34" charset="0"/>
              </a:rPr>
              <a:t>r</a:t>
            </a:r>
            <a:r>
              <a:rPr lang="en-US" sz="3200" dirty="0">
                <a:latin typeface="Calibri" panose="020F0502020204030204" pitchFamily="34" charset="0"/>
                <a:cs typeface="Calibri" panose="020F0502020204030204" pitchFamily="34" charset="0"/>
              </a:rPr>
              <a:t> and </a:t>
            </a:r>
            <a:r>
              <a:rPr lang="en-US" sz="3200" i="1" dirty="0">
                <a:latin typeface="Calibri" panose="020F0502020204030204" pitchFamily="34" charset="0"/>
                <a:cs typeface="Calibri" panose="020F0502020204030204" pitchFamily="34" charset="0"/>
              </a:rPr>
              <a:t>K</a:t>
            </a:r>
            <a:r>
              <a:rPr lang="en-US" sz="3200" dirty="0">
                <a:latin typeface="Calibri" panose="020F0502020204030204" pitchFamily="34" charset="0"/>
                <a:cs typeface="Calibri" panose="020F0502020204030204" pitchFamily="34" charset="0"/>
              </a:rPr>
              <a:t> and N are difficult to measure.</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Many harvesting models neglect population structure or model only a single species in isolation.</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Simple harvesting models assume constant harvest.</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MSY fails to acknowledge the reality of </a:t>
            </a:r>
            <a:r>
              <a:rPr lang="en-US" sz="3200" b="1" dirty="0">
                <a:solidFill>
                  <a:srgbClr val="C00000"/>
                </a:solidFill>
                <a:latin typeface="Calibri" panose="020F0502020204030204" pitchFamily="34" charset="0"/>
                <a:cs typeface="Calibri" panose="020F0502020204030204" pitchFamily="34" charset="0"/>
              </a:rPr>
              <a:t>overfishing</a:t>
            </a:r>
            <a:r>
              <a:rPr lang="en-US" sz="3200" dirty="0">
                <a:latin typeface="Calibri" panose="020F0502020204030204" pitchFamily="34" charset="0"/>
                <a:cs typeface="Calibri" panose="020F0502020204030204" pitchFamily="34" charset="0"/>
              </a:rPr>
              <a:t>.</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Because of the </a:t>
            </a:r>
            <a:r>
              <a:rPr lang="en-US" sz="3200" b="1" dirty="0">
                <a:solidFill>
                  <a:srgbClr val="C00000"/>
                </a:solidFill>
                <a:latin typeface="Calibri" panose="020F0502020204030204" pitchFamily="34" charset="0"/>
                <a:cs typeface="Calibri" panose="020F0502020204030204" pitchFamily="34" charset="0"/>
              </a:rPr>
              <a:t>semi-stable equilibrium </a:t>
            </a:r>
            <a:r>
              <a:rPr lang="en-US" sz="3200" dirty="0">
                <a:latin typeface="Calibri" panose="020F0502020204030204" pitchFamily="34" charset="0"/>
                <a:cs typeface="Calibri" panose="020F0502020204030204" pitchFamily="34" charset="0"/>
              </a:rPr>
              <a:t>at MSY, small (natural) decreases in N can be devastating</a:t>
            </a:r>
          </a:p>
          <a:p>
            <a:pPr marL="914400" lvl="1" indent="-457200">
              <a:buFont typeface="Courier New" panose="02070309020205020404" pitchFamily="49" charset="0"/>
              <a:buChar char="o"/>
            </a:pPr>
            <a:r>
              <a:rPr lang="en-US" sz="2800" dirty="0">
                <a:latin typeface="Calibri" panose="020F0502020204030204" pitchFamily="34" charset="0"/>
                <a:cs typeface="Calibri" panose="020F0502020204030204" pitchFamily="34" charset="0"/>
              </a:rPr>
              <a:t>environmental </a:t>
            </a:r>
            <a:r>
              <a:rPr lang="en-US" sz="2800" b="1" dirty="0">
                <a:solidFill>
                  <a:srgbClr val="C00000"/>
                </a:solidFill>
                <a:latin typeface="Calibri" panose="020F0502020204030204" pitchFamily="34" charset="0"/>
                <a:cs typeface="Calibri" panose="020F0502020204030204" pitchFamily="34" charset="0"/>
              </a:rPr>
              <a:t>stochasticity</a:t>
            </a:r>
          </a:p>
          <a:p>
            <a:pPr marL="914400" lvl="1" indent="-457200">
              <a:buFont typeface="Courier New" panose="02070309020205020404" pitchFamily="49" charset="0"/>
              <a:buChar char="o"/>
            </a:pPr>
            <a:r>
              <a:rPr lang="en-US" sz="2800" dirty="0">
                <a:latin typeface="Calibri" panose="020F0502020204030204" pitchFamily="34" charset="0"/>
                <a:cs typeface="Calibri" panose="020F0502020204030204" pitchFamily="34" charset="0"/>
              </a:rPr>
              <a:t>demographic </a:t>
            </a:r>
            <a:r>
              <a:rPr lang="en-US" sz="2800" b="1" dirty="0">
                <a:solidFill>
                  <a:srgbClr val="C00000"/>
                </a:solidFill>
                <a:latin typeface="Calibri" panose="020F0502020204030204" pitchFamily="34" charset="0"/>
                <a:cs typeface="Calibri" panose="020F0502020204030204" pitchFamily="34" charset="0"/>
              </a:rPr>
              <a:t>stochasticity</a:t>
            </a:r>
            <a:endParaRPr lang="en-US" sz="2800" dirty="0">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AC94FB51-4023-E93D-EF37-6E93803F526F}"/>
              </a:ext>
            </a:extLst>
          </p:cNvPr>
          <p:cNvSpPr/>
          <p:nvPr/>
        </p:nvSpPr>
        <p:spPr>
          <a:xfrm>
            <a:off x="1010408" y="3950195"/>
            <a:ext cx="9688071" cy="1644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8E5C072D-5690-A54B-A4B1-5E65B7BBD68E}"/>
              </a:ext>
            </a:extLst>
          </p:cNvPr>
          <p:cNvSpPr txBox="1">
            <a:spLocks/>
          </p:cNvSpPr>
          <p:nvPr/>
        </p:nvSpPr>
        <p:spPr>
          <a:xfrm>
            <a:off x="0" y="129873"/>
            <a:ext cx="91440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The case of the orange </a:t>
            </a:r>
            <a:r>
              <a:rPr lang="en-US" dirty="0" err="1"/>
              <a:t>roughy</a:t>
            </a:r>
            <a:r>
              <a:rPr lang="en-US" dirty="0"/>
              <a:t> highlights many of the </a:t>
            </a:r>
            <a:r>
              <a:rPr lang="en-US" b="1" dirty="0">
                <a:solidFill>
                  <a:srgbClr val="C00000"/>
                </a:solidFill>
              </a:rPr>
              <a:t>inherent problems with MSY</a:t>
            </a:r>
          </a:p>
        </p:txBody>
      </p:sp>
      <p:sp>
        <p:nvSpPr>
          <p:cNvPr id="2" name="Rectangle 1">
            <a:extLst>
              <a:ext uri="{FF2B5EF4-FFF2-40B4-BE49-F238E27FC236}">
                <a16:creationId xmlns:a16="http://schemas.microsoft.com/office/drawing/2014/main" id="{3E741F59-1518-C928-0C3B-EB0ADB7D81A5}"/>
              </a:ext>
            </a:extLst>
          </p:cNvPr>
          <p:cNvSpPr/>
          <p:nvPr/>
        </p:nvSpPr>
        <p:spPr>
          <a:xfrm>
            <a:off x="1109467" y="4108215"/>
            <a:ext cx="9688071" cy="21626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A8B3908-2594-56DE-0148-1892C93019A1}"/>
                  </a:ext>
                </a:extLst>
              </p:cNvPr>
              <p:cNvSpPr txBox="1"/>
              <p:nvPr/>
            </p:nvSpPr>
            <p:spPr>
              <a:xfrm>
                <a:off x="7919935" y="5594955"/>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r>
                        <a:rPr lang="en-US" sz="3000" b="0" i="1" smtClean="0">
                          <a:latin typeface="Cambria Math" panose="02040503050406030204" pitchFamily="18" charset="0"/>
                        </a:rPr>
                        <m:t> −</m:t>
                      </m:r>
                      <m:r>
                        <a:rPr lang="en-US" sz="3000" b="0" i="1" smtClean="0">
                          <a:latin typeface="Cambria Math" panose="02040503050406030204" pitchFamily="18" charset="0"/>
                        </a:rPr>
                        <m:t>𝐻</m:t>
                      </m:r>
                    </m:oMath>
                  </m:oMathPara>
                </a14:m>
                <a:endParaRPr lang="en-US" sz="3000" dirty="0"/>
              </a:p>
            </p:txBody>
          </p:sp>
        </mc:Choice>
        <mc:Fallback xmlns="">
          <p:sp>
            <p:nvSpPr>
              <p:cNvPr id="3" name="TextBox 2">
                <a:extLst>
                  <a:ext uri="{FF2B5EF4-FFF2-40B4-BE49-F238E27FC236}">
                    <a16:creationId xmlns:a16="http://schemas.microsoft.com/office/drawing/2014/main" id="{0A8B3908-2594-56DE-0148-1892C93019A1}"/>
                  </a:ext>
                </a:extLst>
              </p:cNvPr>
              <p:cNvSpPr txBox="1">
                <a:spLocks noRot="1" noChangeAspect="1" noMove="1" noResize="1" noEditPoints="1" noAdjustHandles="1" noChangeArrowheads="1" noChangeShapeType="1" noTextEdit="1"/>
              </p:cNvSpPr>
              <p:nvPr/>
            </p:nvSpPr>
            <p:spPr>
              <a:xfrm>
                <a:off x="7919935" y="5594955"/>
                <a:ext cx="4001311" cy="886268"/>
              </a:xfrm>
              <a:prstGeom prst="rect">
                <a:avLst/>
              </a:prstGeom>
              <a:blipFill>
                <a:blip r:embed="rId4"/>
                <a:stretch>
                  <a:fillRect t="-1408" b="-12676"/>
                </a:stretch>
              </a:blipFill>
            </p:spPr>
            <p:txBody>
              <a:bodyPr/>
              <a:lstStyle/>
              <a:p>
                <a:r>
                  <a:rPr lang="en-US">
                    <a:noFill/>
                  </a:rPr>
                  <a:t> </a:t>
                </a:r>
              </a:p>
            </p:txBody>
          </p:sp>
        </mc:Fallback>
      </mc:AlternateContent>
      <p:pic>
        <p:nvPicPr>
          <p:cNvPr id="4" name="Picture 3" descr="Orange Roughy - Good Fish Bad Fish">
            <a:extLst>
              <a:ext uri="{FF2B5EF4-FFF2-40B4-BE49-F238E27FC236}">
                <a16:creationId xmlns:a16="http://schemas.microsoft.com/office/drawing/2014/main" id="{92E30847-9749-09E5-B144-C46A05499B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6360" y="112070"/>
            <a:ext cx="3215640" cy="133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11534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0A832F4E-93EF-CBE2-EAB4-0C0D765E28AE}"/>
              </a:ext>
            </a:extLst>
          </p:cNvPr>
          <p:cNvSpPr txBox="1">
            <a:spLocks/>
          </p:cNvSpPr>
          <p:nvPr/>
        </p:nvSpPr>
        <p:spPr>
          <a:xfrm>
            <a:off x="423619" y="1661422"/>
            <a:ext cx="11768381" cy="519657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1" dirty="0">
                <a:latin typeface="Calibri" panose="020F0502020204030204" pitchFamily="34" charset="0"/>
                <a:cs typeface="Calibri" panose="020F0502020204030204" pitchFamily="34" charset="0"/>
              </a:rPr>
              <a:t>Tragedy of the Commons:</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Individuals incentivized to use as much of a </a:t>
            </a:r>
            <a:r>
              <a:rPr lang="en-US" sz="2900" b="1" i="0" u="none" strike="noStrike" dirty="0">
                <a:solidFill>
                  <a:srgbClr val="C00000"/>
                </a:solidFill>
                <a:effectLst/>
                <a:latin typeface="Calibri" panose="020F0502020204030204" pitchFamily="34" charset="0"/>
                <a:cs typeface="Calibri" panose="020F0502020204030204" pitchFamily="34" charset="0"/>
              </a:rPr>
              <a:t>shared, open                                                 access resource</a:t>
            </a:r>
            <a:r>
              <a:rPr lang="en-US" sz="2900" b="0" i="0" u="none" strike="noStrike" dirty="0">
                <a:solidFill>
                  <a:srgbClr val="333333"/>
                </a:solidFill>
                <a:effectLst/>
                <a:latin typeface="Calibri" panose="020F0502020204030204" pitchFamily="34" charset="0"/>
                <a:cs typeface="Calibri" panose="020F0502020204030204" pitchFamily="34" charset="0"/>
              </a:rPr>
              <a:t> as possible to maximize their own benefit. </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The </a:t>
            </a:r>
            <a:r>
              <a:rPr lang="en-US" sz="2900" b="1" i="0" u="none" strike="noStrike" dirty="0">
                <a:solidFill>
                  <a:srgbClr val="C00000"/>
                </a:solidFill>
                <a:effectLst/>
                <a:latin typeface="Calibri" panose="020F0502020204030204" pitchFamily="34" charset="0"/>
                <a:cs typeface="Calibri" panose="020F0502020204030204" pitchFamily="34" charset="0"/>
              </a:rPr>
              <a:t>cost of depleting the resource </a:t>
            </a:r>
            <a:r>
              <a:rPr lang="en-US" sz="2900" b="0" i="0" u="none" strike="noStrike" dirty="0">
                <a:solidFill>
                  <a:srgbClr val="333333"/>
                </a:solidFill>
                <a:effectLst/>
                <a:latin typeface="Calibri" panose="020F0502020204030204" pitchFamily="34" charset="0"/>
                <a:cs typeface="Calibri" panose="020F0502020204030204" pitchFamily="34" charset="0"/>
              </a:rPr>
              <a:t>(e.g., overgrazing the 				             pasture, overfishing, polluting the air)</a:t>
            </a:r>
            <a:r>
              <a:rPr lang="en-US" sz="2900" b="1" i="0" u="none" strike="noStrike" dirty="0">
                <a:solidFill>
                  <a:srgbClr val="C00000"/>
                </a:solidFill>
                <a:effectLst/>
                <a:latin typeface="Calibri" panose="020F0502020204030204" pitchFamily="34" charset="0"/>
                <a:cs typeface="Calibri" panose="020F0502020204030204" pitchFamily="34" charset="0"/>
              </a:rPr>
              <a:t> is borne by the 			             entire group</a:t>
            </a:r>
            <a:r>
              <a:rPr lang="en-US" sz="2900" b="0" i="0" u="none" strike="noStrike" dirty="0">
                <a:solidFill>
                  <a:srgbClr val="333333"/>
                </a:solidFill>
                <a:effectLst/>
                <a:latin typeface="Calibri" panose="020F0502020204030204" pitchFamily="34" charset="0"/>
                <a:cs typeface="Calibri" panose="020F0502020204030204" pitchFamily="34" charset="0"/>
              </a:rPr>
              <a:t>, not just by the individual who is using it heavily.</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Each individual's actions can negatively impact everyone.</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Tragedy results: Too many fish are removed, the pasture is overgrazed</a:t>
            </a:r>
          </a:p>
          <a:p>
            <a:r>
              <a:rPr lang="en-US" sz="2800" dirty="0">
                <a:solidFill>
                  <a:srgbClr val="202122"/>
                </a:solidFill>
              </a:rPr>
              <a:t>Idea was popularized by ecologist Garret Hardin in 1968, a Malthus-like reference to the overpopulation of the Earth</a:t>
            </a:r>
            <a:endParaRPr lang="en-US" dirty="0">
              <a:solidFill>
                <a:srgbClr val="202122"/>
              </a:solidFill>
            </a:endParaRPr>
          </a:p>
          <a:p>
            <a:r>
              <a:rPr lang="en-US" dirty="0">
                <a:solidFill>
                  <a:srgbClr val="202122"/>
                </a:solidFill>
              </a:rPr>
              <a:t>Fisheries provide a classic example of Tragedy of the Commons because property rights are incomplete and access is open. Many examples of fisheries collapse:</a:t>
            </a:r>
          </a:p>
          <a:p>
            <a:pPr lvl="1"/>
            <a:r>
              <a:rPr lang="en-US" dirty="0">
                <a:solidFill>
                  <a:srgbClr val="202122"/>
                </a:solidFill>
              </a:rPr>
              <a:t>Sturgeon in Caspian sea in 2000s</a:t>
            </a:r>
          </a:p>
          <a:p>
            <a:pPr lvl="1"/>
            <a:r>
              <a:rPr lang="en-US" dirty="0">
                <a:solidFill>
                  <a:srgbClr val="202122"/>
                </a:solidFill>
              </a:rPr>
              <a:t>Atlantic cod in Canada &amp; elsewhere in 1990s</a:t>
            </a:r>
          </a:p>
          <a:p>
            <a:pPr lvl="1"/>
            <a:r>
              <a:rPr lang="en-US" dirty="0">
                <a:solidFill>
                  <a:srgbClr val="202122"/>
                </a:solidFill>
              </a:rPr>
              <a:t>Orange </a:t>
            </a:r>
            <a:r>
              <a:rPr lang="en-US" dirty="0" err="1">
                <a:solidFill>
                  <a:srgbClr val="202122"/>
                </a:solidFill>
              </a:rPr>
              <a:t>roughy</a:t>
            </a:r>
            <a:r>
              <a:rPr lang="en-US" dirty="0">
                <a:solidFill>
                  <a:srgbClr val="202122"/>
                </a:solidFill>
              </a:rPr>
              <a:t> in NZ in 1990s</a:t>
            </a:r>
          </a:p>
          <a:p>
            <a:r>
              <a:rPr lang="en-US" dirty="0">
                <a:solidFill>
                  <a:srgbClr val="202122"/>
                </a:solidFill>
              </a:rPr>
              <a:t>Despite its dangers, MSY is still highlight as a policy in many international treaties.</a:t>
            </a:r>
          </a:p>
        </p:txBody>
      </p:sp>
      <p:sp>
        <p:nvSpPr>
          <p:cNvPr id="2" name="Title 1">
            <a:extLst>
              <a:ext uri="{FF2B5EF4-FFF2-40B4-BE49-F238E27FC236}">
                <a16:creationId xmlns:a16="http://schemas.microsoft.com/office/drawing/2014/main" id="{24343A50-75A6-873F-7AAA-54EF83E552C6}"/>
              </a:ext>
            </a:extLst>
          </p:cNvPr>
          <p:cNvSpPr>
            <a:spLocks noGrp="1"/>
          </p:cNvSpPr>
          <p:nvPr>
            <p:ph type="title"/>
          </p:nvPr>
        </p:nvSpPr>
        <p:spPr>
          <a:xfrm>
            <a:off x="530171" y="216746"/>
            <a:ext cx="6368512" cy="1325563"/>
          </a:xfrm>
        </p:spPr>
        <p:txBody>
          <a:bodyPr/>
          <a:lstStyle/>
          <a:p>
            <a:r>
              <a:rPr lang="en-US" b="1" dirty="0">
                <a:solidFill>
                  <a:srgbClr val="C00000"/>
                </a:solidFill>
              </a:rPr>
              <a:t>Overfishing</a:t>
            </a:r>
            <a:r>
              <a:rPr lang="en-US" dirty="0"/>
              <a:t>: </a:t>
            </a:r>
            <a:br>
              <a:rPr lang="en-US" dirty="0"/>
            </a:br>
            <a:r>
              <a:rPr lang="en-US" dirty="0"/>
              <a:t>A Tragedy of the Commons</a:t>
            </a:r>
          </a:p>
        </p:txBody>
      </p:sp>
      <p:sp>
        <p:nvSpPr>
          <p:cNvPr id="8" name="Rectangle 7">
            <a:extLst>
              <a:ext uri="{FF2B5EF4-FFF2-40B4-BE49-F238E27FC236}">
                <a16:creationId xmlns:a16="http://schemas.microsoft.com/office/drawing/2014/main" id="{A9113B99-71A8-C31B-DDC2-A6A8BEC685FC}"/>
              </a:ext>
            </a:extLst>
          </p:cNvPr>
          <p:cNvSpPr/>
          <p:nvPr/>
        </p:nvSpPr>
        <p:spPr>
          <a:xfrm>
            <a:off x="370739" y="1439676"/>
            <a:ext cx="8345693" cy="2820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3F2B7B8-A55D-DBA3-3751-A8CBECB880E8}"/>
              </a:ext>
            </a:extLst>
          </p:cNvPr>
          <p:cNvSpPr/>
          <p:nvPr/>
        </p:nvSpPr>
        <p:spPr>
          <a:xfrm>
            <a:off x="530171" y="3084163"/>
            <a:ext cx="11605001" cy="3808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9F6F606-C168-EEBB-F3A6-D5C3EAB564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1" r="641"/>
          <a:stretch/>
        </p:blipFill>
        <p:spPr bwMode="auto">
          <a:xfrm>
            <a:off x="530171" y="1893979"/>
            <a:ext cx="6654867" cy="4173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61090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1CA61-4EAE-1A4B-3B4D-7CF5386FA021}"/>
            </a:ext>
          </a:extLst>
        </p:cNvPr>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159BD63F-BBBD-2442-ABDB-049FB299562A}"/>
              </a:ext>
            </a:extLst>
          </p:cNvPr>
          <p:cNvSpPr txBox="1">
            <a:spLocks/>
          </p:cNvSpPr>
          <p:nvPr/>
        </p:nvSpPr>
        <p:spPr>
          <a:xfrm>
            <a:off x="423619" y="1661422"/>
            <a:ext cx="11768381" cy="519657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1" dirty="0">
                <a:latin typeface="Calibri" panose="020F0502020204030204" pitchFamily="34" charset="0"/>
                <a:cs typeface="Calibri" panose="020F0502020204030204" pitchFamily="34" charset="0"/>
              </a:rPr>
              <a:t>Tragedy of the Commons:</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Individuals incentivized to use as much of a </a:t>
            </a:r>
            <a:r>
              <a:rPr lang="en-US" sz="2900" b="1" i="0" u="none" strike="noStrike" dirty="0">
                <a:solidFill>
                  <a:srgbClr val="C00000"/>
                </a:solidFill>
                <a:effectLst/>
                <a:latin typeface="Calibri" panose="020F0502020204030204" pitchFamily="34" charset="0"/>
                <a:cs typeface="Calibri" panose="020F0502020204030204" pitchFamily="34" charset="0"/>
              </a:rPr>
              <a:t>shared, open                                                 access resource</a:t>
            </a:r>
            <a:r>
              <a:rPr lang="en-US" sz="2900" b="0" i="0" u="none" strike="noStrike" dirty="0">
                <a:solidFill>
                  <a:srgbClr val="333333"/>
                </a:solidFill>
                <a:effectLst/>
                <a:latin typeface="Calibri" panose="020F0502020204030204" pitchFamily="34" charset="0"/>
                <a:cs typeface="Calibri" panose="020F0502020204030204" pitchFamily="34" charset="0"/>
              </a:rPr>
              <a:t> as possible to maximize their own benefit. </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The </a:t>
            </a:r>
            <a:r>
              <a:rPr lang="en-US" sz="2900" b="1" i="0" u="none" strike="noStrike" dirty="0">
                <a:solidFill>
                  <a:srgbClr val="C00000"/>
                </a:solidFill>
                <a:effectLst/>
                <a:latin typeface="Calibri" panose="020F0502020204030204" pitchFamily="34" charset="0"/>
                <a:cs typeface="Calibri" panose="020F0502020204030204" pitchFamily="34" charset="0"/>
              </a:rPr>
              <a:t>cost of depleting the resource </a:t>
            </a:r>
            <a:r>
              <a:rPr lang="en-US" sz="2900" b="0" i="0" u="none" strike="noStrike" dirty="0">
                <a:solidFill>
                  <a:srgbClr val="333333"/>
                </a:solidFill>
                <a:effectLst/>
                <a:latin typeface="Calibri" panose="020F0502020204030204" pitchFamily="34" charset="0"/>
                <a:cs typeface="Calibri" panose="020F0502020204030204" pitchFamily="34" charset="0"/>
              </a:rPr>
              <a:t>(e.g., overgrazing the 				             pasture, overfishing, polluting the air)</a:t>
            </a:r>
            <a:r>
              <a:rPr lang="en-US" sz="2900" b="1" i="0" u="none" strike="noStrike" dirty="0">
                <a:solidFill>
                  <a:srgbClr val="C00000"/>
                </a:solidFill>
                <a:effectLst/>
                <a:latin typeface="Calibri" panose="020F0502020204030204" pitchFamily="34" charset="0"/>
                <a:cs typeface="Calibri" panose="020F0502020204030204" pitchFamily="34" charset="0"/>
              </a:rPr>
              <a:t> is borne by the 			             entire group</a:t>
            </a:r>
            <a:r>
              <a:rPr lang="en-US" sz="2900" b="0" i="0" u="none" strike="noStrike" dirty="0">
                <a:solidFill>
                  <a:srgbClr val="333333"/>
                </a:solidFill>
                <a:effectLst/>
                <a:latin typeface="Calibri" panose="020F0502020204030204" pitchFamily="34" charset="0"/>
                <a:cs typeface="Calibri" panose="020F0502020204030204" pitchFamily="34" charset="0"/>
              </a:rPr>
              <a:t>, not just by the individual who is using it heavily.</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Each individual's actions can negatively impact everyone.</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Tragedy results: Too many fish are removed, the pasture is overgrazed</a:t>
            </a:r>
          </a:p>
          <a:p>
            <a:r>
              <a:rPr lang="en-US" sz="2800" dirty="0">
                <a:solidFill>
                  <a:srgbClr val="202122"/>
                </a:solidFill>
              </a:rPr>
              <a:t>Idea was popularized by ecologist Garret Hardin in 1968, a Malthus-like reference to the overpopulation of the Earth</a:t>
            </a:r>
            <a:endParaRPr lang="en-US" dirty="0">
              <a:solidFill>
                <a:srgbClr val="202122"/>
              </a:solidFill>
            </a:endParaRPr>
          </a:p>
          <a:p>
            <a:r>
              <a:rPr lang="en-US" dirty="0">
                <a:solidFill>
                  <a:srgbClr val="202122"/>
                </a:solidFill>
              </a:rPr>
              <a:t>Fisheries provide a classic example of Tragedy of the Commons because property rights are incomplete and access is open. Many examples of fisheries collapse:</a:t>
            </a:r>
          </a:p>
          <a:p>
            <a:pPr lvl="1"/>
            <a:r>
              <a:rPr lang="en-US" dirty="0">
                <a:solidFill>
                  <a:srgbClr val="202122"/>
                </a:solidFill>
              </a:rPr>
              <a:t>Sturgeon in Caspian sea in 2000s</a:t>
            </a:r>
          </a:p>
          <a:p>
            <a:pPr lvl="1"/>
            <a:r>
              <a:rPr lang="en-US" dirty="0">
                <a:solidFill>
                  <a:srgbClr val="202122"/>
                </a:solidFill>
              </a:rPr>
              <a:t>Atlantic cod in Canada &amp; elsewhere in 1990s</a:t>
            </a:r>
          </a:p>
          <a:p>
            <a:pPr lvl="1"/>
            <a:r>
              <a:rPr lang="en-US" dirty="0">
                <a:solidFill>
                  <a:srgbClr val="202122"/>
                </a:solidFill>
              </a:rPr>
              <a:t>Orange </a:t>
            </a:r>
            <a:r>
              <a:rPr lang="en-US" dirty="0" err="1">
                <a:solidFill>
                  <a:srgbClr val="202122"/>
                </a:solidFill>
              </a:rPr>
              <a:t>roughy</a:t>
            </a:r>
            <a:r>
              <a:rPr lang="en-US" dirty="0">
                <a:solidFill>
                  <a:srgbClr val="202122"/>
                </a:solidFill>
              </a:rPr>
              <a:t> in NZ in 1990s</a:t>
            </a:r>
          </a:p>
          <a:p>
            <a:r>
              <a:rPr lang="en-US" dirty="0">
                <a:solidFill>
                  <a:srgbClr val="202122"/>
                </a:solidFill>
              </a:rPr>
              <a:t>Despite its dangers, MSY is still highlight as a policy in many international treaties.</a:t>
            </a:r>
          </a:p>
        </p:txBody>
      </p:sp>
      <p:sp>
        <p:nvSpPr>
          <p:cNvPr id="2" name="Title 1">
            <a:extLst>
              <a:ext uri="{FF2B5EF4-FFF2-40B4-BE49-F238E27FC236}">
                <a16:creationId xmlns:a16="http://schemas.microsoft.com/office/drawing/2014/main" id="{89A91B43-DBD5-31D4-1850-3AA6A1AFAA4C}"/>
              </a:ext>
            </a:extLst>
          </p:cNvPr>
          <p:cNvSpPr>
            <a:spLocks noGrp="1"/>
          </p:cNvSpPr>
          <p:nvPr>
            <p:ph type="title"/>
          </p:nvPr>
        </p:nvSpPr>
        <p:spPr>
          <a:xfrm>
            <a:off x="530171" y="216746"/>
            <a:ext cx="6368512" cy="1325563"/>
          </a:xfrm>
        </p:spPr>
        <p:txBody>
          <a:bodyPr/>
          <a:lstStyle/>
          <a:p>
            <a:r>
              <a:rPr lang="en-US" b="1" dirty="0">
                <a:solidFill>
                  <a:srgbClr val="C00000"/>
                </a:solidFill>
              </a:rPr>
              <a:t>Overfishing</a:t>
            </a:r>
            <a:r>
              <a:rPr lang="en-US" dirty="0"/>
              <a:t>: </a:t>
            </a:r>
            <a:br>
              <a:rPr lang="en-US" dirty="0"/>
            </a:br>
            <a:r>
              <a:rPr lang="en-US" dirty="0"/>
              <a:t>A Tragedy of the Commons</a:t>
            </a:r>
          </a:p>
        </p:txBody>
      </p:sp>
      <p:pic>
        <p:nvPicPr>
          <p:cNvPr id="4" name="Picture 4">
            <a:extLst>
              <a:ext uri="{FF2B5EF4-FFF2-40B4-BE49-F238E27FC236}">
                <a16:creationId xmlns:a16="http://schemas.microsoft.com/office/drawing/2014/main" id="{3383844F-3C4B-F069-B294-DF60D946E9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30" r="2842"/>
          <a:stretch/>
        </p:blipFill>
        <p:spPr bwMode="auto">
          <a:xfrm>
            <a:off x="8773261" y="52868"/>
            <a:ext cx="3361911" cy="303129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6F25D26-8320-B8BD-19C2-BCB06E97685C}"/>
              </a:ext>
            </a:extLst>
          </p:cNvPr>
          <p:cNvSpPr/>
          <p:nvPr/>
        </p:nvSpPr>
        <p:spPr>
          <a:xfrm>
            <a:off x="530171" y="3429000"/>
            <a:ext cx="11605001" cy="34636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59119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46D86-EB92-E29A-3D9D-CB6E062E413F}"/>
            </a:ext>
          </a:extLst>
        </p:cNvPr>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33C3CAA5-DB4A-F6F3-8936-A2BE16117F78}"/>
              </a:ext>
            </a:extLst>
          </p:cNvPr>
          <p:cNvSpPr txBox="1">
            <a:spLocks/>
          </p:cNvSpPr>
          <p:nvPr/>
        </p:nvSpPr>
        <p:spPr>
          <a:xfrm>
            <a:off x="423619" y="1661422"/>
            <a:ext cx="11768381" cy="519657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1" dirty="0">
                <a:latin typeface="Calibri" panose="020F0502020204030204" pitchFamily="34" charset="0"/>
                <a:cs typeface="Calibri" panose="020F0502020204030204" pitchFamily="34" charset="0"/>
              </a:rPr>
              <a:t>Tragedy of the Commons:</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Individuals incentivized to use as much of a </a:t>
            </a:r>
            <a:r>
              <a:rPr lang="en-US" sz="2900" b="1" i="0" u="none" strike="noStrike" dirty="0">
                <a:solidFill>
                  <a:srgbClr val="C00000"/>
                </a:solidFill>
                <a:effectLst/>
                <a:latin typeface="Calibri" panose="020F0502020204030204" pitchFamily="34" charset="0"/>
                <a:cs typeface="Calibri" panose="020F0502020204030204" pitchFamily="34" charset="0"/>
              </a:rPr>
              <a:t>shared, open                                                 access resource</a:t>
            </a:r>
            <a:r>
              <a:rPr lang="en-US" sz="2900" b="0" i="0" u="none" strike="noStrike" dirty="0">
                <a:solidFill>
                  <a:srgbClr val="333333"/>
                </a:solidFill>
                <a:effectLst/>
                <a:latin typeface="Calibri" panose="020F0502020204030204" pitchFamily="34" charset="0"/>
                <a:cs typeface="Calibri" panose="020F0502020204030204" pitchFamily="34" charset="0"/>
              </a:rPr>
              <a:t> as possible to maximize their own benefit. </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The </a:t>
            </a:r>
            <a:r>
              <a:rPr lang="en-US" sz="2900" b="1" i="0" u="none" strike="noStrike" dirty="0">
                <a:solidFill>
                  <a:srgbClr val="C00000"/>
                </a:solidFill>
                <a:effectLst/>
                <a:latin typeface="Calibri" panose="020F0502020204030204" pitchFamily="34" charset="0"/>
                <a:cs typeface="Calibri" panose="020F0502020204030204" pitchFamily="34" charset="0"/>
              </a:rPr>
              <a:t>cost of depleting the resource </a:t>
            </a:r>
            <a:r>
              <a:rPr lang="en-US" sz="2900" b="0" i="0" u="none" strike="noStrike" dirty="0">
                <a:solidFill>
                  <a:srgbClr val="333333"/>
                </a:solidFill>
                <a:effectLst/>
                <a:latin typeface="Calibri" panose="020F0502020204030204" pitchFamily="34" charset="0"/>
                <a:cs typeface="Calibri" panose="020F0502020204030204" pitchFamily="34" charset="0"/>
              </a:rPr>
              <a:t>(e.g., overgrazing the 				             pasture, overfishing, polluting the air)</a:t>
            </a:r>
            <a:r>
              <a:rPr lang="en-US" sz="2900" b="1" i="0" u="none" strike="noStrike" dirty="0">
                <a:solidFill>
                  <a:srgbClr val="C00000"/>
                </a:solidFill>
                <a:effectLst/>
                <a:latin typeface="Calibri" panose="020F0502020204030204" pitchFamily="34" charset="0"/>
                <a:cs typeface="Calibri" panose="020F0502020204030204" pitchFamily="34" charset="0"/>
              </a:rPr>
              <a:t> is borne by the 			             entire group</a:t>
            </a:r>
            <a:r>
              <a:rPr lang="en-US" sz="2900" b="0" i="0" u="none" strike="noStrike" dirty="0">
                <a:solidFill>
                  <a:srgbClr val="333333"/>
                </a:solidFill>
                <a:effectLst/>
                <a:latin typeface="Calibri" panose="020F0502020204030204" pitchFamily="34" charset="0"/>
                <a:cs typeface="Calibri" panose="020F0502020204030204" pitchFamily="34" charset="0"/>
              </a:rPr>
              <a:t>, not just by the individual who is using it heavily.</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Each individual's actions can negatively impact everyone.</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Tragedy results: Too many fish are removed, the pasture is overgrazed</a:t>
            </a:r>
          </a:p>
          <a:p>
            <a:r>
              <a:rPr lang="en-US" sz="2800" dirty="0">
                <a:solidFill>
                  <a:srgbClr val="202122"/>
                </a:solidFill>
              </a:rPr>
              <a:t>Idea was popularized by ecologist Garret Hardin in 1968, a Malthus-like reference to the overpopulation of the Earth</a:t>
            </a:r>
            <a:endParaRPr lang="en-US" dirty="0">
              <a:solidFill>
                <a:srgbClr val="202122"/>
              </a:solidFill>
            </a:endParaRPr>
          </a:p>
          <a:p>
            <a:r>
              <a:rPr lang="en-US" dirty="0">
                <a:solidFill>
                  <a:srgbClr val="202122"/>
                </a:solidFill>
              </a:rPr>
              <a:t>Fisheries provide a classic example of Tragedy of the Commons because property rights are incomplete and access is open. Many examples of fisheries collapse:</a:t>
            </a:r>
          </a:p>
          <a:p>
            <a:pPr lvl="1"/>
            <a:r>
              <a:rPr lang="en-US" dirty="0">
                <a:solidFill>
                  <a:srgbClr val="202122"/>
                </a:solidFill>
              </a:rPr>
              <a:t>Sturgeon in Caspian sea in 2000s</a:t>
            </a:r>
          </a:p>
          <a:p>
            <a:pPr lvl="1"/>
            <a:r>
              <a:rPr lang="en-US" dirty="0">
                <a:solidFill>
                  <a:srgbClr val="202122"/>
                </a:solidFill>
              </a:rPr>
              <a:t>Atlantic cod in Canada &amp; elsewhere in 1990s</a:t>
            </a:r>
          </a:p>
          <a:p>
            <a:pPr lvl="1"/>
            <a:r>
              <a:rPr lang="en-US" dirty="0">
                <a:solidFill>
                  <a:srgbClr val="202122"/>
                </a:solidFill>
              </a:rPr>
              <a:t>Orange </a:t>
            </a:r>
            <a:r>
              <a:rPr lang="en-US" dirty="0" err="1">
                <a:solidFill>
                  <a:srgbClr val="202122"/>
                </a:solidFill>
              </a:rPr>
              <a:t>roughy</a:t>
            </a:r>
            <a:r>
              <a:rPr lang="en-US" dirty="0">
                <a:solidFill>
                  <a:srgbClr val="202122"/>
                </a:solidFill>
              </a:rPr>
              <a:t> in NZ in 1990s</a:t>
            </a:r>
          </a:p>
          <a:p>
            <a:r>
              <a:rPr lang="en-US" dirty="0">
                <a:solidFill>
                  <a:srgbClr val="202122"/>
                </a:solidFill>
              </a:rPr>
              <a:t>Despite its dangers, MSY is still highlight as a policy in many international treaties.</a:t>
            </a:r>
          </a:p>
        </p:txBody>
      </p:sp>
      <p:sp>
        <p:nvSpPr>
          <p:cNvPr id="2" name="Title 1">
            <a:extLst>
              <a:ext uri="{FF2B5EF4-FFF2-40B4-BE49-F238E27FC236}">
                <a16:creationId xmlns:a16="http://schemas.microsoft.com/office/drawing/2014/main" id="{E6AF8A39-A31F-BDD6-2D2B-5400B34228F4}"/>
              </a:ext>
            </a:extLst>
          </p:cNvPr>
          <p:cNvSpPr>
            <a:spLocks noGrp="1"/>
          </p:cNvSpPr>
          <p:nvPr>
            <p:ph type="title"/>
          </p:nvPr>
        </p:nvSpPr>
        <p:spPr>
          <a:xfrm>
            <a:off x="530171" y="216746"/>
            <a:ext cx="6368512" cy="1325563"/>
          </a:xfrm>
        </p:spPr>
        <p:txBody>
          <a:bodyPr/>
          <a:lstStyle/>
          <a:p>
            <a:r>
              <a:rPr lang="en-US" b="1" dirty="0">
                <a:solidFill>
                  <a:srgbClr val="C00000"/>
                </a:solidFill>
              </a:rPr>
              <a:t>Overfishing</a:t>
            </a:r>
            <a:r>
              <a:rPr lang="en-US" dirty="0"/>
              <a:t>: </a:t>
            </a:r>
            <a:br>
              <a:rPr lang="en-US" dirty="0"/>
            </a:br>
            <a:r>
              <a:rPr lang="en-US" dirty="0"/>
              <a:t>A Tragedy of the Commons</a:t>
            </a:r>
          </a:p>
        </p:txBody>
      </p:sp>
      <p:pic>
        <p:nvPicPr>
          <p:cNvPr id="4" name="Picture 4">
            <a:extLst>
              <a:ext uri="{FF2B5EF4-FFF2-40B4-BE49-F238E27FC236}">
                <a16:creationId xmlns:a16="http://schemas.microsoft.com/office/drawing/2014/main" id="{A93FBA6A-9A9F-2F23-41D3-9A5ACE44EE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30" r="2842"/>
          <a:stretch/>
        </p:blipFill>
        <p:spPr bwMode="auto">
          <a:xfrm>
            <a:off x="8773261" y="52868"/>
            <a:ext cx="3361911" cy="303129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E02DACC-433C-23AB-8568-43C4EE6D3432}"/>
              </a:ext>
            </a:extLst>
          </p:cNvPr>
          <p:cNvSpPr/>
          <p:nvPr/>
        </p:nvSpPr>
        <p:spPr>
          <a:xfrm>
            <a:off x="530171" y="4138046"/>
            <a:ext cx="11605001" cy="2754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27452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40054-20D0-FA72-3E68-A377518EB941}"/>
            </a:ext>
          </a:extLst>
        </p:cNvPr>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D2EEDB1E-8464-D2D1-66B7-C9763FE137E8}"/>
              </a:ext>
            </a:extLst>
          </p:cNvPr>
          <p:cNvSpPr txBox="1">
            <a:spLocks/>
          </p:cNvSpPr>
          <p:nvPr/>
        </p:nvSpPr>
        <p:spPr>
          <a:xfrm>
            <a:off x="423619" y="1661422"/>
            <a:ext cx="11768381" cy="519657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1" dirty="0">
                <a:latin typeface="Calibri" panose="020F0502020204030204" pitchFamily="34" charset="0"/>
                <a:cs typeface="Calibri" panose="020F0502020204030204" pitchFamily="34" charset="0"/>
              </a:rPr>
              <a:t>Tragedy of the Commons:</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Individuals incentivized to use as much of a </a:t>
            </a:r>
            <a:r>
              <a:rPr lang="en-US" sz="2900" b="1" i="0" u="none" strike="noStrike" dirty="0">
                <a:solidFill>
                  <a:srgbClr val="C00000"/>
                </a:solidFill>
                <a:effectLst/>
                <a:latin typeface="Calibri" panose="020F0502020204030204" pitchFamily="34" charset="0"/>
                <a:cs typeface="Calibri" panose="020F0502020204030204" pitchFamily="34" charset="0"/>
              </a:rPr>
              <a:t>shared, open                                                 access resource</a:t>
            </a:r>
            <a:r>
              <a:rPr lang="en-US" sz="2900" b="0" i="0" u="none" strike="noStrike" dirty="0">
                <a:solidFill>
                  <a:srgbClr val="333333"/>
                </a:solidFill>
                <a:effectLst/>
                <a:latin typeface="Calibri" panose="020F0502020204030204" pitchFamily="34" charset="0"/>
                <a:cs typeface="Calibri" panose="020F0502020204030204" pitchFamily="34" charset="0"/>
              </a:rPr>
              <a:t> as possible to maximize their own benefit. </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The </a:t>
            </a:r>
            <a:r>
              <a:rPr lang="en-US" sz="2900" b="1" i="0" u="none" strike="noStrike" dirty="0">
                <a:solidFill>
                  <a:srgbClr val="C00000"/>
                </a:solidFill>
                <a:effectLst/>
                <a:latin typeface="Calibri" panose="020F0502020204030204" pitchFamily="34" charset="0"/>
                <a:cs typeface="Calibri" panose="020F0502020204030204" pitchFamily="34" charset="0"/>
              </a:rPr>
              <a:t>cost of depleting the resource </a:t>
            </a:r>
            <a:r>
              <a:rPr lang="en-US" sz="2900" b="0" i="0" u="none" strike="noStrike" dirty="0">
                <a:solidFill>
                  <a:srgbClr val="333333"/>
                </a:solidFill>
                <a:effectLst/>
                <a:latin typeface="Calibri" panose="020F0502020204030204" pitchFamily="34" charset="0"/>
                <a:cs typeface="Calibri" panose="020F0502020204030204" pitchFamily="34" charset="0"/>
              </a:rPr>
              <a:t>(e.g., overgrazing the 				             pasture, overfishing, polluting the air)</a:t>
            </a:r>
            <a:r>
              <a:rPr lang="en-US" sz="2900" b="1" i="0" u="none" strike="noStrike" dirty="0">
                <a:solidFill>
                  <a:srgbClr val="C00000"/>
                </a:solidFill>
                <a:effectLst/>
                <a:latin typeface="Calibri" panose="020F0502020204030204" pitchFamily="34" charset="0"/>
                <a:cs typeface="Calibri" panose="020F0502020204030204" pitchFamily="34" charset="0"/>
              </a:rPr>
              <a:t> is borne by the 			             entire group</a:t>
            </a:r>
            <a:r>
              <a:rPr lang="en-US" sz="2900" b="0" i="0" u="none" strike="noStrike" dirty="0">
                <a:solidFill>
                  <a:srgbClr val="333333"/>
                </a:solidFill>
                <a:effectLst/>
                <a:latin typeface="Calibri" panose="020F0502020204030204" pitchFamily="34" charset="0"/>
                <a:cs typeface="Calibri" panose="020F0502020204030204" pitchFamily="34" charset="0"/>
              </a:rPr>
              <a:t>, not just by the individual who is using it heavily.</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Each individual's actions can negatively impact everyone.</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Tragedy results: Too many fish are removed, the pasture is overgrazed</a:t>
            </a:r>
          </a:p>
          <a:p>
            <a:r>
              <a:rPr lang="en-US" sz="2800" dirty="0">
                <a:solidFill>
                  <a:srgbClr val="202122"/>
                </a:solidFill>
              </a:rPr>
              <a:t>Idea was popularized by ecologist Garret Hardin in 1968, a Malthus-like reference to the overpopulation of the Earth</a:t>
            </a:r>
            <a:endParaRPr lang="en-US" dirty="0">
              <a:solidFill>
                <a:srgbClr val="202122"/>
              </a:solidFill>
            </a:endParaRPr>
          </a:p>
          <a:p>
            <a:r>
              <a:rPr lang="en-US" dirty="0">
                <a:solidFill>
                  <a:srgbClr val="202122"/>
                </a:solidFill>
              </a:rPr>
              <a:t>Fisheries provide a classic example of Tragedy of the Commons because property rights are incomplete and access is open. Many examples of fisheries collapse:</a:t>
            </a:r>
          </a:p>
          <a:p>
            <a:pPr lvl="1"/>
            <a:r>
              <a:rPr lang="en-US" dirty="0">
                <a:solidFill>
                  <a:srgbClr val="202122"/>
                </a:solidFill>
              </a:rPr>
              <a:t>Sturgeon in Caspian sea in 2000s</a:t>
            </a:r>
          </a:p>
          <a:p>
            <a:pPr lvl="1"/>
            <a:r>
              <a:rPr lang="en-US" dirty="0">
                <a:solidFill>
                  <a:srgbClr val="202122"/>
                </a:solidFill>
              </a:rPr>
              <a:t>Atlantic cod in Canada &amp; elsewhere in 1990s</a:t>
            </a:r>
          </a:p>
          <a:p>
            <a:pPr lvl="1"/>
            <a:r>
              <a:rPr lang="en-US" dirty="0">
                <a:solidFill>
                  <a:srgbClr val="202122"/>
                </a:solidFill>
              </a:rPr>
              <a:t>Orange </a:t>
            </a:r>
            <a:r>
              <a:rPr lang="en-US" dirty="0" err="1">
                <a:solidFill>
                  <a:srgbClr val="202122"/>
                </a:solidFill>
              </a:rPr>
              <a:t>roughy</a:t>
            </a:r>
            <a:r>
              <a:rPr lang="en-US" dirty="0">
                <a:solidFill>
                  <a:srgbClr val="202122"/>
                </a:solidFill>
              </a:rPr>
              <a:t> in NZ in 1990s</a:t>
            </a:r>
          </a:p>
          <a:p>
            <a:r>
              <a:rPr lang="en-US" dirty="0">
                <a:solidFill>
                  <a:srgbClr val="202122"/>
                </a:solidFill>
              </a:rPr>
              <a:t>Despite its dangers, MSY is still highlight as a policy in many international treaties.</a:t>
            </a:r>
          </a:p>
        </p:txBody>
      </p:sp>
      <p:sp>
        <p:nvSpPr>
          <p:cNvPr id="2" name="Title 1">
            <a:extLst>
              <a:ext uri="{FF2B5EF4-FFF2-40B4-BE49-F238E27FC236}">
                <a16:creationId xmlns:a16="http://schemas.microsoft.com/office/drawing/2014/main" id="{2A5328AA-447D-567E-7C0F-ECE83B0F31FD}"/>
              </a:ext>
            </a:extLst>
          </p:cNvPr>
          <p:cNvSpPr>
            <a:spLocks noGrp="1"/>
          </p:cNvSpPr>
          <p:nvPr>
            <p:ph type="title"/>
          </p:nvPr>
        </p:nvSpPr>
        <p:spPr>
          <a:xfrm>
            <a:off x="530171" y="216746"/>
            <a:ext cx="6368512" cy="1325563"/>
          </a:xfrm>
        </p:spPr>
        <p:txBody>
          <a:bodyPr/>
          <a:lstStyle/>
          <a:p>
            <a:r>
              <a:rPr lang="en-US" b="1" dirty="0">
                <a:solidFill>
                  <a:srgbClr val="C00000"/>
                </a:solidFill>
              </a:rPr>
              <a:t>Overfishing</a:t>
            </a:r>
            <a:r>
              <a:rPr lang="en-US" dirty="0"/>
              <a:t>: </a:t>
            </a:r>
            <a:br>
              <a:rPr lang="en-US" dirty="0"/>
            </a:br>
            <a:r>
              <a:rPr lang="en-US" dirty="0"/>
              <a:t>A Tragedy of the Commons</a:t>
            </a:r>
          </a:p>
        </p:txBody>
      </p:sp>
      <p:pic>
        <p:nvPicPr>
          <p:cNvPr id="4" name="Picture 4">
            <a:extLst>
              <a:ext uri="{FF2B5EF4-FFF2-40B4-BE49-F238E27FC236}">
                <a16:creationId xmlns:a16="http://schemas.microsoft.com/office/drawing/2014/main" id="{B8E51A3F-647A-FF4A-EED4-AC0CD49E23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30" r="2842"/>
          <a:stretch/>
        </p:blipFill>
        <p:spPr bwMode="auto">
          <a:xfrm>
            <a:off x="8773261" y="52868"/>
            <a:ext cx="3361911" cy="303129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62DBDF1-7245-DFB9-3A09-F38AAA5969C9}"/>
              </a:ext>
            </a:extLst>
          </p:cNvPr>
          <p:cNvSpPr/>
          <p:nvPr/>
        </p:nvSpPr>
        <p:spPr>
          <a:xfrm>
            <a:off x="530171" y="4692717"/>
            <a:ext cx="11605001" cy="2199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9720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9E7EB-53CB-E569-8D92-CAF6B97B38B0}"/>
            </a:ext>
          </a:extLst>
        </p:cNvPr>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73370DCF-064D-3818-6915-4DACADF027AD}"/>
              </a:ext>
            </a:extLst>
          </p:cNvPr>
          <p:cNvSpPr txBox="1">
            <a:spLocks/>
          </p:cNvSpPr>
          <p:nvPr/>
        </p:nvSpPr>
        <p:spPr>
          <a:xfrm>
            <a:off x="423619" y="1661422"/>
            <a:ext cx="11768381" cy="519657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1" dirty="0">
                <a:latin typeface="Calibri" panose="020F0502020204030204" pitchFamily="34" charset="0"/>
                <a:cs typeface="Calibri" panose="020F0502020204030204" pitchFamily="34" charset="0"/>
              </a:rPr>
              <a:t>Tragedy of the Commons:</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Individuals incentivized to use as much of a </a:t>
            </a:r>
            <a:r>
              <a:rPr lang="en-US" sz="2900" b="1" i="0" u="none" strike="noStrike" dirty="0">
                <a:solidFill>
                  <a:srgbClr val="C00000"/>
                </a:solidFill>
                <a:effectLst/>
                <a:latin typeface="Calibri" panose="020F0502020204030204" pitchFamily="34" charset="0"/>
                <a:cs typeface="Calibri" panose="020F0502020204030204" pitchFamily="34" charset="0"/>
              </a:rPr>
              <a:t>shared, open                                                 access resource</a:t>
            </a:r>
            <a:r>
              <a:rPr lang="en-US" sz="2900" b="0" i="0" u="none" strike="noStrike" dirty="0">
                <a:solidFill>
                  <a:srgbClr val="333333"/>
                </a:solidFill>
                <a:effectLst/>
                <a:latin typeface="Calibri" panose="020F0502020204030204" pitchFamily="34" charset="0"/>
                <a:cs typeface="Calibri" panose="020F0502020204030204" pitchFamily="34" charset="0"/>
              </a:rPr>
              <a:t> as possible to maximize their own benefit. </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The </a:t>
            </a:r>
            <a:r>
              <a:rPr lang="en-US" sz="2900" b="1" i="0" u="none" strike="noStrike" dirty="0">
                <a:solidFill>
                  <a:srgbClr val="C00000"/>
                </a:solidFill>
                <a:effectLst/>
                <a:latin typeface="Calibri" panose="020F0502020204030204" pitchFamily="34" charset="0"/>
                <a:cs typeface="Calibri" panose="020F0502020204030204" pitchFamily="34" charset="0"/>
              </a:rPr>
              <a:t>cost of depleting the resource </a:t>
            </a:r>
            <a:r>
              <a:rPr lang="en-US" sz="2900" b="0" i="0" u="none" strike="noStrike" dirty="0">
                <a:solidFill>
                  <a:srgbClr val="333333"/>
                </a:solidFill>
                <a:effectLst/>
                <a:latin typeface="Calibri" panose="020F0502020204030204" pitchFamily="34" charset="0"/>
                <a:cs typeface="Calibri" panose="020F0502020204030204" pitchFamily="34" charset="0"/>
              </a:rPr>
              <a:t>(e.g., overgrazing the 				             pasture, overfishing, polluting the air)</a:t>
            </a:r>
            <a:r>
              <a:rPr lang="en-US" sz="2900" b="1" i="0" u="none" strike="noStrike" dirty="0">
                <a:solidFill>
                  <a:srgbClr val="C00000"/>
                </a:solidFill>
                <a:effectLst/>
                <a:latin typeface="Calibri" panose="020F0502020204030204" pitchFamily="34" charset="0"/>
                <a:cs typeface="Calibri" panose="020F0502020204030204" pitchFamily="34" charset="0"/>
              </a:rPr>
              <a:t> is borne by the 			             entire group</a:t>
            </a:r>
            <a:r>
              <a:rPr lang="en-US" sz="2900" b="0" i="0" u="none" strike="noStrike" dirty="0">
                <a:solidFill>
                  <a:srgbClr val="333333"/>
                </a:solidFill>
                <a:effectLst/>
                <a:latin typeface="Calibri" panose="020F0502020204030204" pitchFamily="34" charset="0"/>
                <a:cs typeface="Calibri" panose="020F0502020204030204" pitchFamily="34" charset="0"/>
              </a:rPr>
              <a:t>, not just by the individual who is using it heavily.</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Each individual's actions can negatively impact everyone.</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Tragedy results: Too many fish are removed, the pasture is overgrazed</a:t>
            </a:r>
          </a:p>
          <a:p>
            <a:r>
              <a:rPr lang="en-US" sz="2800" dirty="0">
                <a:solidFill>
                  <a:srgbClr val="202122"/>
                </a:solidFill>
              </a:rPr>
              <a:t>Idea was popularized by ecologist Garret Hardin in 1968, a Malthus-like reference to the overpopulation of the Earth</a:t>
            </a:r>
            <a:endParaRPr lang="en-US" dirty="0">
              <a:solidFill>
                <a:srgbClr val="202122"/>
              </a:solidFill>
            </a:endParaRPr>
          </a:p>
          <a:p>
            <a:r>
              <a:rPr lang="en-US" dirty="0">
                <a:solidFill>
                  <a:srgbClr val="202122"/>
                </a:solidFill>
              </a:rPr>
              <a:t>Fisheries provide a classic example of Tragedy of the Commons because property rights are incomplete and access is open. Many examples of fisheries collapse:</a:t>
            </a:r>
          </a:p>
          <a:p>
            <a:pPr lvl="1"/>
            <a:r>
              <a:rPr lang="en-US" dirty="0">
                <a:solidFill>
                  <a:srgbClr val="202122"/>
                </a:solidFill>
              </a:rPr>
              <a:t>Sturgeon in Caspian sea in 2000s</a:t>
            </a:r>
          </a:p>
          <a:p>
            <a:pPr lvl="1"/>
            <a:r>
              <a:rPr lang="en-US" dirty="0">
                <a:solidFill>
                  <a:srgbClr val="202122"/>
                </a:solidFill>
              </a:rPr>
              <a:t>Atlantic cod in Canada &amp; elsewhere in 1990s</a:t>
            </a:r>
          </a:p>
          <a:p>
            <a:pPr lvl="1"/>
            <a:r>
              <a:rPr lang="en-US" dirty="0">
                <a:solidFill>
                  <a:srgbClr val="202122"/>
                </a:solidFill>
              </a:rPr>
              <a:t>Orange </a:t>
            </a:r>
            <a:r>
              <a:rPr lang="en-US" dirty="0" err="1">
                <a:solidFill>
                  <a:srgbClr val="202122"/>
                </a:solidFill>
              </a:rPr>
              <a:t>roughy</a:t>
            </a:r>
            <a:r>
              <a:rPr lang="en-US" dirty="0">
                <a:solidFill>
                  <a:srgbClr val="202122"/>
                </a:solidFill>
              </a:rPr>
              <a:t> in NZ in 1990s</a:t>
            </a:r>
          </a:p>
          <a:p>
            <a:r>
              <a:rPr lang="en-US" dirty="0">
                <a:solidFill>
                  <a:srgbClr val="202122"/>
                </a:solidFill>
              </a:rPr>
              <a:t>Despite its dangers, MSY is still highlight as a policy in many international treaties.</a:t>
            </a:r>
          </a:p>
        </p:txBody>
      </p:sp>
      <p:sp>
        <p:nvSpPr>
          <p:cNvPr id="2" name="Title 1">
            <a:extLst>
              <a:ext uri="{FF2B5EF4-FFF2-40B4-BE49-F238E27FC236}">
                <a16:creationId xmlns:a16="http://schemas.microsoft.com/office/drawing/2014/main" id="{5EE307F3-E89D-0BCF-6362-38EDC315DC7E}"/>
              </a:ext>
            </a:extLst>
          </p:cNvPr>
          <p:cNvSpPr>
            <a:spLocks noGrp="1"/>
          </p:cNvSpPr>
          <p:nvPr>
            <p:ph type="title"/>
          </p:nvPr>
        </p:nvSpPr>
        <p:spPr>
          <a:xfrm>
            <a:off x="530171" y="216746"/>
            <a:ext cx="6368512" cy="1325563"/>
          </a:xfrm>
        </p:spPr>
        <p:txBody>
          <a:bodyPr/>
          <a:lstStyle/>
          <a:p>
            <a:r>
              <a:rPr lang="en-US" b="1" dirty="0">
                <a:solidFill>
                  <a:srgbClr val="C00000"/>
                </a:solidFill>
              </a:rPr>
              <a:t>Overfishing</a:t>
            </a:r>
            <a:r>
              <a:rPr lang="en-US" dirty="0"/>
              <a:t>: </a:t>
            </a:r>
            <a:br>
              <a:rPr lang="en-US" dirty="0"/>
            </a:br>
            <a:r>
              <a:rPr lang="en-US" dirty="0"/>
              <a:t>A Tragedy of the Commons</a:t>
            </a:r>
          </a:p>
        </p:txBody>
      </p:sp>
      <p:pic>
        <p:nvPicPr>
          <p:cNvPr id="4" name="Picture 4">
            <a:extLst>
              <a:ext uri="{FF2B5EF4-FFF2-40B4-BE49-F238E27FC236}">
                <a16:creationId xmlns:a16="http://schemas.microsoft.com/office/drawing/2014/main" id="{74675DA1-D95D-ABB2-813C-0397BFD084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30" r="2842"/>
          <a:stretch/>
        </p:blipFill>
        <p:spPr bwMode="auto">
          <a:xfrm>
            <a:off x="8773261" y="52868"/>
            <a:ext cx="3361911" cy="303129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57E2A46-C301-25BA-FC94-BDE260EE40E8}"/>
              </a:ext>
            </a:extLst>
          </p:cNvPr>
          <p:cNvSpPr/>
          <p:nvPr/>
        </p:nvSpPr>
        <p:spPr>
          <a:xfrm>
            <a:off x="530171" y="6199321"/>
            <a:ext cx="11605001" cy="693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98285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B6FED-65BE-3CFD-F025-204761F6B3E2}"/>
            </a:ext>
          </a:extLst>
        </p:cNvPr>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C62C7F2E-87C7-E440-4399-7CC9EFE11222}"/>
              </a:ext>
            </a:extLst>
          </p:cNvPr>
          <p:cNvSpPr txBox="1">
            <a:spLocks/>
          </p:cNvSpPr>
          <p:nvPr/>
        </p:nvSpPr>
        <p:spPr>
          <a:xfrm>
            <a:off x="423619" y="1661422"/>
            <a:ext cx="11768381" cy="519657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1" dirty="0">
                <a:latin typeface="Calibri" panose="020F0502020204030204" pitchFamily="34" charset="0"/>
                <a:cs typeface="Calibri" panose="020F0502020204030204" pitchFamily="34" charset="0"/>
              </a:rPr>
              <a:t>Tragedy of the Commons:</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Individuals incentivized to use as much of a </a:t>
            </a:r>
            <a:r>
              <a:rPr lang="en-US" sz="2900" b="1" i="0" u="none" strike="noStrike" dirty="0">
                <a:solidFill>
                  <a:srgbClr val="C00000"/>
                </a:solidFill>
                <a:effectLst/>
                <a:latin typeface="Calibri" panose="020F0502020204030204" pitchFamily="34" charset="0"/>
                <a:cs typeface="Calibri" panose="020F0502020204030204" pitchFamily="34" charset="0"/>
              </a:rPr>
              <a:t>shared, open                                                 access resource</a:t>
            </a:r>
            <a:r>
              <a:rPr lang="en-US" sz="2900" b="0" i="0" u="none" strike="noStrike" dirty="0">
                <a:solidFill>
                  <a:srgbClr val="333333"/>
                </a:solidFill>
                <a:effectLst/>
                <a:latin typeface="Calibri" panose="020F0502020204030204" pitchFamily="34" charset="0"/>
                <a:cs typeface="Calibri" panose="020F0502020204030204" pitchFamily="34" charset="0"/>
              </a:rPr>
              <a:t> as possible to maximize their own benefit. </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The </a:t>
            </a:r>
            <a:r>
              <a:rPr lang="en-US" sz="2900" b="1" i="0" u="none" strike="noStrike" dirty="0">
                <a:solidFill>
                  <a:srgbClr val="C00000"/>
                </a:solidFill>
                <a:effectLst/>
                <a:latin typeface="Calibri" panose="020F0502020204030204" pitchFamily="34" charset="0"/>
                <a:cs typeface="Calibri" panose="020F0502020204030204" pitchFamily="34" charset="0"/>
              </a:rPr>
              <a:t>cost of depleting the resource </a:t>
            </a:r>
            <a:r>
              <a:rPr lang="en-US" sz="2900" b="0" i="0" u="none" strike="noStrike" dirty="0">
                <a:solidFill>
                  <a:srgbClr val="333333"/>
                </a:solidFill>
                <a:effectLst/>
                <a:latin typeface="Calibri" panose="020F0502020204030204" pitchFamily="34" charset="0"/>
                <a:cs typeface="Calibri" panose="020F0502020204030204" pitchFamily="34" charset="0"/>
              </a:rPr>
              <a:t>(e.g., overgrazing the 				             pasture, overfishing, polluting the air)</a:t>
            </a:r>
            <a:r>
              <a:rPr lang="en-US" sz="2900" b="1" i="0" u="none" strike="noStrike" dirty="0">
                <a:solidFill>
                  <a:srgbClr val="C00000"/>
                </a:solidFill>
                <a:effectLst/>
                <a:latin typeface="Calibri" panose="020F0502020204030204" pitchFamily="34" charset="0"/>
                <a:cs typeface="Calibri" panose="020F0502020204030204" pitchFamily="34" charset="0"/>
              </a:rPr>
              <a:t> is borne by the 			             entire group</a:t>
            </a:r>
            <a:r>
              <a:rPr lang="en-US" sz="2900" b="0" i="0" u="none" strike="noStrike" dirty="0">
                <a:solidFill>
                  <a:srgbClr val="333333"/>
                </a:solidFill>
                <a:effectLst/>
                <a:latin typeface="Calibri" panose="020F0502020204030204" pitchFamily="34" charset="0"/>
                <a:cs typeface="Calibri" panose="020F0502020204030204" pitchFamily="34" charset="0"/>
              </a:rPr>
              <a:t>, not just by the individual who is using it heavily.</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Each individual's actions can negatively impact everyone.</a:t>
            </a:r>
          </a:p>
          <a:p>
            <a:pPr lvl="1"/>
            <a:r>
              <a:rPr lang="en-US" sz="2900" b="0" i="0" u="none" strike="noStrike" dirty="0">
                <a:solidFill>
                  <a:srgbClr val="333333"/>
                </a:solidFill>
                <a:effectLst/>
                <a:latin typeface="Calibri" panose="020F0502020204030204" pitchFamily="34" charset="0"/>
                <a:cs typeface="Calibri" panose="020F0502020204030204" pitchFamily="34" charset="0"/>
              </a:rPr>
              <a:t>Tragedy results: Too many fish are removed, the pasture is overgrazed</a:t>
            </a:r>
          </a:p>
          <a:p>
            <a:r>
              <a:rPr lang="en-US" sz="2800" dirty="0">
                <a:solidFill>
                  <a:srgbClr val="202122"/>
                </a:solidFill>
              </a:rPr>
              <a:t>Idea was popularized by ecologist Garret Hardin in 1968, a Malthus-like reference to the overpopulation of the Earth</a:t>
            </a:r>
            <a:endParaRPr lang="en-US" dirty="0">
              <a:solidFill>
                <a:srgbClr val="202122"/>
              </a:solidFill>
            </a:endParaRPr>
          </a:p>
          <a:p>
            <a:r>
              <a:rPr lang="en-US" dirty="0">
                <a:solidFill>
                  <a:srgbClr val="202122"/>
                </a:solidFill>
              </a:rPr>
              <a:t>Fisheries provide a classic example of Tragedy of the Commons because property rights are incomplete and access is open. Many examples of fisheries collapse:</a:t>
            </a:r>
          </a:p>
          <a:p>
            <a:pPr lvl="1"/>
            <a:r>
              <a:rPr lang="en-US" dirty="0">
                <a:solidFill>
                  <a:srgbClr val="202122"/>
                </a:solidFill>
              </a:rPr>
              <a:t>Sturgeon in Caspian sea in 2000s</a:t>
            </a:r>
          </a:p>
          <a:p>
            <a:pPr lvl="1"/>
            <a:r>
              <a:rPr lang="en-US" dirty="0">
                <a:solidFill>
                  <a:srgbClr val="202122"/>
                </a:solidFill>
              </a:rPr>
              <a:t>Atlantic cod in Canada &amp; elsewhere in 1990s</a:t>
            </a:r>
          </a:p>
          <a:p>
            <a:pPr lvl="1"/>
            <a:r>
              <a:rPr lang="en-US" dirty="0">
                <a:solidFill>
                  <a:srgbClr val="202122"/>
                </a:solidFill>
              </a:rPr>
              <a:t>Orange </a:t>
            </a:r>
            <a:r>
              <a:rPr lang="en-US" dirty="0" err="1">
                <a:solidFill>
                  <a:srgbClr val="202122"/>
                </a:solidFill>
              </a:rPr>
              <a:t>roughy</a:t>
            </a:r>
            <a:r>
              <a:rPr lang="en-US" dirty="0">
                <a:solidFill>
                  <a:srgbClr val="202122"/>
                </a:solidFill>
              </a:rPr>
              <a:t> in NZ in 1990s</a:t>
            </a:r>
          </a:p>
          <a:p>
            <a:r>
              <a:rPr lang="en-US" dirty="0">
                <a:solidFill>
                  <a:srgbClr val="202122"/>
                </a:solidFill>
              </a:rPr>
              <a:t>Despite its dangers, MSY is still highlight as a policy in many </a:t>
            </a:r>
            <a:r>
              <a:rPr lang="en-US" b="1" dirty="0">
                <a:solidFill>
                  <a:srgbClr val="C00000"/>
                </a:solidFill>
              </a:rPr>
              <a:t>international treaties</a:t>
            </a:r>
            <a:r>
              <a:rPr lang="en-US" dirty="0">
                <a:solidFill>
                  <a:srgbClr val="202122"/>
                </a:solidFill>
              </a:rPr>
              <a:t>.</a:t>
            </a:r>
          </a:p>
        </p:txBody>
      </p:sp>
      <p:sp>
        <p:nvSpPr>
          <p:cNvPr id="2" name="Title 1">
            <a:extLst>
              <a:ext uri="{FF2B5EF4-FFF2-40B4-BE49-F238E27FC236}">
                <a16:creationId xmlns:a16="http://schemas.microsoft.com/office/drawing/2014/main" id="{20D42027-29C2-3F94-7D5A-EF37A5ECF699}"/>
              </a:ext>
            </a:extLst>
          </p:cNvPr>
          <p:cNvSpPr>
            <a:spLocks noGrp="1"/>
          </p:cNvSpPr>
          <p:nvPr>
            <p:ph type="title"/>
          </p:nvPr>
        </p:nvSpPr>
        <p:spPr>
          <a:xfrm>
            <a:off x="530171" y="216746"/>
            <a:ext cx="6368512" cy="1325563"/>
          </a:xfrm>
        </p:spPr>
        <p:txBody>
          <a:bodyPr/>
          <a:lstStyle/>
          <a:p>
            <a:r>
              <a:rPr lang="en-US" b="1" dirty="0">
                <a:solidFill>
                  <a:srgbClr val="C00000"/>
                </a:solidFill>
              </a:rPr>
              <a:t>Overfishing</a:t>
            </a:r>
            <a:r>
              <a:rPr lang="en-US" dirty="0"/>
              <a:t>: </a:t>
            </a:r>
            <a:br>
              <a:rPr lang="en-US" dirty="0"/>
            </a:br>
            <a:r>
              <a:rPr lang="en-US" dirty="0"/>
              <a:t>A Tragedy of the Commons</a:t>
            </a:r>
          </a:p>
        </p:txBody>
      </p:sp>
      <p:pic>
        <p:nvPicPr>
          <p:cNvPr id="4" name="Picture 4">
            <a:extLst>
              <a:ext uri="{FF2B5EF4-FFF2-40B4-BE49-F238E27FC236}">
                <a16:creationId xmlns:a16="http://schemas.microsoft.com/office/drawing/2014/main" id="{642192C4-E3BB-3756-DA28-631E3B49FE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730" r="2842"/>
          <a:stretch/>
        </p:blipFill>
        <p:spPr bwMode="auto">
          <a:xfrm>
            <a:off x="8773261" y="52868"/>
            <a:ext cx="3361911" cy="3031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11311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82BBBF6B-FDA9-CB7D-545C-759435C88415}"/>
              </a:ext>
            </a:extLst>
          </p:cNvPr>
          <p:cNvSpPr>
            <a:spLocks noGrp="1"/>
          </p:cNvSpPr>
          <p:nvPr>
            <p:ph idx="1"/>
          </p:nvPr>
        </p:nvSpPr>
        <p:spPr>
          <a:xfrm>
            <a:off x="365759" y="1356050"/>
            <a:ext cx="7987827" cy="5370672"/>
          </a:xfrm>
        </p:spPr>
        <p:txBody>
          <a:bodyPr>
            <a:normAutofit fontScale="92500"/>
          </a:bodyPr>
          <a:lstStyle/>
          <a:p>
            <a:r>
              <a:rPr lang="en-US" sz="3100" b="1" dirty="0">
                <a:solidFill>
                  <a:srgbClr val="C00000"/>
                </a:solidFill>
              </a:rPr>
              <a:t>Total Allowable Catch (TAC) </a:t>
            </a:r>
            <a:r>
              <a:rPr lang="en-US" sz="3100" dirty="0">
                <a:solidFill>
                  <a:srgbClr val="202122"/>
                </a:solidFill>
              </a:rPr>
              <a:t>= total number of fish allowed to be caught in each fishery each year </a:t>
            </a:r>
          </a:p>
          <a:p>
            <a:pPr lvl="1"/>
            <a:r>
              <a:rPr lang="en-US" sz="2700" dirty="0">
                <a:solidFill>
                  <a:srgbClr val="202122"/>
                </a:solidFill>
              </a:rPr>
              <a:t>Government coordination attempt to set international management goals</a:t>
            </a:r>
          </a:p>
          <a:p>
            <a:pPr lvl="1"/>
            <a:r>
              <a:rPr lang="en-US" sz="2800" dirty="0">
                <a:solidFill>
                  <a:srgbClr val="202122"/>
                </a:solidFill>
              </a:rPr>
              <a:t>Can lead to intense pressure to fish all at once at the season’s opening, sometimes overshooting the TAC.</a:t>
            </a:r>
            <a:endParaRPr lang="en-US" sz="2700" dirty="0">
              <a:solidFill>
                <a:srgbClr val="202122"/>
              </a:solidFill>
            </a:endParaRPr>
          </a:p>
          <a:p>
            <a:r>
              <a:rPr lang="en-US" sz="3200" dirty="0">
                <a:solidFill>
                  <a:srgbClr val="202122"/>
                </a:solidFill>
              </a:rPr>
              <a:t> </a:t>
            </a:r>
            <a:r>
              <a:rPr lang="en-US" sz="3200" b="1" dirty="0">
                <a:solidFill>
                  <a:srgbClr val="C00000"/>
                </a:solidFill>
              </a:rPr>
              <a:t>Individual Fishing Quotas (IFQs)</a:t>
            </a:r>
            <a:r>
              <a:rPr lang="en-US" sz="3200" dirty="0">
                <a:solidFill>
                  <a:srgbClr val="202122"/>
                </a:solidFill>
              </a:rPr>
              <a:t> = allocation by country or individual fisher</a:t>
            </a:r>
          </a:p>
          <a:p>
            <a:pPr lvl="1"/>
            <a:r>
              <a:rPr lang="en-US" sz="2800" dirty="0">
                <a:solidFill>
                  <a:srgbClr val="202122"/>
                </a:solidFill>
              </a:rPr>
              <a:t>Can mitigate TAC challenges</a:t>
            </a:r>
          </a:p>
          <a:p>
            <a:pPr lvl="1"/>
            <a:r>
              <a:rPr lang="en-US" sz="2800" dirty="0">
                <a:solidFill>
                  <a:srgbClr val="202122"/>
                </a:solidFill>
              </a:rPr>
              <a:t> </a:t>
            </a:r>
            <a:r>
              <a:rPr lang="en-US" sz="2800" b="1" dirty="0">
                <a:solidFill>
                  <a:srgbClr val="C00000"/>
                </a:solidFill>
              </a:rPr>
              <a:t>Individual Transferrable Quotas (ITQs)</a:t>
            </a:r>
            <a:r>
              <a:rPr lang="en-US" sz="2800" dirty="0">
                <a:solidFill>
                  <a:srgbClr val="202122"/>
                </a:solidFill>
              </a:rPr>
              <a:t> = can be traded or transferred</a:t>
            </a:r>
          </a:p>
          <a:p>
            <a:pPr lvl="1"/>
            <a:r>
              <a:rPr lang="en-US" sz="2800" dirty="0">
                <a:solidFill>
                  <a:srgbClr val="202122"/>
                </a:solidFill>
              </a:rPr>
              <a:t>allocation is still a challenge</a:t>
            </a:r>
            <a:endParaRPr lang="en-US" sz="2700" dirty="0">
              <a:solidFill>
                <a:srgbClr val="202122"/>
              </a:solidFill>
            </a:endParaRPr>
          </a:p>
        </p:txBody>
      </p:sp>
      <p:pic>
        <p:nvPicPr>
          <p:cNvPr id="1026" name="Picture 2" descr="Case Studies on the Effects of Transferable Fishing Rights on Fleet  Capacity and Concentration of Quota Ownership">
            <a:extLst>
              <a:ext uri="{FF2B5EF4-FFF2-40B4-BE49-F238E27FC236}">
                <a16:creationId xmlns:a16="http://schemas.microsoft.com/office/drawing/2014/main" id="{1DDF25B2-D6CB-8775-9AB9-3138B8936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1662" y="1125369"/>
            <a:ext cx="3314578" cy="2303632"/>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3DCF68D6-C052-2B96-FFF8-8EE4A9F71B80}"/>
              </a:ext>
            </a:extLst>
          </p:cNvPr>
          <p:cNvSpPr/>
          <p:nvPr/>
        </p:nvSpPr>
        <p:spPr>
          <a:xfrm>
            <a:off x="365757" y="3843579"/>
            <a:ext cx="11583435" cy="25262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65DFDF2A-8B94-470A-859A-55C1A9ABCC6A}"/>
              </a:ext>
            </a:extLst>
          </p:cNvPr>
          <p:cNvSpPr txBox="1">
            <a:spLocks/>
          </p:cNvSpPr>
          <p:nvPr/>
        </p:nvSpPr>
        <p:spPr>
          <a:xfrm>
            <a:off x="365760" y="16176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Managing the Commons - Internationally</a:t>
            </a:r>
          </a:p>
        </p:txBody>
      </p:sp>
    </p:spTree>
    <p:extLst>
      <p:ext uri="{BB962C8B-B14F-4D97-AF65-F5344CB8AC3E}">
        <p14:creationId xmlns:p14="http://schemas.microsoft.com/office/powerpoint/2010/main" val="37016670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80856-553A-63C6-5C79-68A3A6D9DBEA}"/>
            </a:ext>
          </a:extLst>
        </p:cNvPr>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F71A607-E74C-CBBF-7E14-48C00AC42C05}"/>
              </a:ext>
            </a:extLst>
          </p:cNvPr>
          <p:cNvSpPr>
            <a:spLocks noGrp="1"/>
          </p:cNvSpPr>
          <p:nvPr>
            <p:ph idx="1"/>
          </p:nvPr>
        </p:nvSpPr>
        <p:spPr>
          <a:xfrm>
            <a:off x="365759" y="1356050"/>
            <a:ext cx="7987827" cy="5370672"/>
          </a:xfrm>
        </p:spPr>
        <p:txBody>
          <a:bodyPr>
            <a:normAutofit fontScale="92500"/>
          </a:bodyPr>
          <a:lstStyle/>
          <a:p>
            <a:r>
              <a:rPr lang="en-US" sz="3100" b="1" dirty="0">
                <a:solidFill>
                  <a:srgbClr val="C00000"/>
                </a:solidFill>
              </a:rPr>
              <a:t>Total Allowable Catch (TAC) </a:t>
            </a:r>
            <a:r>
              <a:rPr lang="en-US" sz="3100" dirty="0">
                <a:solidFill>
                  <a:srgbClr val="202122"/>
                </a:solidFill>
              </a:rPr>
              <a:t>= total number of fish allowed to be caught in each fishery each year </a:t>
            </a:r>
          </a:p>
          <a:p>
            <a:pPr lvl="1"/>
            <a:r>
              <a:rPr lang="en-US" sz="2700" dirty="0">
                <a:solidFill>
                  <a:srgbClr val="202122"/>
                </a:solidFill>
              </a:rPr>
              <a:t>Government coordination attempt to set international management goals</a:t>
            </a:r>
          </a:p>
          <a:p>
            <a:pPr lvl="1"/>
            <a:r>
              <a:rPr lang="en-US" sz="2800" dirty="0">
                <a:solidFill>
                  <a:srgbClr val="202122"/>
                </a:solidFill>
              </a:rPr>
              <a:t>Can lead to intense pressure to fish all at once at the season’s opening, sometimes overshooting the TAC.</a:t>
            </a:r>
            <a:endParaRPr lang="en-US" sz="2700" dirty="0">
              <a:solidFill>
                <a:srgbClr val="202122"/>
              </a:solidFill>
            </a:endParaRPr>
          </a:p>
          <a:p>
            <a:r>
              <a:rPr lang="en-US" sz="3200" dirty="0">
                <a:solidFill>
                  <a:srgbClr val="202122"/>
                </a:solidFill>
              </a:rPr>
              <a:t> </a:t>
            </a:r>
            <a:r>
              <a:rPr lang="en-US" sz="3200" b="1" dirty="0">
                <a:solidFill>
                  <a:srgbClr val="C00000"/>
                </a:solidFill>
              </a:rPr>
              <a:t>Individual Fishing Quotas (IFQs)</a:t>
            </a:r>
            <a:r>
              <a:rPr lang="en-US" sz="3200" dirty="0">
                <a:solidFill>
                  <a:srgbClr val="202122"/>
                </a:solidFill>
              </a:rPr>
              <a:t> = allocation by country or individual fisher</a:t>
            </a:r>
          </a:p>
          <a:p>
            <a:pPr lvl="1"/>
            <a:r>
              <a:rPr lang="en-US" sz="2800" dirty="0">
                <a:solidFill>
                  <a:srgbClr val="202122"/>
                </a:solidFill>
              </a:rPr>
              <a:t>Can mitigate TAC challenges</a:t>
            </a:r>
          </a:p>
          <a:p>
            <a:pPr lvl="1"/>
            <a:r>
              <a:rPr lang="en-US" sz="2800" dirty="0">
                <a:solidFill>
                  <a:srgbClr val="202122"/>
                </a:solidFill>
              </a:rPr>
              <a:t> </a:t>
            </a:r>
            <a:r>
              <a:rPr lang="en-US" sz="2800" b="1" dirty="0">
                <a:solidFill>
                  <a:srgbClr val="C00000"/>
                </a:solidFill>
              </a:rPr>
              <a:t>Individual Transferrable Quotas (ITQs)</a:t>
            </a:r>
            <a:r>
              <a:rPr lang="en-US" sz="2800" dirty="0">
                <a:solidFill>
                  <a:srgbClr val="202122"/>
                </a:solidFill>
              </a:rPr>
              <a:t> = can be traded or transferred</a:t>
            </a:r>
          </a:p>
          <a:p>
            <a:pPr lvl="1"/>
            <a:r>
              <a:rPr lang="en-US" sz="2800" dirty="0">
                <a:solidFill>
                  <a:srgbClr val="202122"/>
                </a:solidFill>
              </a:rPr>
              <a:t>allocation is still a challenge</a:t>
            </a:r>
            <a:endParaRPr lang="en-US" sz="2700" dirty="0">
              <a:solidFill>
                <a:srgbClr val="202122"/>
              </a:solidFill>
            </a:endParaRPr>
          </a:p>
        </p:txBody>
      </p:sp>
      <p:pic>
        <p:nvPicPr>
          <p:cNvPr id="1026" name="Picture 2" descr="Case Studies on the Effects of Transferable Fishing Rights on Fleet  Capacity and Concentration of Quota Ownership">
            <a:extLst>
              <a:ext uri="{FF2B5EF4-FFF2-40B4-BE49-F238E27FC236}">
                <a16:creationId xmlns:a16="http://schemas.microsoft.com/office/drawing/2014/main" id="{71264AAB-2CB6-CD11-74C1-19C6DB0E24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1662" y="1125369"/>
            <a:ext cx="3314578" cy="230363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88E3E56C-DBB8-0806-71C8-FF483C786911}"/>
              </a:ext>
            </a:extLst>
          </p:cNvPr>
          <p:cNvSpPr txBox="1">
            <a:spLocks/>
          </p:cNvSpPr>
          <p:nvPr/>
        </p:nvSpPr>
        <p:spPr>
          <a:xfrm>
            <a:off x="365760" y="16176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Managing the Commons - Internationally</a:t>
            </a:r>
          </a:p>
        </p:txBody>
      </p:sp>
    </p:spTree>
    <p:extLst>
      <p:ext uri="{BB962C8B-B14F-4D97-AF65-F5344CB8AC3E}">
        <p14:creationId xmlns:p14="http://schemas.microsoft.com/office/powerpoint/2010/main" val="12726159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82BBBF6B-FDA9-CB7D-545C-759435C88415}"/>
              </a:ext>
            </a:extLst>
          </p:cNvPr>
          <p:cNvSpPr>
            <a:spLocks noGrp="1"/>
          </p:cNvSpPr>
          <p:nvPr>
            <p:ph idx="1"/>
          </p:nvPr>
        </p:nvSpPr>
        <p:spPr>
          <a:xfrm>
            <a:off x="349842" y="1291197"/>
            <a:ext cx="6172200" cy="5370672"/>
          </a:xfrm>
        </p:spPr>
        <p:txBody>
          <a:bodyPr>
            <a:normAutofit/>
          </a:bodyPr>
          <a:lstStyle/>
          <a:p>
            <a:r>
              <a:rPr lang="en-US" sz="3100" dirty="0">
                <a:solidFill>
                  <a:srgbClr val="202122"/>
                </a:solidFill>
              </a:rPr>
              <a:t>The work of Elinor Ostrom showed that </a:t>
            </a:r>
            <a:r>
              <a:rPr lang="en-US" sz="3100" b="1" dirty="0">
                <a:solidFill>
                  <a:srgbClr val="C00000"/>
                </a:solidFill>
              </a:rPr>
              <a:t>some of these challenges can be overcome</a:t>
            </a:r>
            <a:r>
              <a:rPr lang="en-US" sz="3100" dirty="0">
                <a:solidFill>
                  <a:srgbClr val="202122"/>
                </a:solidFill>
              </a:rPr>
              <a:t> when:</a:t>
            </a:r>
          </a:p>
          <a:p>
            <a:pPr lvl="1"/>
            <a:r>
              <a:rPr lang="en-US" sz="2700" dirty="0">
                <a:solidFill>
                  <a:srgbClr val="202122"/>
                </a:solidFill>
              </a:rPr>
              <a:t>resource limits are clearly defined</a:t>
            </a:r>
          </a:p>
          <a:p>
            <a:pPr lvl="1"/>
            <a:r>
              <a:rPr lang="en-US" sz="2700" dirty="0">
                <a:solidFill>
                  <a:srgbClr val="202122"/>
                </a:solidFill>
              </a:rPr>
              <a:t>the group of stakeholders is small</a:t>
            </a:r>
          </a:p>
          <a:p>
            <a:pPr lvl="1"/>
            <a:r>
              <a:rPr lang="en-US" sz="2700" dirty="0">
                <a:solidFill>
                  <a:srgbClr val="202122"/>
                </a:solidFill>
              </a:rPr>
              <a:t>communication is high</a:t>
            </a:r>
          </a:p>
        </p:txBody>
      </p:sp>
      <p:pic>
        <p:nvPicPr>
          <p:cNvPr id="11" name="New picture">
            <a:extLst>
              <a:ext uri="{FF2B5EF4-FFF2-40B4-BE49-F238E27FC236}">
                <a16:creationId xmlns:a16="http://schemas.microsoft.com/office/drawing/2014/main" id="{58329F73-A571-8411-A21A-90A1C4D18663}"/>
              </a:ext>
            </a:extLst>
          </p:cNvPr>
          <p:cNvPicPr/>
          <p:nvPr/>
        </p:nvPicPr>
        <p:blipFill>
          <a:blip r:embed="rId3"/>
          <a:stretch>
            <a:fillRect/>
          </a:stretch>
        </p:blipFill>
        <p:spPr>
          <a:xfrm>
            <a:off x="6611386" y="1419967"/>
            <a:ext cx="5501640" cy="3863941"/>
          </a:xfrm>
          <a:prstGeom prst="rect">
            <a:avLst/>
          </a:prstGeom>
        </p:spPr>
      </p:pic>
      <p:sp>
        <p:nvSpPr>
          <p:cNvPr id="12" name="Content Placeholder 2">
            <a:extLst>
              <a:ext uri="{FF2B5EF4-FFF2-40B4-BE49-F238E27FC236}">
                <a16:creationId xmlns:a16="http://schemas.microsoft.com/office/drawing/2014/main" id="{2BA28AFE-2A93-B417-E764-DE1FBC42CB4C}"/>
              </a:ext>
            </a:extLst>
          </p:cNvPr>
          <p:cNvSpPr txBox="1">
            <a:spLocks/>
          </p:cNvSpPr>
          <p:nvPr/>
        </p:nvSpPr>
        <p:spPr>
          <a:xfrm>
            <a:off x="7513320" y="6492874"/>
            <a:ext cx="4724400" cy="3651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Fuller et al. 2017. </a:t>
            </a:r>
            <a:r>
              <a:rPr lang="en-US" sz="1800" b="0" i="1" dirty="0">
                <a:solidFill>
                  <a:srgbClr val="2A2A2A"/>
                </a:solidFill>
                <a:effectLst/>
                <a:latin typeface="Source Sans Pro" panose="020B0503030403020204" pitchFamily="34" charset="0"/>
              </a:rPr>
              <a:t>ICES Journal of Marine Science</a:t>
            </a:r>
            <a:endParaRPr lang="en-US" sz="1800" dirty="0">
              <a:solidFill>
                <a:srgbClr val="202122"/>
              </a:solidFill>
            </a:endParaRPr>
          </a:p>
        </p:txBody>
      </p:sp>
      <p:pic>
        <p:nvPicPr>
          <p:cNvPr id="9" name="Picture 8">
            <a:extLst>
              <a:ext uri="{FF2B5EF4-FFF2-40B4-BE49-F238E27FC236}">
                <a16:creationId xmlns:a16="http://schemas.microsoft.com/office/drawing/2014/main" id="{9579A5F3-84C7-D83E-4ECC-FCA3D444126C}"/>
              </a:ext>
            </a:extLst>
          </p:cNvPr>
          <p:cNvPicPr>
            <a:picLocks noChangeAspect="1"/>
          </p:cNvPicPr>
          <p:nvPr/>
        </p:nvPicPr>
        <p:blipFill rotWithShape="1">
          <a:blip r:embed="rId4"/>
          <a:srcRect l="24162" b="3685"/>
          <a:stretch/>
        </p:blipFill>
        <p:spPr>
          <a:xfrm>
            <a:off x="11374261" y="5554628"/>
            <a:ext cx="738765" cy="938245"/>
          </a:xfrm>
          <a:prstGeom prst="rect">
            <a:avLst/>
          </a:prstGeom>
        </p:spPr>
      </p:pic>
      <p:sp>
        <p:nvSpPr>
          <p:cNvPr id="10" name="TextBox 9">
            <a:extLst>
              <a:ext uri="{FF2B5EF4-FFF2-40B4-BE49-F238E27FC236}">
                <a16:creationId xmlns:a16="http://schemas.microsoft.com/office/drawing/2014/main" id="{EAEF1725-66DB-B4BF-292A-B13DA6023786}"/>
              </a:ext>
            </a:extLst>
          </p:cNvPr>
          <p:cNvSpPr txBox="1"/>
          <p:nvPr/>
        </p:nvSpPr>
        <p:spPr>
          <a:xfrm>
            <a:off x="10196848" y="5892709"/>
            <a:ext cx="1177413" cy="400110"/>
          </a:xfrm>
          <a:prstGeom prst="rect">
            <a:avLst/>
          </a:prstGeom>
          <a:noFill/>
        </p:spPr>
        <p:txBody>
          <a:bodyPr wrap="square" rtlCol="0">
            <a:spAutoFit/>
          </a:bodyPr>
          <a:lstStyle/>
          <a:p>
            <a:pPr algn="ctr"/>
            <a:r>
              <a:rPr lang="en-US" sz="1000" dirty="0"/>
              <a:t>Dr. Emma Fuller, Fractal Agriculture</a:t>
            </a:r>
            <a:endParaRPr lang="en-US" sz="1000" dirty="0">
              <a:cs typeface="Franklin Gothic Medium"/>
            </a:endParaRPr>
          </a:p>
        </p:txBody>
      </p:sp>
      <p:sp>
        <p:nvSpPr>
          <p:cNvPr id="2" name="Title 1">
            <a:extLst>
              <a:ext uri="{FF2B5EF4-FFF2-40B4-BE49-F238E27FC236}">
                <a16:creationId xmlns:a16="http://schemas.microsoft.com/office/drawing/2014/main" id="{9C1359F0-0181-7EBA-4296-4B1E53FD06C5}"/>
              </a:ext>
            </a:extLst>
          </p:cNvPr>
          <p:cNvSpPr>
            <a:spLocks noGrp="1"/>
          </p:cNvSpPr>
          <p:nvPr>
            <p:ph type="title"/>
          </p:nvPr>
        </p:nvSpPr>
        <p:spPr>
          <a:xfrm>
            <a:off x="365760" y="161765"/>
            <a:ext cx="10515600" cy="1325563"/>
          </a:xfrm>
        </p:spPr>
        <p:txBody>
          <a:bodyPr/>
          <a:lstStyle/>
          <a:p>
            <a:r>
              <a:rPr lang="en-US" dirty="0"/>
              <a:t>Managing the Commons - Locally</a:t>
            </a:r>
          </a:p>
        </p:txBody>
      </p:sp>
    </p:spTree>
    <p:extLst>
      <p:ext uri="{BB962C8B-B14F-4D97-AF65-F5344CB8AC3E}">
        <p14:creationId xmlns:p14="http://schemas.microsoft.com/office/powerpoint/2010/main" val="536963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1" y="18255"/>
            <a:ext cx="12192000" cy="1325563"/>
          </a:xfrm>
        </p:spPr>
        <p:txBody>
          <a:bodyPr/>
          <a:lstStyle/>
          <a:p>
            <a:pPr algn="ctr"/>
            <a:r>
              <a:rPr lang="en-US" dirty="0"/>
              <a:t>Malthus proposed some limits to population growth</a:t>
            </a:r>
          </a:p>
        </p:txBody>
      </p:sp>
      <p:pic>
        <p:nvPicPr>
          <p:cNvPr id="34818" name="Picture 2">
            <a:extLst>
              <a:ext uri="{FF2B5EF4-FFF2-40B4-BE49-F238E27FC236}">
                <a16:creationId xmlns:a16="http://schemas.microsoft.com/office/drawing/2014/main" id="{E20504A5-3984-E908-30C4-CF3917258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907" y="3429000"/>
            <a:ext cx="2491093" cy="315915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C62364F-A93C-B8EC-EA9D-38789785FFA3}"/>
              </a:ext>
            </a:extLst>
          </p:cNvPr>
          <p:cNvSpPr txBox="1"/>
          <p:nvPr/>
        </p:nvSpPr>
        <p:spPr>
          <a:xfrm>
            <a:off x="500974" y="5664829"/>
            <a:ext cx="9199933" cy="923330"/>
          </a:xfrm>
          <a:prstGeom prst="rect">
            <a:avLst/>
          </a:prstGeom>
          <a:noFill/>
        </p:spPr>
        <p:txBody>
          <a:bodyPr wrap="square">
            <a:spAutoFit/>
          </a:bodyPr>
          <a:lstStyle/>
          <a:p>
            <a:r>
              <a:rPr lang="en-US" dirty="0">
                <a:latin typeface="Helvetica" pitchFamily="2" charset="0"/>
              </a:rPr>
              <a:t>- Thomas Malthus (1798)</a:t>
            </a:r>
            <a:endParaRPr lang="en-US" b="0" i="1" dirty="0">
              <a:effectLst/>
              <a:latin typeface="Helvetica" pitchFamily="2" charset="0"/>
            </a:endParaRPr>
          </a:p>
          <a:p>
            <a:r>
              <a:rPr lang="en-US" b="0" i="1" dirty="0">
                <a:effectLst/>
                <a:latin typeface="Helvetica" pitchFamily="2" charset="0"/>
              </a:rPr>
              <a:t>An Essay on the Principle of Population as it Effects the Future Improvement of Society, </a:t>
            </a:r>
          </a:p>
          <a:p>
            <a:r>
              <a:rPr lang="en-US" i="1" dirty="0">
                <a:effectLst/>
                <a:latin typeface="Helvetica" pitchFamily="2" charset="0"/>
              </a:rPr>
              <a:t>With Remarks on the Speculations of Mr. Godwin, Mr. Condorcet and Other Writers</a:t>
            </a:r>
          </a:p>
        </p:txBody>
      </p:sp>
      <p:pic>
        <p:nvPicPr>
          <p:cNvPr id="5" name="Content Placeholder 4">
            <a:extLst>
              <a:ext uri="{FF2B5EF4-FFF2-40B4-BE49-F238E27FC236}">
                <a16:creationId xmlns:a16="http://schemas.microsoft.com/office/drawing/2014/main" id="{9D2EED61-4EB2-58F5-3971-05FDFBA8FC15}"/>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1879585" y="1253331"/>
            <a:ext cx="6137102" cy="4351338"/>
          </a:xfrm>
        </p:spPr>
      </p:pic>
    </p:spTree>
    <p:extLst>
      <p:ext uri="{BB962C8B-B14F-4D97-AF65-F5344CB8AC3E}">
        <p14:creationId xmlns:p14="http://schemas.microsoft.com/office/powerpoint/2010/main" val="41884807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9B51408-E60A-5C67-FFC3-6B1B956581B5}"/>
              </a:ext>
            </a:extLst>
          </p:cNvPr>
          <p:cNvSpPr txBox="1"/>
          <p:nvPr/>
        </p:nvSpPr>
        <p:spPr>
          <a:xfrm>
            <a:off x="1010408" y="1377252"/>
            <a:ext cx="9886191" cy="4401205"/>
          </a:xfrm>
          <a:prstGeom prst="rect">
            <a:avLst/>
          </a:prstGeom>
          <a:noFill/>
        </p:spPr>
        <p:txBody>
          <a:bodyPr wrap="square">
            <a:spAutoFit/>
          </a:bodyPr>
          <a:lstStyle/>
          <a:p>
            <a:pPr marL="457200" indent="-457200">
              <a:buFont typeface="Arial" panose="020B0604020202020204" pitchFamily="34" charset="0"/>
              <a:buChar char="•"/>
            </a:pPr>
            <a:r>
              <a:rPr lang="en-US" sz="3200" i="1" dirty="0">
                <a:solidFill>
                  <a:schemeClr val="bg1">
                    <a:lumMod val="65000"/>
                  </a:schemeClr>
                </a:solidFill>
                <a:latin typeface="Calibri" panose="020F0502020204030204" pitchFamily="34" charset="0"/>
                <a:cs typeface="Calibri" panose="020F0502020204030204" pitchFamily="34" charset="0"/>
              </a:rPr>
              <a:t>r</a:t>
            </a:r>
            <a:r>
              <a:rPr lang="en-US" sz="3200" dirty="0">
                <a:solidFill>
                  <a:schemeClr val="bg1">
                    <a:lumMod val="65000"/>
                  </a:schemeClr>
                </a:solidFill>
                <a:latin typeface="Calibri" panose="020F0502020204030204" pitchFamily="34" charset="0"/>
                <a:cs typeface="Calibri" panose="020F0502020204030204" pitchFamily="34" charset="0"/>
              </a:rPr>
              <a:t> and </a:t>
            </a:r>
            <a:r>
              <a:rPr lang="en-US" sz="3200" i="1" dirty="0">
                <a:solidFill>
                  <a:schemeClr val="bg1">
                    <a:lumMod val="65000"/>
                  </a:schemeClr>
                </a:solidFill>
                <a:latin typeface="Calibri" panose="020F0502020204030204" pitchFamily="34" charset="0"/>
                <a:cs typeface="Calibri" panose="020F0502020204030204" pitchFamily="34" charset="0"/>
              </a:rPr>
              <a:t>K</a:t>
            </a:r>
            <a:r>
              <a:rPr lang="en-US" sz="3200" dirty="0">
                <a:solidFill>
                  <a:schemeClr val="bg1">
                    <a:lumMod val="65000"/>
                  </a:schemeClr>
                </a:solidFill>
                <a:latin typeface="Calibri" panose="020F0502020204030204" pitchFamily="34" charset="0"/>
                <a:cs typeface="Calibri" panose="020F0502020204030204" pitchFamily="34" charset="0"/>
              </a:rPr>
              <a:t> and N are difficult to measure.</a:t>
            </a:r>
          </a:p>
          <a:p>
            <a:pPr marL="457200" indent="-457200">
              <a:buFont typeface="Arial" panose="020B0604020202020204" pitchFamily="34" charset="0"/>
              <a:buChar char="•"/>
            </a:pPr>
            <a:r>
              <a:rPr lang="en-US" sz="3200" dirty="0">
                <a:solidFill>
                  <a:schemeClr val="bg1">
                    <a:lumMod val="65000"/>
                  </a:schemeClr>
                </a:solidFill>
                <a:latin typeface="Calibri" panose="020F0502020204030204" pitchFamily="34" charset="0"/>
                <a:cs typeface="Calibri" panose="020F0502020204030204" pitchFamily="34" charset="0"/>
              </a:rPr>
              <a:t>Many harvesting models neglect population structure or model only a single species in isolation.</a:t>
            </a:r>
          </a:p>
          <a:p>
            <a:pPr marL="457200" indent="-457200">
              <a:buFont typeface="Arial" panose="020B0604020202020204" pitchFamily="34" charset="0"/>
              <a:buChar char="•"/>
            </a:pPr>
            <a:r>
              <a:rPr lang="en-US" sz="3200" dirty="0">
                <a:solidFill>
                  <a:schemeClr val="bg1">
                    <a:lumMod val="65000"/>
                  </a:schemeClr>
                </a:solidFill>
                <a:latin typeface="Calibri" panose="020F0502020204030204" pitchFamily="34" charset="0"/>
                <a:cs typeface="Calibri" panose="020F0502020204030204" pitchFamily="34" charset="0"/>
              </a:rPr>
              <a:t>Simple harvesting models assume constant harvest.</a:t>
            </a:r>
          </a:p>
          <a:p>
            <a:pPr marL="457200" indent="-457200">
              <a:buFont typeface="Arial" panose="020B0604020202020204" pitchFamily="34" charset="0"/>
              <a:buChar char="•"/>
            </a:pPr>
            <a:r>
              <a:rPr lang="en-US" sz="3200" dirty="0">
                <a:solidFill>
                  <a:schemeClr val="bg1">
                    <a:lumMod val="65000"/>
                  </a:schemeClr>
                </a:solidFill>
                <a:latin typeface="Calibri" panose="020F0502020204030204" pitchFamily="34" charset="0"/>
                <a:cs typeface="Calibri" panose="020F0502020204030204" pitchFamily="34" charset="0"/>
              </a:rPr>
              <a:t>MSY fails to acknowledge the reality of </a:t>
            </a:r>
            <a:r>
              <a:rPr lang="en-US" sz="3200" b="1" dirty="0">
                <a:solidFill>
                  <a:schemeClr val="bg1">
                    <a:lumMod val="65000"/>
                  </a:schemeClr>
                </a:solidFill>
                <a:latin typeface="Calibri" panose="020F0502020204030204" pitchFamily="34" charset="0"/>
                <a:cs typeface="Calibri" panose="020F0502020204030204" pitchFamily="34" charset="0"/>
              </a:rPr>
              <a:t>overfishing</a:t>
            </a:r>
            <a:r>
              <a:rPr lang="en-US" sz="3200" dirty="0">
                <a:solidFill>
                  <a:schemeClr val="bg1">
                    <a:lumMod val="65000"/>
                  </a:schemeClr>
                </a:solidFill>
                <a:latin typeface="Calibri" panose="020F0502020204030204" pitchFamily="34" charset="0"/>
                <a:cs typeface="Calibri" panose="020F0502020204030204" pitchFamily="34" charset="0"/>
              </a:rPr>
              <a:t>.</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Because of the </a:t>
            </a:r>
            <a:r>
              <a:rPr lang="en-US" sz="3200" b="1" dirty="0">
                <a:solidFill>
                  <a:srgbClr val="C00000"/>
                </a:solidFill>
                <a:latin typeface="Calibri" panose="020F0502020204030204" pitchFamily="34" charset="0"/>
                <a:cs typeface="Calibri" panose="020F0502020204030204" pitchFamily="34" charset="0"/>
              </a:rPr>
              <a:t>semi-stable equilibrium </a:t>
            </a:r>
            <a:r>
              <a:rPr lang="en-US" sz="3200" dirty="0">
                <a:latin typeface="Calibri" panose="020F0502020204030204" pitchFamily="34" charset="0"/>
                <a:cs typeface="Calibri" panose="020F0502020204030204" pitchFamily="34" charset="0"/>
              </a:rPr>
              <a:t>at MSY, small (natural) decreases in N can be devastating</a:t>
            </a:r>
          </a:p>
          <a:p>
            <a:pPr marL="914400" lvl="1" indent="-457200">
              <a:buFont typeface="Courier New" panose="02070309020205020404" pitchFamily="49" charset="0"/>
              <a:buChar char="o"/>
            </a:pPr>
            <a:r>
              <a:rPr lang="en-US" sz="2800" dirty="0">
                <a:latin typeface="Calibri" panose="020F0502020204030204" pitchFamily="34" charset="0"/>
                <a:cs typeface="Calibri" panose="020F0502020204030204" pitchFamily="34" charset="0"/>
              </a:rPr>
              <a:t>environmental </a:t>
            </a:r>
            <a:r>
              <a:rPr lang="en-US" sz="2800" b="1" dirty="0">
                <a:solidFill>
                  <a:srgbClr val="C00000"/>
                </a:solidFill>
                <a:latin typeface="Calibri" panose="020F0502020204030204" pitchFamily="34" charset="0"/>
                <a:cs typeface="Calibri" panose="020F0502020204030204" pitchFamily="34" charset="0"/>
              </a:rPr>
              <a:t>stochasticity</a:t>
            </a:r>
          </a:p>
          <a:p>
            <a:pPr marL="914400" lvl="1" indent="-457200">
              <a:buFont typeface="Courier New" panose="02070309020205020404" pitchFamily="49" charset="0"/>
              <a:buChar char="o"/>
            </a:pPr>
            <a:r>
              <a:rPr lang="en-US" sz="2800" dirty="0">
                <a:latin typeface="Calibri" panose="020F0502020204030204" pitchFamily="34" charset="0"/>
                <a:cs typeface="Calibri" panose="020F0502020204030204" pitchFamily="34" charset="0"/>
              </a:rPr>
              <a:t>demographic </a:t>
            </a:r>
            <a:r>
              <a:rPr lang="en-US" sz="2800" b="1" dirty="0">
                <a:solidFill>
                  <a:srgbClr val="C00000"/>
                </a:solidFill>
                <a:latin typeface="Calibri" panose="020F0502020204030204" pitchFamily="34" charset="0"/>
                <a:cs typeface="Calibri" panose="020F0502020204030204" pitchFamily="34" charset="0"/>
              </a:rPr>
              <a:t>stochasticity</a:t>
            </a:r>
            <a:endParaRPr lang="en-US" sz="2800" dirty="0">
              <a:latin typeface="Calibri" panose="020F0502020204030204" pitchFamily="34" charset="0"/>
              <a:cs typeface="Calibri" panose="020F0502020204030204" pitchFamily="34" charset="0"/>
            </a:endParaRPr>
          </a:p>
        </p:txBody>
      </p:sp>
      <p:sp>
        <p:nvSpPr>
          <p:cNvPr id="10" name="Title 1">
            <a:extLst>
              <a:ext uri="{FF2B5EF4-FFF2-40B4-BE49-F238E27FC236}">
                <a16:creationId xmlns:a16="http://schemas.microsoft.com/office/drawing/2014/main" id="{8E5C072D-5690-A54B-A4B1-5E65B7BBD68E}"/>
              </a:ext>
            </a:extLst>
          </p:cNvPr>
          <p:cNvSpPr txBox="1">
            <a:spLocks/>
          </p:cNvSpPr>
          <p:nvPr/>
        </p:nvSpPr>
        <p:spPr>
          <a:xfrm>
            <a:off x="0" y="129873"/>
            <a:ext cx="91440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The case of the orange </a:t>
            </a:r>
            <a:r>
              <a:rPr lang="en-US" dirty="0" err="1"/>
              <a:t>roughy</a:t>
            </a:r>
            <a:r>
              <a:rPr lang="en-US" dirty="0"/>
              <a:t> highlights many of the </a:t>
            </a:r>
            <a:r>
              <a:rPr lang="en-US" b="1" dirty="0">
                <a:solidFill>
                  <a:srgbClr val="C00000"/>
                </a:solidFill>
              </a:rPr>
              <a:t>inherent problems with MSY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A8B3908-2594-56DE-0148-1892C93019A1}"/>
                  </a:ext>
                </a:extLst>
              </p:cNvPr>
              <p:cNvSpPr txBox="1"/>
              <p:nvPr/>
            </p:nvSpPr>
            <p:spPr>
              <a:xfrm>
                <a:off x="7919935" y="5594955"/>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r>
                        <a:rPr lang="en-US" sz="3000" b="0" i="1" smtClean="0">
                          <a:latin typeface="Cambria Math" panose="02040503050406030204" pitchFamily="18" charset="0"/>
                        </a:rPr>
                        <m:t> −</m:t>
                      </m:r>
                      <m:r>
                        <a:rPr lang="en-US" sz="3000" b="0" i="1" smtClean="0">
                          <a:latin typeface="Cambria Math" panose="02040503050406030204" pitchFamily="18" charset="0"/>
                        </a:rPr>
                        <m:t>𝐻</m:t>
                      </m:r>
                    </m:oMath>
                  </m:oMathPara>
                </a14:m>
                <a:endParaRPr lang="en-US" sz="3000" dirty="0"/>
              </a:p>
            </p:txBody>
          </p:sp>
        </mc:Choice>
        <mc:Fallback xmlns="">
          <p:sp>
            <p:nvSpPr>
              <p:cNvPr id="3" name="TextBox 2">
                <a:extLst>
                  <a:ext uri="{FF2B5EF4-FFF2-40B4-BE49-F238E27FC236}">
                    <a16:creationId xmlns:a16="http://schemas.microsoft.com/office/drawing/2014/main" id="{0A8B3908-2594-56DE-0148-1892C93019A1}"/>
                  </a:ext>
                </a:extLst>
              </p:cNvPr>
              <p:cNvSpPr txBox="1">
                <a:spLocks noRot="1" noChangeAspect="1" noMove="1" noResize="1" noEditPoints="1" noAdjustHandles="1" noChangeArrowheads="1" noChangeShapeType="1" noTextEdit="1"/>
              </p:cNvSpPr>
              <p:nvPr/>
            </p:nvSpPr>
            <p:spPr>
              <a:xfrm>
                <a:off x="7919935" y="5594955"/>
                <a:ext cx="4001311" cy="886268"/>
              </a:xfrm>
              <a:prstGeom prst="rect">
                <a:avLst/>
              </a:prstGeom>
              <a:blipFill>
                <a:blip r:embed="rId4"/>
                <a:stretch>
                  <a:fillRect t="-1408" b="-12676"/>
                </a:stretch>
              </a:blipFill>
            </p:spPr>
            <p:txBody>
              <a:bodyPr/>
              <a:lstStyle/>
              <a:p>
                <a:r>
                  <a:rPr lang="en-US">
                    <a:noFill/>
                  </a:rPr>
                  <a:t> </a:t>
                </a:r>
              </a:p>
            </p:txBody>
          </p:sp>
        </mc:Fallback>
      </mc:AlternateContent>
      <p:pic>
        <p:nvPicPr>
          <p:cNvPr id="2" name="Picture 1" descr="Orange Roughy - Good Fish Bad Fish">
            <a:extLst>
              <a:ext uri="{FF2B5EF4-FFF2-40B4-BE49-F238E27FC236}">
                <a16:creationId xmlns:a16="http://schemas.microsoft.com/office/drawing/2014/main" id="{C42CBB4F-67D4-F30E-B4B9-1F786356F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6360" y="112070"/>
            <a:ext cx="3215640" cy="133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6438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51BBCAC0-5C78-065E-494C-A4FBF39E4611}"/>
              </a:ext>
            </a:extLst>
          </p:cNvPr>
          <p:cNvSpPr>
            <a:spLocks noGrp="1"/>
          </p:cNvSpPr>
          <p:nvPr>
            <p:ph type="title"/>
          </p:nvPr>
        </p:nvSpPr>
        <p:spPr>
          <a:xfrm>
            <a:off x="838200" y="365125"/>
            <a:ext cx="10515600" cy="1325563"/>
          </a:xfrm>
        </p:spPr>
        <p:txBody>
          <a:bodyPr/>
          <a:lstStyle/>
          <a:p>
            <a:r>
              <a:rPr lang="en-US" dirty="0"/>
              <a:t>Deterministic vs. Stochastic</a:t>
            </a:r>
          </a:p>
        </p:txBody>
      </p:sp>
    </p:spTree>
    <p:extLst>
      <p:ext uri="{BB962C8B-B14F-4D97-AF65-F5344CB8AC3E}">
        <p14:creationId xmlns:p14="http://schemas.microsoft.com/office/powerpoint/2010/main" val="1457921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51BBCAC0-5C78-065E-494C-A4FBF39E4611}"/>
              </a:ext>
            </a:extLst>
          </p:cNvPr>
          <p:cNvSpPr>
            <a:spLocks noGrp="1"/>
          </p:cNvSpPr>
          <p:nvPr>
            <p:ph type="title"/>
          </p:nvPr>
        </p:nvSpPr>
        <p:spPr>
          <a:xfrm>
            <a:off x="838200" y="365125"/>
            <a:ext cx="10515600" cy="1325563"/>
          </a:xfrm>
        </p:spPr>
        <p:txBody>
          <a:bodyPr/>
          <a:lstStyle/>
          <a:p>
            <a:r>
              <a:rPr lang="en-US" b="1" dirty="0">
                <a:solidFill>
                  <a:srgbClr val="C00000"/>
                </a:solidFill>
              </a:rPr>
              <a:t>Deterministic</a:t>
            </a:r>
            <a:r>
              <a:rPr lang="en-US" dirty="0"/>
              <a:t> vs. Stochastic</a:t>
            </a:r>
          </a:p>
        </p:txBody>
      </p:sp>
      <p:pic>
        <p:nvPicPr>
          <p:cNvPr id="2" name="Picture 1">
            <a:extLst>
              <a:ext uri="{FF2B5EF4-FFF2-40B4-BE49-F238E27FC236}">
                <a16:creationId xmlns:a16="http://schemas.microsoft.com/office/drawing/2014/main" id="{52AEAB43-2BDE-B141-572D-F3708BEED78B}"/>
              </a:ext>
            </a:extLst>
          </p:cNvPr>
          <p:cNvPicPr>
            <a:picLocks noChangeAspect="1"/>
          </p:cNvPicPr>
          <p:nvPr/>
        </p:nvPicPr>
        <p:blipFill>
          <a:blip r:embed="rId3"/>
          <a:stretch>
            <a:fillRect/>
          </a:stretch>
        </p:blipFill>
        <p:spPr>
          <a:xfrm>
            <a:off x="4950204" y="2933700"/>
            <a:ext cx="1244600" cy="76200"/>
          </a:xfrm>
          <a:prstGeom prst="rect">
            <a:avLst/>
          </a:prstGeom>
        </p:spPr>
      </p:pic>
      <p:sp>
        <p:nvSpPr>
          <p:cNvPr id="3" name="Rectangle 2">
            <a:extLst>
              <a:ext uri="{FF2B5EF4-FFF2-40B4-BE49-F238E27FC236}">
                <a16:creationId xmlns:a16="http://schemas.microsoft.com/office/drawing/2014/main" id="{5F5F2CFC-ED12-E809-1FCB-09AFFA5B02B3}"/>
              </a:ext>
            </a:extLst>
          </p:cNvPr>
          <p:cNvSpPr/>
          <p:nvPr/>
        </p:nvSpPr>
        <p:spPr>
          <a:xfrm>
            <a:off x="4950204" y="3165322"/>
            <a:ext cx="1745270" cy="646331"/>
          </a:xfrm>
          <a:prstGeom prst="rect">
            <a:avLst/>
          </a:prstGeom>
        </p:spPr>
        <p:txBody>
          <a:bodyPr wrap="square">
            <a:spAutoFit/>
          </a:bodyPr>
          <a:lstStyle/>
          <a:p>
            <a:pPr algn="ctr"/>
            <a:r>
              <a:rPr lang="en-US" dirty="0"/>
              <a:t>annual survival rate = 0.5</a:t>
            </a:r>
          </a:p>
        </p:txBody>
      </p:sp>
      <p:pic>
        <p:nvPicPr>
          <p:cNvPr id="4" name="Picture 3">
            <a:extLst>
              <a:ext uri="{FF2B5EF4-FFF2-40B4-BE49-F238E27FC236}">
                <a16:creationId xmlns:a16="http://schemas.microsoft.com/office/drawing/2014/main" id="{87051439-1E86-E5A2-350A-207E7B165B1F}"/>
              </a:ext>
            </a:extLst>
          </p:cNvPr>
          <p:cNvPicPr>
            <a:picLocks noChangeAspect="1"/>
          </p:cNvPicPr>
          <p:nvPr/>
        </p:nvPicPr>
        <p:blipFill rotWithShape="1">
          <a:blip r:embed="rId4"/>
          <a:srcRect t="1" r="36482" b="-329"/>
          <a:stretch/>
        </p:blipFill>
        <p:spPr>
          <a:xfrm>
            <a:off x="2639589" y="1731441"/>
            <a:ext cx="3518001" cy="369333"/>
          </a:xfrm>
          <a:prstGeom prst="rect">
            <a:avLst/>
          </a:prstGeom>
        </p:spPr>
      </p:pic>
      <p:pic>
        <p:nvPicPr>
          <p:cNvPr id="8" name="Graphic 7" descr="Clownfish with solid fill">
            <a:extLst>
              <a:ext uri="{FF2B5EF4-FFF2-40B4-BE49-F238E27FC236}">
                <a16:creationId xmlns:a16="http://schemas.microsoft.com/office/drawing/2014/main" id="{AFFD539E-7BB8-4408-E479-AC945865B3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20488" y="2738835"/>
            <a:ext cx="914400" cy="914400"/>
          </a:xfrm>
          <a:prstGeom prst="rect">
            <a:avLst/>
          </a:prstGeom>
        </p:spPr>
      </p:pic>
      <p:pic>
        <p:nvPicPr>
          <p:cNvPr id="9" name="Graphic 8" descr="Clownfish with solid fill">
            <a:extLst>
              <a:ext uri="{FF2B5EF4-FFF2-40B4-BE49-F238E27FC236}">
                <a16:creationId xmlns:a16="http://schemas.microsoft.com/office/drawing/2014/main" id="{31070B5B-B099-6399-12AA-3B6EA55332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75118" y="3132814"/>
            <a:ext cx="914400" cy="914400"/>
          </a:xfrm>
          <a:prstGeom prst="rect">
            <a:avLst/>
          </a:prstGeom>
        </p:spPr>
      </p:pic>
      <p:pic>
        <p:nvPicPr>
          <p:cNvPr id="10" name="Graphic 9" descr="Clownfish with solid fill">
            <a:extLst>
              <a:ext uri="{FF2B5EF4-FFF2-40B4-BE49-F238E27FC236}">
                <a16:creationId xmlns:a16="http://schemas.microsoft.com/office/drawing/2014/main" id="{07623E32-8BD9-CDDF-C886-1EF958E7AF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03687" y="2141528"/>
            <a:ext cx="914400" cy="914400"/>
          </a:xfrm>
          <a:prstGeom prst="rect">
            <a:avLst/>
          </a:prstGeom>
        </p:spPr>
      </p:pic>
      <p:pic>
        <p:nvPicPr>
          <p:cNvPr id="13" name="Graphic 12" descr="Clownfish with solid fill">
            <a:extLst>
              <a:ext uri="{FF2B5EF4-FFF2-40B4-BE49-F238E27FC236}">
                <a16:creationId xmlns:a16="http://schemas.microsoft.com/office/drawing/2014/main" id="{DD24D1FA-D762-2130-0531-3CB80B161D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6803" y="2347874"/>
            <a:ext cx="914400" cy="914400"/>
          </a:xfrm>
          <a:prstGeom prst="rect">
            <a:avLst/>
          </a:prstGeom>
        </p:spPr>
      </p:pic>
      <p:sp>
        <p:nvSpPr>
          <p:cNvPr id="16" name="Rectangle 15">
            <a:extLst>
              <a:ext uri="{FF2B5EF4-FFF2-40B4-BE49-F238E27FC236}">
                <a16:creationId xmlns:a16="http://schemas.microsoft.com/office/drawing/2014/main" id="{C84B585D-8408-90B0-9953-A4B89D0D6997}"/>
              </a:ext>
            </a:extLst>
          </p:cNvPr>
          <p:cNvSpPr/>
          <p:nvPr/>
        </p:nvSpPr>
        <p:spPr>
          <a:xfrm>
            <a:off x="8187528" y="1753999"/>
            <a:ext cx="1933545" cy="369332"/>
          </a:xfrm>
          <a:prstGeom prst="rect">
            <a:avLst/>
          </a:prstGeom>
        </p:spPr>
        <p:txBody>
          <a:bodyPr wrap="square">
            <a:spAutoFit/>
          </a:bodyPr>
          <a:lstStyle/>
          <a:p>
            <a:pPr algn="ctr"/>
            <a:r>
              <a:rPr lang="en-US" dirty="0"/>
              <a:t>“always the same”</a:t>
            </a:r>
          </a:p>
        </p:txBody>
      </p:sp>
      <p:sp>
        <p:nvSpPr>
          <p:cNvPr id="6" name="Rectangle 5">
            <a:extLst>
              <a:ext uri="{FF2B5EF4-FFF2-40B4-BE49-F238E27FC236}">
                <a16:creationId xmlns:a16="http://schemas.microsoft.com/office/drawing/2014/main" id="{59F54210-9486-82D3-C96F-FA26B9B2BC2E}"/>
              </a:ext>
            </a:extLst>
          </p:cNvPr>
          <p:cNvSpPr/>
          <p:nvPr/>
        </p:nvSpPr>
        <p:spPr>
          <a:xfrm>
            <a:off x="6548858" y="1762392"/>
            <a:ext cx="1617174" cy="369332"/>
          </a:xfrm>
          <a:prstGeom prst="rect">
            <a:avLst/>
          </a:prstGeom>
        </p:spPr>
        <p:txBody>
          <a:bodyPr wrap="none">
            <a:spAutoFit/>
          </a:bodyPr>
          <a:lstStyle/>
          <a:p>
            <a:r>
              <a:rPr lang="en-US" dirty="0"/>
              <a:t>if </a:t>
            </a:r>
            <a:r>
              <a:rPr lang="en-US" b="1" dirty="0">
                <a:solidFill>
                  <a:srgbClr val="C00000"/>
                </a:solidFill>
              </a:rPr>
              <a:t>deterministic</a:t>
            </a:r>
          </a:p>
        </p:txBody>
      </p:sp>
    </p:spTree>
    <p:extLst>
      <p:ext uri="{BB962C8B-B14F-4D97-AF65-F5344CB8AC3E}">
        <p14:creationId xmlns:p14="http://schemas.microsoft.com/office/powerpoint/2010/main" val="30427024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51BBCAC0-5C78-065E-494C-A4FBF39E4611}"/>
              </a:ext>
            </a:extLst>
          </p:cNvPr>
          <p:cNvSpPr>
            <a:spLocks noGrp="1"/>
          </p:cNvSpPr>
          <p:nvPr>
            <p:ph type="title"/>
          </p:nvPr>
        </p:nvSpPr>
        <p:spPr>
          <a:xfrm>
            <a:off x="838200" y="365125"/>
            <a:ext cx="10515600" cy="1325563"/>
          </a:xfrm>
        </p:spPr>
        <p:txBody>
          <a:bodyPr/>
          <a:lstStyle/>
          <a:p>
            <a:r>
              <a:rPr lang="en-US" b="1" dirty="0">
                <a:solidFill>
                  <a:srgbClr val="C00000"/>
                </a:solidFill>
              </a:rPr>
              <a:t>Deterministic</a:t>
            </a:r>
            <a:r>
              <a:rPr lang="en-US" dirty="0"/>
              <a:t> vs. Stochastic</a:t>
            </a:r>
          </a:p>
        </p:txBody>
      </p:sp>
      <p:pic>
        <p:nvPicPr>
          <p:cNvPr id="2" name="Picture 1">
            <a:extLst>
              <a:ext uri="{FF2B5EF4-FFF2-40B4-BE49-F238E27FC236}">
                <a16:creationId xmlns:a16="http://schemas.microsoft.com/office/drawing/2014/main" id="{52AEAB43-2BDE-B141-572D-F3708BEED78B}"/>
              </a:ext>
            </a:extLst>
          </p:cNvPr>
          <p:cNvPicPr>
            <a:picLocks noChangeAspect="1"/>
          </p:cNvPicPr>
          <p:nvPr/>
        </p:nvPicPr>
        <p:blipFill>
          <a:blip r:embed="rId3"/>
          <a:stretch>
            <a:fillRect/>
          </a:stretch>
        </p:blipFill>
        <p:spPr>
          <a:xfrm>
            <a:off x="4950204" y="2933700"/>
            <a:ext cx="1244600" cy="76200"/>
          </a:xfrm>
          <a:prstGeom prst="rect">
            <a:avLst/>
          </a:prstGeom>
        </p:spPr>
      </p:pic>
      <p:pic>
        <p:nvPicPr>
          <p:cNvPr id="4" name="Picture 3">
            <a:extLst>
              <a:ext uri="{FF2B5EF4-FFF2-40B4-BE49-F238E27FC236}">
                <a16:creationId xmlns:a16="http://schemas.microsoft.com/office/drawing/2014/main" id="{87051439-1E86-E5A2-350A-207E7B165B1F}"/>
              </a:ext>
            </a:extLst>
          </p:cNvPr>
          <p:cNvPicPr>
            <a:picLocks noChangeAspect="1"/>
          </p:cNvPicPr>
          <p:nvPr/>
        </p:nvPicPr>
        <p:blipFill rotWithShape="1">
          <a:blip r:embed="rId4"/>
          <a:srcRect t="1" r="36482" b="-329"/>
          <a:stretch/>
        </p:blipFill>
        <p:spPr>
          <a:xfrm>
            <a:off x="2639589" y="1731441"/>
            <a:ext cx="3518001" cy="369333"/>
          </a:xfrm>
          <a:prstGeom prst="rect">
            <a:avLst/>
          </a:prstGeom>
        </p:spPr>
      </p:pic>
      <p:pic>
        <p:nvPicPr>
          <p:cNvPr id="8" name="Graphic 7" descr="Clownfish with solid fill">
            <a:extLst>
              <a:ext uri="{FF2B5EF4-FFF2-40B4-BE49-F238E27FC236}">
                <a16:creationId xmlns:a16="http://schemas.microsoft.com/office/drawing/2014/main" id="{AFFD539E-7BB8-4408-E479-AC945865B3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20488" y="2738835"/>
            <a:ext cx="914400" cy="914400"/>
          </a:xfrm>
          <a:prstGeom prst="rect">
            <a:avLst/>
          </a:prstGeom>
        </p:spPr>
      </p:pic>
      <p:pic>
        <p:nvPicPr>
          <p:cNvPr id="9" name="Graphic 8" descr="Clownfish with solid fill">
            <a:extLst>
              <a:ext uri="{FF2B5EF4-FFF2-40B4-BE49-F238E27FC236}">
                <a16:creationId xmlns:a16="http://schemas.microsoft.com/office/drawing/2014/main" id="{31070B5B-B099-6399-12AA-3B6EA55332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75118" y="3132814"/>
            <a:ext cx="914400" cy="914400"/>
          </a:xfrm>
          <a:prstGeom prst="rect">
            <a:avLst/>
          </a:prstGeom>
        </p:spPr>
      </p:pic>
      <p:pic>
        <p:nvPicPr>
          <p:cNvPr id="10" name="Graphic 9" descr="Clownfish with solid fill">
            <a:extLst>
              <a:ext uri="{FF2B5EF4-FFF2-40B4-BE49-F238E27FC236}">
                <a16:creationId xmlns:a16="http://schemas.microsoft.com/office/drawing/2014/main" id="{07623E32-8BD9-CDDF-C886-1EF958E7AF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03687" y="2141528"/>
            <a:ext cx="914400" cy="914400"/>
          </a:xfrm>
          <a:prstGeom prst="rect">
            <a:avLst/>
          </a:prstGeom>
        </p:spPr>
      </p:pic>
      <p:pic>
        <p:nvPicPr>
          <p:cNvPr id="13" name="Graphic 12" descr="Clownfish with solid fill">
            <a:extLst>
              <a:ext uri="{FF2B5EF4-FFF2-40B4-BE49-F238E27FC236}">
                <a16:creationId xmlns:a16="http://schemas.microsoft.com/office/drawing/2014/main" id="{DD24D1FA-D762-2130-0531-3CB80B161D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6803" y="2347874"/>
            <a:ext cx="914400" cy="914400"/>
          </a:xfrm>
          <a:prstGeom prst="rect">
            <a:avLst/>
          </a:prstGeom>
        </p:spPr>
      </p:pic>
      <p:sp>
        <p:nvSpPr>
          <p:cNvPr id="16" name="Rectangle 15">
            <a:extLst>
              <a:ext uri="{FF2B5EF4-FFF2-40B4-BE49-F238E27FC236}">
                <a16:creationId xmlns:a16="http://schemas.microsoft.com/office/drawing/2014/main" id="{C84B585D-8408-90B0-9953-A4B89D0D6997}"/>
              </a:ext>
            </a:extLst>
          </p:cNvPr>
          <p:cNvSpPr/>
          <p:nvPr/>
        </p:nvSpPr>
        <p:spPr>
          <a:xfrm>
            <a:off x="8187528" y="1753999"/>
            <a:ext cx="1933545" cy="369332"/>
          </a:xfrm>
          <a:prstGeom prst="rect">
            <a:avLst/>
          </a:prstGeom>
        </p:spPr>
        <p:txBody>
          <a:bodyPr wrap="square">
            <a:spAutoFit/>
          </a:bodyPr>
          <a:lstStyle/>
          <a:p>
            <a:pPr algn="ctr"/>
            <a:r>
              <a:rPr lang="en-US" dirty="0"/>
              <a:t>“always the same”</a:t>
            </a:r>
          </a:p>
        </p:txBody>
      </p:sp>
      <p:sp>
        <p:nvSpPr>
          <p:cNvPr id="17" name="Rectangle 16">
            <a:extLst>
              <a:ext uri="{FF2B5EF4-FFF2-40B4-BE49-F238E27FC236}">
                <a16:creationId xmlns:a16="http://schemas.microsoft.com/office/drawing/2014/main" id="{BD98332E-DC05-B133-868A-F6C4D65AD690}"/>
              </a:ext>
            </a:extLst>
          </p:cNvPr>
          <p:cNvSpPr/>
          <p:nvPr/>
        </p:nvSpPr>
        <p:spPr>
          <a:xfrm>
            <a:off x="6548858" y="1762392"/>
            <a:ext cx="1617174" cy="369332"/>
          </a:xfrm>
          <a:prstGeom prst="rect">
            <a:avLst/>
          </a:prstGeom>
        </p:spPr>
        <p:txBody>
          <a:bodyPr wrap="none">
            <a:spAutoFit/>
          </a:bodyPr>
          <a:lstStyle/>
          <a:p>
            <a:r>
              <a:rPr lang="en-US" dirty="0"/>
              <a:t>if </a:t>
            </a:r>
            <a:r>
              <a:rPr lang="en-US" b="1" dirty="0">
                <a:solidFill>
                  <a:srgbClr val="C00000"/>
                </a:solidFill>
              </a:rPr>
              <a:t>deterministic</a:t>
            </a:r>
          </a:p>
        </p:txBody>
      </p:sp>
      <p:pic>
        <p:nvPicPr>
          <p:cNvPr id="5" name="Graphic 4" descr="Clownfish with solid fill">
            <a:extLst>
              <a:ext uri="{FF2B5EF4-FFF2-40B4-BE49-F238E27FC236}">
                <a16:creationId xmlns:a16="http://schemas.microsoft.com/office/drawing/2014/main" id="{B17C32DE-5054-4BCC-20B9-616B2D4458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57114" y="2993405"/>
            <a:ext cx="914400" cy="914400"/>
          </a:xfrm>
          <a:prstGeom prst="rect">
            <a:avLst/>
          </a:prstGeom>
        </p:spPr>
      </p:pic>
      <p:pic>
        <p:nvPicPr>
          <p:cNvPr id="6" name="Graphic 5" descr="Clownfish with solid fill">
            <a:extLst>
              <a:ext uri="{FF2B5EF4-FFF2-40B4-BE49-F238E27FC236}">
                <a16:creationId xmlns:a16="http://schemas.microsoft.com/office/drawing/2014/main" id="{B4CF004A-D0DE-4E1F-A8DF-02E5F5835C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38691" y="2163133"/>
            <a:ext cx="914400" cy="914400"/>
          </a:xfrm>
          <a:prstGeom prst="rect">
            <a:avLst/>
          </a:prstGeom>
        </p:spPr>
      </p:pic>
      <p:sp>
        <p:nvSpPr>
          <p:cNvPr id="11" name="Rectangle 10">
            <a:extLst>
              <a:ext uri="{FF2B5EF4-FFF2-40B4-BE49-F238E27FC236}">
                <a16:creationId xmlns:a16="http://schemas.microsoft.com/office/drawing/2014/main" id="{54403120-6160-B1DB-FEBB-DB67D2D4ADC9}"/>
              </a:ext>
            </a:extLst>
          </p:cNvPr>
          <p:cNvSpPr/>
          <p:nvPr/>
        </p:nvSpPr>
        <p:spPr>
          <a:xfrm>
            <a:off x="4950204" y="3165322"/>
            <a:ext cx="1745270" cy="646331"/>
          </a:xfrm>
          <a:prstGeom prst="rect">
            <a:avLst/>
          </a:prstGeom>
        </p:spPr>
        <p:txBody>
          <a:bodyPr wrap="square">
            <a:spAutoFit/>
          </a:bodyPr>
          <a:lstStyle/>
          <a:p>
            <a:pPr algn="ctr"/>
            <a:r>
              <a:rPr lang="en-US" dirty="0"/>
              <a:t>annual survival rate = 0.5</a:t>
            </a:r>
          </a:p>
        </p:txBody>
      </p:sp>
    </p:spTree>
    <p:extLst>
      <p:ext uri="{BB962C8B-B14F-4D97-AF65-F5344CB8AC3E}">
        <p14:creationId xmlns:p14="http://schemas.microsoft.com/office/powerpoint/2010/main" val="23849975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51BBCAC0-5C78-065E-494C-A4FBF39E4611}"/>
              </a:ext>
            </a:extLst>
          </p:cNvPr>
          <p:cNvSpPr>
            <a:spLocks noGrp="1"/>
          </p:cNvSpPr>
          <p:nvPr>
            <p:ph type="title"/>
          </p:nvPr>
        </p:nvSpPr>
        <p:spPr>
          <a:xfrm>
            <a:off x="838200" y="365125"/>
            <a:ext cx="10515600" cy="1325563"/>
          </a:xfrm>
        </p:spPr>
        <p:txBody>
          <a:bodyPr/>
          <a:lstStyle/>
          <a:p>
            <a:r>
              <a:rPr lang="en-US" b="1" dirty="0">
                <a:solidFill>
                  <a:srgbClr val="C00000"/>
                </a:solidFill>
              </a:rPr>
              <a:t>Deterministic</a:t>
            </a:r>
            <a:r>
              <a:rPr lang="en-US" dirty="0"/>
              <a:t> vs. Stochastic</a:t>
            </a:r>
          </a:p>
        </p:txBody>
      </p:sp>
      <p:pic>
        <p:nvPicPr>
          <p:cNvPr id="2" name="Picture 1">
            <a:extLst>
              <a:ext uri="{FF2B5EF4-FFF2-40B4-BE49-F238E27FC236}">
                <a16:creationId xmlns:a16="http://schemas.microsoft.com/office/drawing/2014/main" id="{52AEAB43-2BDE-B141-572D-F3708BEED78B}"/>
              </a:ext>
            </a:extLst>
          </p:cNvPr>
          <p:cNvPicPr>
            <a:picLocks noChangeAspect="1"/>
          </p:cNvPicPr>
          <p:nvPr/>
        </p:nvPicPr>
        <p:blipFill>
          <a:blip r:embed="rId3"/>
          <a:stretch>
            <a:fillRect/>
          </a:stretch>
        </p:blipFill>
        <p:spPr>
          <a:xfrm>
            <a:off x="4950204" y="2933700"/>
            <a:ext cx="1244600" cy="76200"/>
          </a:xfrm>
          <a:prstGeom prst="rect">
            <a:avLst/>
          </a:prstGeom>
        </p:spPr>
      </p:pic>
      <p:pic>
        <p:nvPicPr>
          <p:cNvPr id="4" name="Picture 3">
            <a:extLst>
              <a:ext uri="{FF2B5EF4-FFF2-40B4-BE49-F238E27FC236}">
                <a16:creationId xmlns:a16="http://schemas.microsoft.com/office/drawing/2014/main" id="{87051439-1E86-E5A2-350A-207E7B165B1F}"/>
              </a:ext>
            </a:extLst>
          </p:cNvPr>
          <p:cNvPicPr>
            <a:picLocks noChangeAspect="1"/>
          </p:cNvPicPr>
          <p:nvPr/>
        </p:nvPicPr>
        <p:blipFill rotWithShape="1">
          <a:blip r:embed="rId4"/>
          <a:srcRect t="1" r="36482" b="-329"/>
          <a:stretch/>
        </p:blipFill>
        <p:spPr>
          <a:xfrm>
            <a:off x="2639589" y="1731441"/>
            <a:ext cx="3518001" cy="369333"/>
          </a:xfrm>
          <a:prstGeom prst="rect">
            <a:avLst/>
          </a:prstGeom>
        </p:spPr>
      </p:pic>
      <p:pic>
        <p:nvPicPr>
          <p:cNvPr id="8" name="Graphic 7" descr="Clownfish with solid fill">
            <a:extLst>
              <a:ext uri="{FF2B5EF4-FFF2-40B4-BE49-F238E27FC236}">
                <a16:creationId xmlns:a16="http://schemas.microsoft.com/office/drawing/2014/main" id="{AFFD539E-7BB8-4408-E479-AC945865B3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20488" y="2738835"/>
            <a:ext cx="914400" cy="914400"/>
          </a:xfrm>
          <a:prstGeom prst="rect">
            <a:avLst/>
          </a:prstGeom>
        </p:spPr>
      </p:pic>
      <p:pic>
        <p:nvPicPr>
          <p:cNvPr id="9" name="Graphic 8" descr="Clownfish with solid fill">
            <a:extLst>
              <a:ext uri="{FF2B5EF4-FFF2-40B4-BE49-F238E27FC236}">
                <a16:creationId xmlns:a16="http://schemas.microsoft.com/office/drawing/2014/main" id="{31070B5B-B099-6399-12AA-3B6EA55332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75118" y="3132814"/>
            <a:ext cx="914400" cy="914400"/>
          </a:xfrm>
          <a:prstGeom prst="rect">
            <a:avLst/>
          </a:prstGeom>
        </p:spPr>
      </p:pic>
      <p:pic>
        <p:nvPicPr>
          <p:cNvPr id="10" name="Graphic 9" descr="Clownfish with solid fill">
            <a:extLst>
              <a:ext uri="{FF2B5EF4-FFF2-40B4-BE49-F238E27FC236}">
                <a16:creationId xmlns:a16="http://schemas.microsoft.com/office/drawing/2014/main" id="{07623E32-8BD9-CDDF-C886-1EF958E7AF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03687" y="2141528"/>
            <a:ext cx="914400" cy="914400"/>
          </a:xfrm>
          <a:prstGeom prst="rect">
            <a:avLst/>
          </a:prstGeom>
        </p:spPr>
      </p:pic>
      <p:pic>
        <p:nvPicPr>
          <p:cNvPr id="13" name="Graphic 12" descr="Clownfish with solid fill">
            <a:extLst>
              <a:ext uri="{FF2B5EF4-FFF2-40B4-BE49-F238E27FC236}">
                <a16:creationId xmlns:a16="http://schemas.microsoft.com/office/drawing/2014/main" id="{DD24D1FA-D762-2130-0531-3CB80B161D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6803" y="2347874"/>
            <a:ext cx="914400" cy="914400"/>
          </a:xfrm>
          <a:prstGeom prst="rect">
            <a:avLst/>
          </a:prstGeom>
        </p:spPr>
      </p:pic>
      <p:sp>
        <p:nvSpPr>
          <p:cNvPr id="16" name="Rectangle 15">
            <a:extLst>
              <a:ext uri="{FF2B5EF4-FFF2-40B4-BE49-F238E27FC236}">
                <a16:creationId xmlns:a16="http://schemas.microsoft.com/office/drawing/2014/main" id="{C84B585D-8408-90B0-9953-A4B89D0D6997}"/>
              </a:ext>
            </a:extLst>
          </p:cNvPr>
          <p:cNvSpPr/>
          <p:nvPr/>
        </p:nvSpPr>
        <p:spPr>
          <a:xfrm>
            <a:off x="8187528" y="1753999"/>
            <a:ext cx="1933545" cy="369332"/>
          </a:xfrm>
          <a:prstGeom prst="rect">
            <a:avLst/>
          </a:prstGeom>
        </p:spPr>
        <p:txBody>
          <a:bodyPr wrap="square">
            <a:spAutoFit/>
          </a:bodyPr>
          <a:lstStyle/>
          <a:p>
            <a:pPr algn="ctr"/>
            <a:r>
              <a:rPr lang="en-US" dirty="0"/>
              <a:t>“always the same”</a:t>
            </a:r>
          </a:p>
        </p:txBody>
      </p:sp>
      <p:sp>
        <p:nvSpPr>
          <p:cNvPr id="17" name="Rectangle 16">
            <a:extLst>
              <a:ext uri="{FF2B5EF4-FFF2-40B4-BE49-F238E27FC236}">
                <a16:creationId xmlns:a16="http://schemas.microsoft.com/office/drawing/2014/main" id="{BD98332E-DC05-B133-868A-F6C4D65AD690}"/>
              </a:ext>
            </a:extLst>
          </p:cNvPr>
          <p:cNvSpPr/>
          <p:nvPr/>
        </p:nvSpPr>
        <p:spPr>
          <a:xfrm>
            <a:off x="6548858" y="1762392"/>
            <a:ext cx="1617174" cy="369332"/>
          </a:xfrm>
          <a:prstGeom prst="rect">
            <a:avLst/>
          </a:prstGeom>
        </p:spPr>
        <p:txBody>
          <a:bodyPr wrap="none">
            <a:spAutoFit/>
          </a:bodyPr>
          <a:lstStyle/>
          <a:p>
            <a:r>
              <a:rPr lang="en-US" dirty="0"/>
              <a:t>if </a:t>
            </a:r>
            <a:r>
              <a:rPr lang="en-US" b="1" dirty="0">
                <a:solidFill>
                  <a:srgbClr val="C00000"/>
                </a:solidFill>
              </a:rPr>
              <a:t>deterministic</a:t>
            </a:r>
          </a:p>
        </p:txBody>
      </p:sp>
      <p:pic>
        <p:nvPicPr>
          <p:cNvPr id="5" name="Graphic 4" descr="Clownfish with solid fill">
            <a:extLst>
              <a:ext uri="{FF2B5EF4-FFF2-40B4-BE49-F238E27FC236}">
                <a16:creationId xmlns:a16="http://schemas.microsoft.com/office/drawing/2014/main" id="{B17C32DE-5054-4BCC-20B9-616B2D4458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57114" y="2993405"/>
            <a:ext cx="914400" cy="914400"/>
          </a:xfrm>
          <a:prstGeom prst="rect">
            <a:avLst/>
          </a:prstGeom>
        </p:spPr>
      </p:pic>
      <p:pic>
        <p:nvPicPr>
          <p:cNvPr id="6" name="Graphic 5" descr="Clownfish with solid fill">
            <a:extLst>
              <a:ext uri="{FF2B5EF4-FFF2-40B4-BE49-F238E27FC236}">
                <a16:creationId xmlns:a16="http://schemas.microsoft.com/office/drawing/2014/main" id="{B4CF004A-D0DE-4E1F-A8DF-02E5F5835C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38691" y="2163133"/>
            <a:ext cx="914400" cy="914400"/>
          </a:xfrm>
          <a:prstGeom prst="rect">
            <a:avLst/>
          </a:prstGeom>
        </p:spPr>
      </p:pic>
      <p:sp>
        <p:nvSpPr>
          <p:cNvPr id="7" name="TextBox 6">
            <a:extLst>
              <a:ext uri="{FF2B5EF4-FFF2-40B4-BE49-F238E27FC236}">
                <a16:creationId xmlns:a16="http://schemas.microsoft.com/office/drawing/2014/main" id="{ED92A436-E385-08AC-910F-44CD6773D668}"/>
              </a:ext>
            </a:extLst>
          </p:cNvPr>
          <p:cNvSpPr txBox="1"/>
          <p:nvPr/>
        </p:nvSpPr>
        <p:spPr>
          <a:xfrm>
            <a:off x="6984489" y="5965448"/>
            <a:ext cx="5207511" cy="892552"/>
          </a:xfrm>
          <a:prstGeom prst="rect">
            <a:avLst/>
          </a:prstGeom>
          <a:noFill/>
        </p:spPr>
        <p:txBody>
          <a:bodyPr wrap="square">
            <a:spAutoFit/>
          </a:bodyPr>
          <a:lstStyle/>
          <a:p>
            <a:r>
              <a:rPr lang="en-US" sz="2600" dirty="0">
                <a:latin typeface="Helvetica" pitchFamily="2" charset="0"/>
              </a:rPr>
              <a:t>All the models we have looked at so far have been deterministic!</a:t>
            </a:r>
          </a:p>
        </p:txBody>
      </p:sp>
      <p:sp>
        <p:nvSpPr>
          <p:cNvPr id="11" name="Rectangle 10">
            <a:extLst>
              <a:ext uri="{FF2B5EF4-FFF2-40B4-BE49-F238E27FC236}">
                <a16:creationId xmlns:a16="http://schemas.microsoft.com/office/drawing/2014/main" id="{D6159500-2379-AD65-CFAC-3B4FA0FEE164}"/>
              </a:ext>
            </a:extLst>
          </p:cNvPr>
          <p:cNvSpPr/>
          <p:nvPr/>
        </p:nvSpPr>
        <p:spPr>
          <a:xfrm>
            <a:off x="4950204" y="3165322"/>
            <a:ext cx="1745270" cy="646331"/>
          </a:xfrm>
          <a:prstGeom prst="rect">
            <a:avLst/>
          </a:prstGeom>
        </p:spPr>
        <p:txBody>
          <a:bodyPr wrap="square">
            <a:spAutoFit/>
          </a:bodyPr>
          <a:lstStyle/>
          <a:p>
            <a:pPr algn="ctr"/>
            <a:r>
              <a:rPr lang="en-US" dirty="0"/>
              <a:t>annual survival rate = 0.5</a:t>
            </a:r>
          </a:p>
        </p:txBody>
      </p:sp>
    </p:spTree>
    <p:extLst>
      <p:ext uri="{BB962C8B-B14F-4D97-AF65-F5344CB8AC3E}">
        <p14:creationId xmlns:p14="http://schemas.microsoft.com/office/powerpoint/2010/main" val="34131833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51BBCAC0-5C78-065E-494C-A4FBF39E4611}"/>
              </a:ext>
            </a:extLst>
          </p:cNvPr>
          <p:cNvSpPr>
            <a:spLocks noGrp="1"/>
          </p:cNvSpPr>
          <p:nvPr>
            <p:ph type="title"/>
          </p:nvPr>
        </p:nvSpPr>
        <p:spPr>
          <a:xfrm>
            <a:off x="838200" y="365125"/>
            <a:ext cx="10515600" cy="1325563"/>
          </a:xfrm>
        </p:spPr>
        <p:txBody>
          <a:bodyPr/>
          <a:lstStyle/>
          <a:p>
            <a:r>
              <a:rPr lang="en-US" dirty="0"/>
              <a:t>Deterministic vs. </a:t>
            </a:r>
            <a:r>
              <a:rPr lang="en-US" b="1" dirty="0">
                <a:solidFill>
                  <a:srgbClr val="C00000"/>
                </a:solidFill>
              </a:rPr>
              <a:t>Stochastic</a:t>
            </a:r>
          </a:p>
        </p:txBody>
      </p:sp>
      <p:pic>
        <p:nvPicPr>
          <p:cNvPr id="2" name="Picture 1">
            <a:extLst>
              <a:ext uri="{FF2B5EF4-FFF2-40B4-BE49-F238E27FC236}">
                <a16:creationId xmlns:a16="http://schemas.microsoft.com/office/drawing/2014/main" id="{52AEAB43-2BDE-B141-572D-F3708BEED78B}"/>
              </a:ext>
            </a:extLst>
          </p:cNvPr>
          <p:cNvPicPr>
            <a:picLocks noChangeAspect="1"/>
          </p:cNvPicPr>
          <p:nvPr/>
        </p:nvPicPr>
        <p:blipFill>
          <a:blip r:embed="rId3"/>
          <a:stretch>
            <a:fillRect/>
          </a:stretch>
        </p:blipFill>
        <p:spPr>
          <a:xfrm>
            <a:off x="4950204" y="2933700"/>
            <a:ext cx="1244600" cy="76200"/>
          </a:xfrm>
          <a:prstGeom prst="rect">
            <a:avLst/>
          </a:prstGeom>
        </p:spPr>
      </p:pic>
      <p:pic>
        <p:nvPicPr>
          <p:cNvPr id="4" name="Picture 3">
            <a:extLst>
              <a:ext uri="{FF2B5EF4-FFF2-40B4-BE49-F238E27FC236}">
                <a16:creationId xmlns:a16="http://schemas.microsoft.com/office/drawing/2014/main" id="{87051439-1E86-E5A2-350A-207E7B165B1F}"/>
              </a:ext>
            </a:extLst>
          </p:cNvPr>
          <p:cNvPicPr>
            <a:picLocks noChangeAspect="1"/>
          </p:cNvPicPr>
          <p:nvPr/>
        </p:nvPicPr>
        <p:blipFill rotWithShape="1">
          <a:blip r:embed="rId4"/>
          <a:srcRect t="1" r="36482" b="-329"/>
          <a:stretch/>
        </p:blipFill>
        <p:spPr>
          <a:xfrm>
            <a:off x="2639589" y="1731441"/>
            <a:ext cx="3518001" cy="369333"/>
          </a:xfrm>
          <a:prstGeom prst="rect">
            <a:avLst/>
          </a:prstGeom>
        </p:spPr>
      </p:pic>
      <p:pic>
        <p:nvPicPr>
          <p:cNvPr id="8" name="Graphic 7" descr="Clownfish with solid fill">
            <a:extLst>
              <a:ext uri="{FF2B5EF4-FFF2-40B4-BE49-F238E27FC236}">
                <a16:creationId xmlns:a16="http://schemas.microsoft.com/office/drawing/2014/main" id="{AFFD539E-7BB8-4408-E479-AC945865B3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20488" y="2738835"/>
            <a:ext cx="914400" cy="914400"/>
          </a:xfrm>
          <a:prstGeom prst="rect">
            <a:avLst/>
          </a:prstGeom>
        </p:spPr>
      </p:pic>
      <p:pic>
        <p:nvPicPr>
          <p:cNvPr id="9" name="Graphic 8" descr="Clownfish with solid fill">
            <a:extLst>
              <a:ext uri="{FF2B5EF4-FFF2-40B4-BE49-F238E27FC236}">
                <a16:creationId xmlns:a16="http://schemas.microsoft.com/office/drawing/2014/main" id="{31070B5B-B099-6399-12AA-3B6EA55332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75118" y="3132814"/>
            <a:ext cx="914400" cy="914400"/>
          </a:xfrm>
          <a:prstGeom prst="rect">
            <a:avLst/>
          </a:prstGeom>
        </p:spPr>
      </p:pic>
      <p:pic>
        <p:nvPicPr>
          <p:cNvPr id="10" name="Graphic 9" descr="Clownfish with solid fill">
            <a:extLst>
              <a:ext uri="{FF2B5EF4-FFF2-40B4-BE49-F238E27FC236}">
                <a16:creationId xmlns:a16="http://schemas.microsoft.com/office/drawing/2014/main" id="{07623E32-8BD9-CDDF-C886-1EF958E7AF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03687" y="2141528"/>
            <a:ext cx="914400" cy="914400"/>
          </a:xfrm>
          <a:prstGeom prst="rect">
            <a:avLst/>
          </a:prstGeom>
        </p:spPr>
      </p:pic>
      <p:pic>
        <p:nvPicPr>
          <p:cNvPr id="13" name="Graphic 12" descr="Clownfish with solid fill">
            <a:extLst>
              <a:ext uri="{FF2B5EF4-FFF2-40B4-BE49-F238E27FC236}">
                <a16:creationId xmlns:a16="http://schemas.microsoft.com/office/drawing/2014/main" id="{DD24D1FA-D762-2130-0531-3CB80B161D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6803" y="2347874"/>
            <a:ext cx="914400" cy="914400"/>
          </a:xfrm>
          <a:prstGeom prst="rect">
            <a:avLst/>
          </a:prstGeom>
        </p:spPr>
      </p:pic>
      <p:sp>
        <p:nvSpPr>
          <p:cNvPr id="16" name="Rectangle 15">
            <a:extLst>
              <a:ext uri="{FF2B5EF4-FFF2-40B4-BE49-F238E27FC236}">
                <a16:creationId xmlns:a16="http://schemas.microsoft.com/office/drawing/2014/main" id="{C84B585D-8408-90B0-9953-A4B89D0D6997}"/>
              </a:ext>
            </a:extLst>
          </p:cNvPr>
          <p:cNvSpPr/>
          <p:nvPr/>
        </p:nvSpPr>
        <p:spPr>
          <a:xfrm>
            <a:off x="8187528" y="1753999"/>
            <a:ext cx="1933545" cy="369332"/>
          </a:xfrm>
          <a:prstGeom prst="rect">
            <a:avLst/>
          </a:prstGeom>
        </p:spPr>
        <p:txBody>
          <a:bodyPr wrap="square">
            <a:spAutoFit/>
          </a:bodyPr>
          <a:lstStyle/>
          <a:p>
            <a:pPr algn="ctr"/>
            <a:r>
              <a:rPr lang="en-US" dirty="0"/>
              <a:t>“always the same”</a:t>
            </a:r>
          </a:p>
        </p:txBody>
      </p:sp>
      <p:sp>
        <p:nvSpPr>
          <p:cNvPr id="17" name="Rectangle 16">
            <a:extLst>
              <a:ext uri="{FF2B5EF4-FFF2-40B4-BE49-F238E27FC236}">
                <a16:creationId xmlns:a16="http://schemas.microsoft.com/office/drawing/2014/main" id="{BD98332E-DC05-B133-868A-F6C4D65AD690}"/>
              </a:ext>
            </a:extLst>
          </p:cNvPr>
          <p:cNvSpPr/>
          <p:nvPr/>
        </p:nvSpPr>
        <p:spPr>
          <a:xfrm>
            <a:off x="6548858" y="1762392"/>
            <a:ext cx="1593834" cy="369332"/>
          </a:xfrm>
          <a:prstGeom prst="rect">
            <a:avLst/>
          </a:prstGeom>
        </p:spPr>
        <p:txBody>
          <a:bodyPr wrap="none">
            <a:spAutoFit/>
          </a:bodyPr>
          <a:lstStyle/>
          <a:p>
            <a:r>
              <a:rPr lang="en-US" dirty="0"/>
              <a:t>if </a:t>
            </a:r>
            <a:r>
              <a:rPr lang="en-US" dirty="0">
                <a:solidFill>
                  <a:srgbClr val="C00000"/>
                </a:solidFill>
              </a:rPr>
              <a:t>deterministic</a:t>
            </a:r>
          </a:p>
        </p:txBody>
      </p:sp>
      <p:sp>
        <p:nvSpPr>
          <p:cNvPr id="11" name="Rectangle 10">
            <a:extLst>
              <a:ext uri="{FF2B5EF4-FFF2-40B4-BE49-F238E27FC236}">
                <a16:creationId xmlns:a16="http://schemas.microsoft.com/office/drawing/2014/main" id="{32635A17-70E1-1099-CE08-EEA79172E47C}"/>
              </a:ext>
            </a:extLst>
          </p:cNvPr>
          <p:cNvSpPr/>
          <p:nvPr/>
        </p:nvSpPr>
        <p:spPr>
          <a:xfrm>
            <a:off x="8577361" y="4278045"/>
            <a:ext cx="1933545" cy="369332"/>
          </a:xfrm>
          <a:prstGeom prst="rect">
            <a:avLst/>
          </a:prstGeom>
        </p:spPr>
        <p:txBody>
          <a:bodyPr wrap="square">
            <a:spAutoFit/>
          </a:bodyPr>
          <a:lstStyle/>
          <a:p>
            <a:pPr algn="ctr"/>
            <a:r>
              <a:rPr lang="en-US" dirty="0"/>
              <a:t>“up to chance”</a:t>
            </a:r>
          </a:p>
        </p:txBody>
      </p:sp>
      <p:sp>
        <p:nvSpPr>
          <p:cNvPr id="12" name="Rectangle 11">
            <a:extLst>
              <a:ext uri="{FF2B5EF4-FFF2-40B4-BE49-F238E27FC236}">
                <a16:creationId xmlns:a16="http://schemas.microsoft.com/office/drawing/2014/main" id="{0AD38A66-BDC0-5C59-58CE-89050016AD5C}"/>
              </a:ext>
            </a:extLst>
          </p:cNvPr>
          <p:cNvSpPr/>
          <p:nvPr/>
        </p:nvSpPr>
        <p:spPr>
          <a:xfrm>
            <a:off x="6938691" y="4286438"/>
            <a:ext cx="1305807" cy="369332"/>
          </a:xfrm>
          <a:prstGeom prst="rect">
            <a:avLst/>
          </a:prstGeom>
        </p:spPr>
        <p:txBody>
          <a:bodyPr wrap="none">
            <a:spAutoFit/>
          </a:bodyPr>
          <a:lstStyle/>
          <a:p>
            <a:r>
              <a:rPr lang="en-US" dirty="0"/>
              <a:t>if </a:t>
            </a:r>
            <a:r>
              <a:rPr lang="en-US" b="1" dirty="0">
                <a:solidFill>
                  <a:srgbClr val="C00000"/>
                </a:solidFill>
              </a:rPr>
              <a:t>stochastic</a:t>
            </a:r>
          </a:p>
        </p:txBody>
      </p:sp>
      <p:pic>
        <p:nvPicPr>
          <p:cNvPr id="14" name="Picture 13">
            <a:extLst>
              <a:ext uri="{FF2B5EF4-FFF2-40B4-BE49-F238E27FC236}">
                <a16:creationId xmlns:a16="http://schemas.microsoft.com/office/drawing/2014/main" id="{FC3A7220-6A1C-481F-A398-186D7B17B5B0}"/>
              </a:ext>
            </a:extLst>
          </p:cNvPr>
          <p:cNvPicPr>
            <a:picLocks noChangeAspect="1"/>
          </p:cNvPicPr>
          <p:nvPr/>
        </p:nvPicPr>
        <p:blipFill>
          <a:blip r:embed="rId3"/>
          <a:stretch>
            <a:fillRect/>
          </a:stretch>
        </p:blipFill>
        <p:spPr>
          <a:xfrm>
            <a:off x="4950204" y="5295637"/>
            <a:ext cx="1244600" cy="76200"/>
          </a:xfrm>
          <a:prstGeom prst="rect">
            <a:avLst/>
          </a:prstGeom>
        </p:spPr>
      </p:pic>
      <p:pic>
        <p:nvPicPr>
          <p:cNvPr id="19" name="Picture 18">
            <a:extLst>
              <a:ext uri="{FF2B5EF4-FFF2-40B4-BE49-F238E27FC236}">
                <a16:creationId xmlns:a16="http://schemas.microsoft.com/office/drawing/2014/main" id="{DA2EEE00-3E60-F55D-2907-3C491A3961D1}"/>
              </a:ext>
            </a:extLst>
          </p:cNvPr>
          <p:cNvPicPr>
            <a:picLocks noChangeAspect="1"/>
          </p:cNvPicPr>
          <p:nvPr/>
        </p:nvPicPr>
        <p:blipFill rotWithShape="1">
          <a:blip r:embed="rId4"/>
          <a:srcRect t="1" r="36482" b="-329"/>
          <a:stretch/>
        </p:blipFill>
        <p:spPr>
          <a:xfrm>
            <a:off x="2639589" y="4093378"/>
            <a:ext cx="3518001" cy="369333"/>
          </a:xfrm>
          <a:prstGeom prst="rect">
            <a:avLst/>
          </a:prstGeom>
        </p:spPr>
      </p:pic>
      <p:pic>
        <p:nvPicPr>
          <p:cNvPr id="20" name="Graphic 19" descr="Clownfish with solid fill">
            <a:extLst>
              <a:ext uri="{FF2B5EF4-FFF2-40B4-BE49-F238E27FC236}">
                <a16:creationId xmlns:a16="http://schemas.microsoft.com/office/drawing/2014/main" id="{35144D0C-6E67-2163-26D1-BDB8D5D2B21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20488" y="5100772"/>
            <a:ext cx="914400" cy="914400"/>
          </a:xfrm>
          <a:prstGeom prst="rect">
            <a:avLst/>
          </a:prstGeom>
        </p:spPr>
      </p:pic>
      <p:pic>
        <p:nvPicPr>
          <p:cNvPr id="21" name="Graphic 20" descr="Clownfish with solid fill">
            <a:extLst>
              <a:ext uri="{FF2B5EF4-FFF2-40B4-BE49-F238E27FC236}">
                <a16:creationId xmlns:a16="http://schemas.microsoft.com/office/drawing/2014/main" id="{1883AA12-93A3-88DB-B37F-C69FEBA305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75118" y="5494751"/>
            <a:ext cx="914400" cy="914400"/>
          </a:xfrm>
          <a:prstGeom prst="rect">
            <a:avLst/>
          </a:prstGeom>
        </p:spPr>
      </p:pic>
      <p:pic>
        <p:nvPicPr>
          <p:cNvPr id="22" name="Graphic 21" descr="Clownfish with solid fill">
            <a:extLst>
              <a:ext uri="{FF2B5EF4-FFF2-40B4-BE49-F238E27FC236}">
                <a16:creationId xmlns:a16="http://schemas.microsoft.com/office/drawing/2014/main" id="{0813480A-CF3F-D9AB-2EB3-71D659B604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03687" y="4503465"/>
            <a:ext cx="914400" cy="914400"/>
          </a:xfrm>
          <a:prstGeom prst="rect">
            <a:avLst/>
          </a:prstGeom>
        </p:spPr>
      </p:pic>
      <p:pic>
        <p:nvPicPr>
          <p:cNvPr id="23" name="Graphic 22" descr="Clownfish with solid fill">
            <a:extLst>
              <a:ext uri="{FF2B5EF4-FFF2-40B4-BE49-F238E27FC236}">
                <a16:creationId xmlns:a16="http://schemas.microsoft.com/office/drawing/2014/main" id="{54BEF077-01F2-C061-EBB6-7701F9E8D0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6803" y="4709811"/>
            <a:ext cx="914400" cy="914400"/>
          </a:xfrm>
          <a:prstGeom prst="rect">
            <a:avLst/>
          </a:prstGeom>
        </p:spPr>
      </p:pic>
      <p:pic>
        <p:nvPicPr>
          <p:cNvPr id="24" name="Graphic 23" descr="Clownfish with solid fill">
            <a:extLst>
              <a:ext uri="{FF2B5EF4-FFF2-40B4-BE49-F238E27FC236}">
                <a16:creationId xmlns:a16="http://schemas.microsoft.com/office/drawing/2014/main" id="{A13E1EA1-616E-B048-915F-334F3674A1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57114" y="2993405"/>
            <a:ext cx="914400" cy="914400"/>
          </a:xfrm>
          <a:prstGeom prst="rect">
            <a:avLst/>
          </a:prstGeom>
        </p:spPr>
      </p:pic>
      <p:pic>
        <p:nvPicPr>
          <p:cNvPr id="25" name="Graphic 24" descr="Clownfish with solid fill">
            <a:extLst>
              <a:ext uri="{FF2B5EF4-FFF2-40B4-BE49-F238E27FC236}">
                <a16:creationId xmlns:a16="http://schemas.microsoft.com/office/drawing/2014/main" id="{ACEEA9CD-C88F-13F3-EB0E-73CBD62EBA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38691" y="2163133"/>
            <a:ext cx="914400" cy="914400"/>
          </a:xfrm>
          <a:prstGeom prst="rect">
            <a:avLst/>
          </a:prstGeom>
        </p:spPr>
      </p:pic>
      <p:sp>
        <p:nvSpPr>
          <p:cNvPr id="26" name="Rectangle 25">
            <a:extLst>
              <a:ext uri="{FF2B5EF4-FFF2-40B4-BE49-F238E27FC236}">
                <a16:creationId xmlns:a16="http://schemas.microsoft.com/office/drawing/2014/main" id="{EF35F817-98A5-00C3-3507-C4B995180CA5}"/>
              </a:ext>
            </a:extLst>
          </p:cNvPr>
          <p:cNvSpPr/>
          <p:nvPr/>
        </p:nvSpPr>
        <p:spPr>
          <a:xfrm>
            <a:off x="4950204" y="3165322"/>
            <a:ext cx="1745270" cy="646331"/>
          </a:xfrm>
          <a:prstGeom prst="rect">
            <a:avLst/>
          </a:prstGeom>
        </p:spPr>
        <p:txBody>
          <a:bodyPr wrap="square">
            <a:spAutoFit/>
          </a:bodyPr>
          <a:lstStyle/>
          <a:p>
            <a:pPr algn="ctr"/>
            <a:r>
              <a:rPr lang="en-US" dirty="0"/>
              <a:t>annual survival rate = 0.5</a:t>
            </a:r>
          </a:p>
        </p:txBody>
      </p:sp>
      <p:sp>
        <p:nvSpPr>
          <p:cNvPr id="27" name="Rectangle 26">
            <a:extLst>
              <a:ext uri="{FF2B5EF4-FFF2-40B4-BE49-F238E27FC236}">
                <a16:creationId xmlns:a16="http://schemas.microsoft.com/office/drawing/2014/main" id="{7A5BF620-4E37-706D-9D8D-4609B1E478A2}"/>
              </a:ext>
            </a:extLst>
          </p:cNvPr>
          <p:cNvSpPr/>
          <p:nvPr/>
        </p:nvSpPr>
        <p:spPr>
          <a:xfrm>
            <a:off x="4950204" y="5457283"/>
            <a:ext cx="1745270" cy="646331"/>
          </a:xfrm>
          <a:prstGeom prst="rect">
            <a:avLst/>
          </a:prstGeom>
        </p:spPr>
        <p:txBody>
          <a:bodyPr wrap="square">
            <a:spAutoFit/>
          </a:bodyPr>
          <a:lstStyle/>
          <a:p>
            <a:pPr algn="ctr"/>
            <a:r>
              <a:rPr lang="en-US" dirty="0"/>
              <a:t>annual survival rate = 0.5</a:t>
            </a:r>
          </a:p>
        </p:txBody>
      </p:sp>
    </p:spTree>
    <p:extLst>
      <p:ext uri="{BB962C8B-B14F-4D97-AF65-F5344CB8AC3E}">
        <p14:creationId xmlns:p14="http://schemas.microsoft.com/office/powerpoint/2010/main" val="20479163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51BBCAC0-5C78-065E-494C-A4FBF39E4611}"/>
              </a:ext>
            </a:extLst>
          </p:cNvPr>
          <p:cNvSpPr>
            <a:spLocks noGrp="1"/>
          </p:cNvSpPr>
          <p:nvPr>
            <p:ph type="title"/>
          </p:nvPr>
        </p:nvSpPr>
        <p:spPr>
          <a:xfrm>
            <a:off x="838200" y="365125"/>
            <a:ext cx="10515600" cy="1325563"/>
          </a:xfrm>
        </p:spPr>
        <p:txBody>
          <a:bodyPr/>
          <a:lstStyle/>
          <a:p>
            <a:r>
              <a:rPr lang="en-US" dirty="0"/>
              <a:t>Deterministic vs. Stochastic</a:t>
            </a:r>
          </a:p>
        </p:txBody>
      </p:sp>
      <p:pic>
        <p:nvPicPr>
          <p:cNvPr id="2" name="Picture 1">
            <a:extLst>
              <a:ext uri="{FF2B5EF4-FFF2-40B4-BE49-F238E27FC236}">
                <a16:creationId xmlns:a16="http://schemas.microsoft.com/office/drawing/2014/main" id="{52AEAB43-2BDE-B141-572D-F3708BEED78B}"/>
              </a:ext>
            </a:extLst>
          </p:cNvPr>
          <p:cNvPicPr>
            <a:picLocks noChangeAspect="1"/>
          </p:cNvPicPr>
          <p:nvPr/>
        </p:nvPicPr>
        <p:blipFill>
          <a:blip r:embed="rId3"/>
          <a:stretch>
            <a:fillRect/>
          </a:stretch>
        </p:blipFill>
        <p:spPr>
          <a:xfrm>
            <a:off x="4950204" y="2933700"/>
            <a:ext cx="1244600" cy="76200"/>
          </a:xfrm>
          <a:prstGeom prst="rect">
            <a:avLst/>
          </a:prstGeom>
        </p:spPr>
      </p:pic>
      <p:pic>
        <p:nvPicPr>
          <p:cNvPr id="4" name="Picture 3">
            <a:extLst>
              <a:ext uri="{FF2B5EF4-FFF2-40B4-BE49-F238E27FC236}">
                <a16:creationId xmlns:a16="http://schemas.microsoft.com/office/drawing/2014/main" id="{87051439-1E86-E5A2-350A-207E7B165B1F}"/>
              </a:ext>
            </a:extLst>
          </p:cNvPr>
          <p:cNvPicPr>
            <a:picLocks noChangeAspect="1"/>
          </p:cNvPicPr>
          <p:nvPr/>
        </p:nvPicPr>
        <p:blipFill rotWithShape="1">
          <a:blip r:embed="rId4"/>
          <a:srcRect t="1" r="36482" b="-329"/>
          <a:stretch/>
        </p:blipFill>
        <p:spPr>
          <a:xfrm>
            <a:off x="2639589" y="1731441"/>
            <a:ext cx="3518001" cy="369333"/>
          </a:xfrm>
          <a:prstGeom prst="rect">
            <a:avLst/>
          </a:prstGeom>
        </p:spPr>
      </p:pic>
      <p:pic>
        <p:nvPicPr>
          <p:cNvPr id="8" name="Graphic 7" descr="Clownfish with solid fill">
            <a:extLst>
              <a:ext uri="{FF2B5EF4-FFF2-40B4-BE49-F238E27FC236}">
                <a16:creationId xmlns:a16="http://schemas.microsoft.com/office/drawing/2014/main" id="{AFFD539E-7BB8-4408-E479-AC945865B3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20488" y="2738835"/>
            <a:ext cx="914400" cy="914400"/>
          </a:xfrm>
          <a:prstGeom prst="rect">
            <a:avLst/>
          </a:prstGeom>
        </p:spPr>
      </p:pic>
      <p:pic>
        <p:nvPicPr>
          <p:cNvPr id="9" name="Graphic 8" descr="Clownfish with solid fill">
            <a:extLst>
              <a:ext uri="{FF2B5EF4-FFF2-40B4-BE49-F238E27FC236}">
                <a16:creationId xmlns:a16="http://schemas.microsoft.com/office/drawing/2014/main" id="{31070B5B-B099-6399-12AA-3B6EA55332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75118" y="3132814"/>
            <a:ext cx="914400" cy="914400"/>
          </a:xfrm>
          <a:prstGeom prst="rect">
            <a:avLst/>
          </a:prstGeom>
        </p:spPr>
      </p:pic>
      <p:pic>
        <p:nvPicPr>
          <p:cNvPr id="10" name="Graphic 9" descr="Clownfish with solid fill">
            <a:extLst>
              <a:ext uri="{FF2B5EF4-FFF2-40B4-BE49-F238E27FC236}">
                <a16:creationId xmlns:a16="http://schemas.microsoft.com/office/drawing/2014/main" id="{07623E32-8BD9-CDDF-C886-1EF958E7AF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03687" y="2141528"/>
            <a:ext cx="914400" cy="914400"/>
          </a:xfrm>
          <a:prstGeom prst="rect">
            <a:avLst/>
          </a:prstGeom>
        </p:spPr>
      </p:pic>
      <p:pic>
        <p:nvPicPr>
          <p:cNvPr id="13" name="Graphic 12" descr="Clownfish with solid fill">
            <a:extLst>
              <a:ext uri="{FF2B5EF4-FFF2-40B4-BE49-F238E27FC236}">
                <a16:creationId xmlns:a16="http://schemas.microsoft.com/office/drawing/2014/main" id="{DD24D1FA-D762-2130-0531-3CB80B161D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6803" y="2347874"/>
            <a:ext cx="914400" cy="914400"/>
          </a:xfrm>
          <a:prstGeom prst="rect">
            <a:avLst/>
          </a:prstGeom>
        </p:spPr>
      </p:pic>
      <p:pic>
        <p:nvPicPr>
          <p:cNvPr id="21" name="Picture 20">
            <a:extLst>
              <a:ext uri="{FF2B5EF4-FFF2-40B4-BE49-F238E27FC236}">
                <a16:creationId xmlns:a16="http://schemas.microsoft.com/office/drawing/2014/main" id="{E067075C-1D8C-D94E-799C-87EC4D5A9721}"/>
              </a:ext>
            </a:extLst>
          </p:cNvPr>
          <p:cNvPicPr>
            <a:picLocks noChangeAspect="1"/>
          </p:cNvPicPr>
          <p:nvPr/>
        </p:nvPicPr>
        <p:blipFill>
          <a:blip r:embed="rId3"/>
          <a:stretch>
            <a:fillRect/>
          </a:stretch>
        </p:blipFill>
        <p:spPr>
          <a:xfrm>
            <a:off x="4950204" y="5295637"/>
            <a:ext cx="1244600" cy="76200"/>
          </a:xfrm>
          <a:prstGeom prst="rect">
            <a:avLst/>
          </a:prstGeom>
        </p:spPr>
      </p:pic>
      <p:pic>
        <p:nvPicPr>
          <p:cNvPr id="23" name="Picture 22">
            <a:extLst>
              <a:ext uri="{FF2B5EF4-FFF2-40B4-BE49-F238E27FC236}">
                <a16:creationId xmlns:a16="http://schemas.microsoft.com/office/drawing/2014/main" id="{BFFCBACD-7B67-DE8D-F58D-0813D835532E}"/>
              </a:ext>
            </a:extLst>
          </p:cNvPr>
          <p:cNvPicPr>
            <a:picLocks noChangeAspect="1"/>
          </p:cNvPicPr>
          <p:nvPr/>
        </p:nvPicPr>
        <p:blipFill rotWithShape="1">
          <a:blip r:embed="rId4"/>
          <a:srcRect t="1" r="36482" b="-329"/>
          <a:stretch/>
        </p:blipFill>
        <p:spPr>
          <a:xfrm>
            <a:off x="2639589" y="4093378"/>
            <a:ext cx="3518001" cy="369333"/>
          </a:xfrm>
          <a:prstGeom prst="rect">
            <a:avLst/>
          </a:prstGeom>
        </p:spPr>
      </p:pic>
      <p:pic>
        <p:nvPicPr>
          <p:cNvPr id="25" name="Graphic 24" descr="Clownfish with solid fill">
            <a:extLst>
              <a:ext uri="{FF2B5EF4-FFF2-40B4-BE49-F238E27FC236}">
                <a16:creationId xmlns:a16="http://schemas.microsoft.com/office/drawing/2014/main" id="{38EEF7D4-DC1E-5236-0A66-62B49DCC96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20488" y="5100772"/>
            <a:ext cx="914400" cy="914400"/>
          </a:xfrm>
          <a:prstGeom prst="rect">
            <a:avLst/>
          </a:prstGeom>
        </p:spPr>
      </p:pic>
      <p:pic>
        <p:nvPicPr>
          <p:cNvPr id="27" name="Graphic 26" descr="Clownfish with solid fill">
            <a:extLst>
              <a:ext uri="{FF2B5EF4-FFF2-40B4-BE49-F238E27FC236}">
                <a16:creationId xmlns:a16="http://schemas.microsoft.com/office/drawing/2014/main" id="{6E7430E0-913E-8EE8-DB65-CEDE1E75EA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75118" y="5494751"/>
            <a:ext cx="914400" cy="914400"/>
          </a:xfrm>
          <a:prstGeom prst="rect">
            <a:avLst/>
          </a:prstGeom>
        </p:spPr>
      </p:pic>
      <p:pic>
        <p:nvPicPr>
          <p:cNvPr id="28" name="Graphic 27" descr="Clownfish with solid fill">
            <a:extLst>
              <a:ext uri="{FF2B5EF4-FFF2-40B4-BE49-F238E27FC236}">
                <a16:creationId xmlns:a16="http://schemas.microsoft.com/office/drawing/2014/main" id="{477EB2D2-FBE8-5BAC-4DD2-011D1B591B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03687" y="4503465"/>
            <a:ext cx="914400" cy="914400"/>
          </a:xfrm>
          <a:prstGeom prst="rect">
            <a:avLst/>
          </a:prstGeom>
        </p:spPr>
      </p:pic>
      <p:pic>
        <p:nvPicPr>
          <p:cNvPr id="29" name="Graphic 28" descr="Clownfish with solid fill">
            <a:extLst>
              <a:ext uri="{FF2B5EF4-FFF2-40B4-BE49-F238E27FC236}">
                <a16:creationId xmlns:a16="http://schemas.microsoft.com/office/drawing/2014/main" id="{4196ED3B-4165-13E8-3540-4FF98EBB4F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6803" y="4709811"/>
            <a:ext cx="914400" cy="914400"/>
          </a:xfrm>
          <a:prstGeom prst="rect">
            <a:avLst/>
          </a:prstGeom>
        </p:spPr>
      </p:pic>
      <p:pic>
        <p:nvPicPr>
          <p:cNvPr id="30" name="Graphic 29" descr="Clownfish with solid fill">
            <a:extLst>
              <a:ext uri="{FF2B5EF4-FFF2-40B4-BE49-F238E27FC236}">
                <a16:creationId xmlns:a16="http://schemas.microsoft.com/office/drawing/2014/main" id="{4D035326-1922-4A0C-B4B6-EF49021B07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41232" y="4838437"/>
            <a:ext cx="914400" cy="914400"/>
          </a:xfrm>
          <a:prstGeom prst="rect">
            <a:avLst/>
          </a:prstGeom>
        </p:spPr>
      </p:pic>
      <p:sp>
        <p:nvSpPr>
          <p:cNvPr id="5" name="Rectangle 4">
            <a:extLst>
              <a:ext uri="{FF2B5EF4-FFF2-40B4-BE49-F238E27FC236}">
                <a16:creationId xmlns:a16="http://schemas.microsoft.com/office/drawing/2014/main" id="{6C0F39E1-F220-EDBD-F1FD-71A3C9BBBCA2}"/>
              </a:ext>
            </a:extLst>
          </p:cNvPr>
          <p:cNvSpPr/>
          <p:nvPr/>
        </p:nvSpPr>
        <p:spPr>
          <a:xfrm>
            <a:off x="6938691" y="4286438"/>
            <a:ext cx="1305807" cy="369332"/>
          </a:xfrm>
          <a:prstGeom prst="rect">
            <a:avLst/>
          </a:prstGeom>
        </p:spPr>
        <p:txBody>
          <a:bodyPr wrap="none">
            <a:spAutoFit/>
          </a:bodyPr>
          <a:lstStyle/>
          <a:p>
            <a:r>
              <a:rPr lang="en-US" dirty="0"/>
              <a:t>if </a:t>
            </a:r>
            <a:r>
              <a:rPr lang="en-US" b="1" dirty="0">
                <a:solidFill>
                  <a:srgbClr val="C00000"/>
                </a:solidFill>
              </a:rPr>
              <a:t>stochastic</a:t>
            </a:r>
          </a:p>
        </p:txBody>
      </p:sp>
      <p:sp>
        <p:nvSpPr>
          <p:cNvPr id="6" name="Rectangle 5">
            <a:extLst>
              <a:ext uri="{FF2B5EF4-FFF2-40B4-BE49-F238E27FC236}">
                <a16:creationId xmlns:a16="http://schemas.microsoft.com/office/drawing/2014/main" id="{7CB2706B-3035-6D24-EAC5-B3904631F644}"/>
              </a:ext>
            </a:extLst>
          </p:cNvPr>
          <p:cNvSpPr/>
          <p:nvPr/>
        </p:nvSpPr>
        <p:spPr>
          <a:xfrm>
            <a:off x="8187528" y="1753999"/>
            <a:ext cx="1933545" cy="369332"/>
          </a:xfrm>
          <a:prstGeom prst="rect">
            <a:avLst/>
          </a:prstGeom>
        </p:spPr>
        <p:txBody>
          <a:bodyPr wrap="square">
            <a:spAutoFit/>
          </a:bodyPr>
          <a:lstStyle/>
          <a:p>
            <a:pPr algn="ctr"/>
            <a:r>
              <a:rPr lang="en-US" dirty="0"/>
              <a:t>“always the same”</a:t>
            </a:r>
          </a:p>
        </p:txBody>
      </p:sp>
      <p:sp>
        <p:nvSpPr>
          <p:cNvPr id="7" name="Rectangle 6">
            <a:extLst>
              <a:ext uri="{FF2B5EF4-FFF2-40B4-BE49-F238E27FC236}">
                <a16:creationId xmlns:a16="http://schemas.microsoft.com/office/drawing/2014/main" id="{737E1FAD-BFA5-8040-7A09-269DDA293A3F}"/>
              </a:ext>
            </a:extLst>
          </p:cNvPr>
          <p:cNvSpPr/>
          <p:nvPr/>
        </p:nvSpPr>
        <p:spPr>
          <a:xfrm>
            <a:off x="6548858" y="1762392"/>
            <a:ext cx="1593834" cy="369332"/>
          </a:xfrm>
          <a:prstGeom prst="rect">
            <a:avLst/>
          </a:prstGeom>
        </p:spPr>
        <p:txBody>
          <a:bodyPr wrap="none">
            <a:spAutoFit/>
          </a:bodyPr>
          <a:lstStyle/>
          <a:p>
            <a:r>
              <a:rPr lang="en-US" dirty="0"/>
              <a:t>if </a:t>
            </a:r>
            <a:r>
              <a:rPr lang="en-US" dirty="0">
                <a:solidFill>
                  <a:srgbClr val="C00000"/>
                </a:solidFill>
              </a:rPr>
              <a:t>deterministic</a:t>
            </a:r>
          </a:p>
        </p:txBody>
      </p:sp>
      <p:pic>
        <p:nvPicPr>
          <p:cNvPr id="11" name="Graphic 10" descr="Clownfish with solid fill">
            <a:extLst>
              <a:ext uri="{FF2B5EF4-FFF2-40B4-BE49-F238E27FC236}">
                <a16:creationId xmlns:a16="http://schemas.microsoft.com/office/drawing/2014/main" id="{796EBCF3-7F42-777A-2EFF-C396450420D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57114" y="2993405"/>
            <a:ext cx="914400" cy="914400"/>
          </a:xfrm>
          <a:prstGeom prst="rect">
            <a:avLst/>
          </a:prstGeom>
        </p:spPr>
      </p:pic>
      <p:pic>
        <p:nvPicPr>
          <p:cNvPr id="12" name="Graphic 11" descr="Clownfish with solid fill">
            <a:extLst>
              <a:ext uri="{FF2B5EF4-FFF2-40B4-BE49-F238E27FC236}">
                <a16:creationId xmlns:a16="http://schemas.microsoft.com/office/drawing/2014/main" id="{287F3162-F6B6-EDB5-9F91-FBDF5E2976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38691" y="2163133"/>
            <a:ext cx="914400" cy="914400"/>
          </a:xfrm>
          <a:prstGeom prst="rect">
            <a:avLst/>
          </a:prstGeom>
        </p:spPr>
      </p:pic>
      <p:sp>
        <p:nvSpPr>
          <p:cNvPr id="24" name="Rectangle 23">
            <a:extLst>
              <a:ext uri="{FF2B5EF4-FFF2-40B4-BE49-F238E27FC236}">
                <a16:creationId xmlns:a16="http://schemas.microsoft.com/office/drawing/2014/main" id="{651D5804-51DA-AAEB-9C46-C92ED9AE27EB}"/>
              </a:ext>
            </a:extLst>
          </p:cNvPr>
          <p:cNvSpPr/>
          <p:nvPr/>
        </p:nvSpPr>
        <p:spPr>
          <a:xfrm>
            <a:off x="8577361" y="4278045"/>
            <a:ext cx="1933545" cy="369332"/>
          </a:xfrm>
          <a:prstGeom prst="rect">
            <a:avLst/>
          </a:prstGeom>
        </p:spPr>
        <p:txBody>
          <a:bodyPr wrap="square">
            <a:spAutoFit/>
          </a:bodyPr>
          <a:lstStyle/>
          <a:p>
            <a:pPr algn="ctr"/>
            <a:r>
              <a:rPr lang="en-US" dirty="0"/>
              <a:t>“up to chance”</a:t>
            </a:r>
          </a:p>
        </p:txBody>
      </p:sp>
      <p:sp>
        <p:nvSpPr>
          <p:cNvPr id="26" name="Rectangle 25">
            <a:extLst>
              <a:ext uri="{FF2B5EF4-FFF2-40B4-BE49-F238E27FC236}">
                <a16:creationId xmlns:a16="http://schemas.microsoft.com/office/drawing/2014/main" id="{4AB1EFE5-F853-5425-FD68-8FDC725F8C2A}"/>
              </a:ext>
            </a:extLst>
          </p:cNvPr>
          <p:cNvSpPr/>
          <p:nvPr/>
        </p:nvSpPr>
        <p:spPr>
          <a:xfrm>
            <a:off x="4950204" y="3165322"/>
            <a:ext cx="1745270" cy="646331"/>
          </a:xfrm>
          <a:prstGeom prst="rect">
            <a:avLst/>
          </a:prstGeom>
        </p:spPr>
        <p:txBody>
          <a:bodyPr wrap="square">
            <a:spAutoFit/>
          </a:bodyPr>
          <a:lstStyle/>
          <a:p>
            <a:pPr algn="ctr"/>
            <a:r>
              <a:rPr lang="en-US" dirty="0"/>
              <a:t>annual survival rate = 0.5</a:t>
            </a:r>
          </a:p>
        </p:txBody>
      </p:sp>
      <p:sp>
        <p:nvSpPr>
          <p:cNvPr id="31" name="Rectangle 30">
            <a:extLst>
              <a:ext uri="{FF2B5EF4-FFF2-40B4-BE49-F238E27FC236}">
                <a16:creationId xmlns:a16="http://schemas.microsoft.com/office/drawing/2014/main" id="{E4C2B9BB-8AF7-7535-2F49-DB8662E4F5EF}"/>
              </a:ext>
            </a:extLst>
          </p:cNvPr>
          <p:cNvSpPr/>
          <p:nvPr/>
        </p:nvSpPr>
        <p:spPr>
          <a:xfrm>
            <a:off x="4950204" y="5457283"/>
            <a:ext cx="1745270" cy="646331"/>
          </a:xfrm>
          <a:prstGeom prst="rect">
            <a:avLst/>
          </a:prstGeom>
        </p:spPr>
        <p:txBody>
          <a:bodyPr wrap="square">
            <a:spAutoFit/>
          </a:bodyPr>
          <a:lstStyle/>
          <a:p>
            <a:pPr algn="ctr"/>
            <a:r>
              <a:rPr lang="en-US" dirty="0"/>
              <a:t>annual survival rate = 0.5</a:t>
            </a:r>
          </a:p>
        </p:txBody>
      </p:sp>
    </p:spTree>
    <p:extLst>
      <p:ext uri="{BB962C8B-B14F-4D97-AF65-F5344CB8AC3E}">
        <p14:creationId xmlns:p14="http://schemas.microsoft.com/office/powerpoint/2010/main" val="26667194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51BBCAC0-5C78-065E-494C-A4FBF39E4611}"/>
              </a:ext>
            </a:extLst>
          </p:cNvPr>
          <p:cNvSpPr>
            <a:spLocks noGrp="1"/>
          </p:cNvSpPr>
          <p:nvPr>
            <p:ph type="title"/>
          </p:nvPr>
        </p:nvSpPr>
        <p:spPr>
          <a:xfrm>
            <a:off x="838200" y="365125"/>
            <a:ext cx="10515600" cy="1325563"/>
          </a:xfrm>
        </p:spPr>
        <p:txBody>
          <a:bodyPr/>
          <a:lstStyle/>
          <a:p>
            <a:r>
              <a:rPr lang="en-US" dirty="0"/>
              <a:t>Deterministic vs. Stochastic</a:t>
            </a:r>
          </a:p>
        </p:txBody>
      </p:sp>
      <p:pic>
        <p:nvPicPr>
          <p:cNvPr id="2" name="Picture 1">
            <a:extLst>
              <a:ext uri="{FF2B5EF4-FFF2-40B4-BE49-F238E27FC236}">
                <a16:creationId xmlns:a16="http://schemas.microsoft.com/office/drawing/2014/main" id="{52AEAB43-2BDE-B141-572D-F3708BEED78B}"/>
              </a:ext>
            </a:extLst>
          </p:cNvPr>
          <p:cNvPicPr>
            <a:picLocks noChangeAspect="1"/>
          </p:cNvPicPr>
          <p:nvPr/>
        </p:nvPicPr>
        <p:blipFill>
          <a:blip r:embed="rId3"/>
          <a:stretch>
            <a:fillRect/>
          </a:stretch>
        </p:blipFill>
        <p:spPr>
          <a:xfrm>
            <a:off x="4950204" y="2933700"/>
            <a:ext cx="1244600" cy="76200"/>
          </a:xfrm>
          <a:prstGeom prst="rect">
            <a:avLst/>
          </a:prstGeom>
        </p:spPr>
      </p:pic>
      <p:pic>
        <p:nvPicPr>
          <p:cNvPr id="4" name="Picture 3">
            <a:extLst>
              <a:ext uri="{FF2B5EF4-FFF2-40B4-BE49-F238E27FC236}">
                <a16:creationId xmlns:a16="http://schemas.microsoft.com/office/drawing/2014/main" id="{87051439-1E86-E5A2-350A-207E7B165B1F}"/>
              </a:ext>
            </a:extLst>
          </p:cNvPr>
          <p:cNvPicPr>
            <a:picLocks noChangeAspect="1"/>
          </p:cNvPicPr>
          <p:nvPr/>
        </p:nvPicPr>
        <p:blipFill rotWithShape="1">
          <a:blip r:embed="rId4"/>
          <a:srcRect t="1" r="36482" b="-329"/>
          <a:stretch/>
        </p:blipFill>
        <p:spPr>
          <a:xfrm>
            <a:off x="2639589" y="1731441"/>
            <a:ext cx="3518001" cy="369333"/>
          </a:xfrm>
          <a:prstGeom prst="rect">
            <a:avLst/>
          </a:prstGeom>
        </p:spPr>
      </p:pic>
      <p:pic>
        <p:nvPicPr>
          <p:cNvPr id="8" name="Graphic 7" descr="Clownfish with solid fill">
            <a:extLst>
              <a:ext uri="{FF2B5EF4-FFF2-40B4-BE49-F238E27FC236}">
                <a16:creationId xmlns:a16="http://schemas.microsoft.com/office/drawing/2014/main" id="{AFFD539E-7BB8-4408-E479-AC945865B3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20488" y="2738835"/>
            <a:ext cx="914400" cy="914400"/>
          </a:xfrm>
          <a:prstGeom prst="rect">
            <a:avLst/>
          </a:prstGeom>
        </p:spPr>
      </p:pic>
      <p:pic>
        <p:nvPicPr>
          <p:cNvPr id="9" name="Graphic 8" descr="Clownfish with solid fill">
            <a:extLst>
              <a:ext uri="{FF2B5EF4-FFF2-40B4-BE49-F238E27FC236}">
                <a16:creationId xmlns:a16="http://schemas.microsoft.com/office/drawing/2014/main" id="{31070B5B-B099-6399-12AA-3B6EA55332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75118" y="3132814"/>
            <a:ext cx="914400" cy="914400"/>
          </a:xfrm>
          <a:prstGeom prst="rect">
            <a:avLst/>
          </a:prstGeom>
        </p:spPr>
      </p:pic>
      <p:pic>
        <p:nvPicPr>
          <p:cNvPr id="10" name="Graphic 9" descr="Clownfish with solid fill">
            <a:extLst>
              <a:ext uri="{FF2B5EF4-FFF2-40B4-BE49-F238E27FC236}">
                <a16:creationId xmlns:a16="http://schemas.microsoft.com/office/drawing/2014/main" id="{07623E32-8BD9-CDDF-C886-1EF958E7AF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03687" y="2141528"/>
            <a:ext cx="914400" cy="914400"/>
          </a:xfrm>
          <a:prstGeom prst="rect">
            <a:avLst/>
          </a:prstGeom>
        </p:spPr>
      </p:pic>
      <p:pic>
        <p:nvPicPr>
          <p:cNvPr id="13" name="Graphic 12" descr="Clownfish with solid fill">
            <a:extLst>
              <a:ext uri="{FF2B5EF4-FFF2-40B4-BE49-F238E27FC236}">
                <a16:creationId xmlns:a16="http://schemas.microsoft.com/office/drawing/2014/main" id="{DD24D1FA-D762-2130-0531-3CB80B161D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6803" y="2347874"/>
            <a:ext cx="914400" cy="914400"/>
          </a:xfrm>
          <a:prstGeom prst="rect">
            <a:avLst/>
          </a:prstGeom>
        </p:spPr>
      </p:pic>
      <p:pic>
        <p:nvPicPr>
          <p:cNvPr id="21" name="Picture 20">
            <a:extLst>
              <a:ext uri="{FF2B5EF4-FFF2-40B4-BE49-F238E27FC236}">
                <a16:creationId xmlns:a16="http://schemas.microsoft.com/office/drawing/2014/main" id="{E067075C-1D8C-D94E-799C-87EC4D5A9721}"/>
              </a:ext>
            </a:extLst>
          </p:cNvPr>
          <p:cNvPicPr>
            <a:picLocks noChangeAspect="1"/>
          </p:cNvPicPr>
          <p:nvPr/>
        </p:nvPicPr>
        <p:blipFill>
          <a:blip r:embed="rId3"/>
          <a:stretch>
            <a:fillRect/>
          </a:stretch>
        </p:blipFill>
        <p:spPr>
          <a:xfrm>
            <a:off x="4950204" y="5295637"/>
            <a:ext cx="1244600" cy="76200"/>
          </a:xfrm>
          <a:prstGeom prst="rect">
            <a:avLst/>
          </a:prstGeom>
        </p:spPr>
      </p:pic>
      <p:pic>
        <p:nvPicPr>
          <p:cNvPr id="23" name="Picture 22">
            <a:extLst>
              <a:ext uri="{FF2B5EF4-FFF2-40B4-BE49-F238E27FC236}">
                <a16:creationId xmlns:a16="http://schemas.microsoft.com/office/drawing/2014/main" id="{BFFCBACD-7B67-DE8D-F58D-0813D835532E}"/>
              </a:ext>
            </a:extLst>
          </p:cNvPr>
          <p:cNvPicPr>
            <a:picLocks noChangeAspect="1"/>
          </p:cNvPicPr>
          <p:nvPr/>
        </p:nvPicPr>
        <p:blipFill rotWithShape="1">
          <a:blip r:embed="rId4"/>
          <a:srcRect t="1" r="36482" b="-329"/>
          <a:stretch/>
        </p:blipFill>
        <p:spPr>
          <a:xfrm>
            <a:off x="2639589" y="4093378"/>
            <a:ext cx="3518001" cy="369333"/>
          </a:xfrm>
          <a:prstGeom prst="rect">
            <a:avLst/>
          </a:prstGeom>
        </p:spPr>
      </p:pic>
      <p:pic>
        <p:nvPicPr>
          <p:cNvPr id="25" name="Graphic 24" descr="Clownfish with solid fill">
            <a:extLst>
              <a:ext uri="{FF2B5EF4-FFF2-40B4-BE49-F238E27FC236}">
                <a16:creationId xmlns:a16="http://schemas.microsoft.com/office/drawing/2014/main" id="{38EEF7D4-DC1E-5236-0A66-62B49DCC96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20488" y="5100772"/>
            <a:ext cx="914400" cy="914400"/>
          </a:xfrm>
          <a:prstGeom prst="rect">
            <a:avLst/>
          </a:prstGeom>
        </p:spPr>
      </p:pic>
      <p:pic>
        <p:nvPicPr>
          <p:cNvPr id="27" name="Graphic 26" descr="Clownfish with solid fill">
            <a:extLst>
              <a:ext uri="{FF2B5EF4-FFF2-40B4-BE49-F238E27FC236}">
                <a16:creationId xmlns:a16="http://schemas.microsoft.com/office/drawing/2014/main" id="{6E7430E0-913E-8EE8-DB65-CEDE1E75EA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75118" y="5494751"/>
            <a:ext cx="914400" cy="914400"/>
          </a:xfrm>
          <a:prstGeom prst="rect">
            <a:avLst/>
          </a:prstGeom>
        </p:spPr>
      </p:pic>
      <p:pic>
        <p:nvPicPr>
          <p:cNvPr id="28" name="Graphic 27" descr="Clownfish with solid fill">
            <a:extLst>
              <a:ext uri="{FF2B5EF4-FFF2-40B4-BE49-F238E27FC236}">
                <a16:creationId xmlns:a16="http://schemas.microsoft.com/office/drawing/2014/main" id="{477EB2D2-FBE8-5BAC-4DD2-011D1B591B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03687" y="4503465"/>
            <a:ext cx="914400" cy="914400"/>
          </a:xfrm>
          <a:prstGeom prst="rect">
            <a:avLst/>
          </a:prstGeom>
        </p:spPr>
      </p:pic>
      <p:pic>
        <p:nvPicPr>
          <p:cNvPr id="29" name="Graphic 28" descr="Clownfish with solid fill">
            <a:extLst>
              <a:ext uri="{FF2B5EF4-FFF2-40B4-BE49-F238E27FC236}">
                <a16:creationId xmlns:a16="http://schemas.microsoft.com/office/drawing/2014/main" id="{4196ED3B-4165-13E8-3540-4FF98EBB4F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6803" y="4709811"/>
            <a:ext cx="914400" cy="914400"/>
          </a:xfrm>
          <a:prstGeom prst="rect">
            <a:avLst/>
          </a:prstGeom>
        </p:spPr>
      </p:pic>
      <p:pic>
        <p:nvPicPr>
          <p:cNvPr id="30" name="Graphic 29" descr="Clownfish with solid fill">
            <a:extLst>
              <a:ext uri="{FF2B5EF4-FFF2-40B4-BE49-F238E27FC236}">
                <a16:creationId xmlns:a16="http://schemas.microsoft.com/office/drawing/2014/main" id="{4D035326-1922-4A0C-B4B6-EF49021B07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41232" y="4838437"/>
            <a:ext cx="914400" cy="914400"/>
          </a:xfrm>
          <a:prstGeom prst="rect">
            <a:avLst/>
          </a:prstGeom>
        </p:spPr>
      </p:pic>
      <p:sp>
        <p:nvSpPr>
          <p:cNvPr id="5" name="Rectangle 4">
            <a:extLst>
              <a:ext uri="{FF2B5EF4-FFF2-40B4-BE49-F238E27FC236}">
                <a16:creationId xmlns:a16="http://schemas.microsoft.com/office/drawing/2014/main" id="{6C0F39E1-F220-EDBD-F1FD-71A3C9BBBCA2}"/>
              </a:ext>
            </a:extLst>
          </p:cNvPr>
          <p:cNvSpPr/>
          <p:nvPr/>
        </p:nvSpPr>
        <p:spPr>
          <a:xfrm>
            <a:off x="6938691" y="4286438"/>
            <a:ext cx="1305807" cy="369332"/>
          </a:xfrm>
          <a:prstGeom prst="rect">
            <a:avLst/>
          </a:prstGeom>
        </p:spPr>
        <p:txBody>
          <a:bodyPr wrap="none">
            <a:spAutoFit/>
          </a:bodyPr>
          <a:lstStyle/>
          <a:p>
            <a:r>
              <a:rPr lang="en-US" dirty="0"/>
              <a:t>if </a:t>
            </a:r>
            <a:r>
              <a:rPr lang="en-US" b="1" dirty="0">
                <a:solidFill>
                  <a:srgbClr val="C00000"/>
                </a:solidFill>
              </a:rPr>
              <a:t>stochastic</a:t>
            </a:r>
          </a:p>
        </p:txBody>
      </p:sp>
      <p:sp>
        <p:nvSpPr>
          <p:cNvPr id="6" name="Rectangle 5">
            <a:extLst>
              <a:ext uri="{FF2B5EF4-FFF2-40B4-BE49-F238E27FC236}">
                <a16:creationId xmlns:a16="http://schemas.microsoft.com/office/drawing/2014/main" id="{7CB2706B-3035-6D24-EAC5-B3904631F644}"/>
              </a:ext>
            </a:extLst>
          </p:cNvPr>
          <p:cNvSpPr/>
          <p:nvPr/>
        </p:nvSpPr>
        <p:spPr>
          <a:xfrm>
            <a:off x="8187528" y="1753999"/>
            <a:ext cx="1933545" cy="369332"/>
          </a:xfrm>
          <a:prstGeom prst="rect">
            <a:avLst/>
          </a:prstGeom>
        </p:spPr>
        <p:txBody>
          <a:bodyPr wrap="square">
            <a:spAutoFit/>
          </a:bodyPr>
          <a:lstStyle/>
          <a:p>
            <a:pPr algn="ctr"/>
            <a:r>
              <a:rPr lang="en-US" dirty="0"/>
              <a:t>“always the same”</a:t>
            </a:r>
          </a:p>
        </p:txBody>
      </p:sp>
      <p:sp>
        <p:nvSpPr>
          <p:cNvPr id="7" name="Rectangle 6">
            <a:extLst>
              <a:ext uri="{FF2B5EF4-FFF2-40B4-BE49-F238E27FC236}">
                <a16:creationId xmlns:a16="http://schemas.microsoft.com/office/drawing/2014/main" id="{737E1FAD-BFA5-8040-7A09-269DDA293A3F}"/>
              </a:ext>
            </a:extLst>
          </p:cNvPr>
          <p:cNvSpPr/>
          <p:nvPr/>
        </p:nvSpPr>
        <p:spPr>
          <a:xfrm>
            <a:off x="6548858" y="1762392"/>
            <a:ext cx="1593834" cy="369332"/>
          </a:xfrm>
          <a:prstGeom prst="rect">
            <a:avLst/>
          </a:prstGeom>
        </p:spPr>
        <p:txBody>
          <a:bodyPr wrap="none">
            <a:spAutoFit/>
          </a:bodyPr>
          <a:lstStyle/>
          <a:p>
            <a:r>
              <a:rPr lang="en-US" dirty="0"/>
              <a:t>if </a:t>
            </a:r>
            <a:r>
              <a:rPr lang="en-US" dirty="0">
                <a:solidFill>
                  <a:srgbClr val="C00000"/>
                </a:solidFill>
              </a:rPr>
              <a:t>deterministic</a:t>
            </a:r>
          </a:p>
        </p:txBody>
      </p:sp>
      <p:pic>
        <p:nvPicPr>
          <p:cNvPr id="11" name="Graphic 10" descr="Clownfish with solid fill">
            <a:extLst>
              <a:ext uri="{FF2B5EF4-FFF2-40B4-BE49-F238E27FC236}">
                <a16:creationId xmlns:a16="http://schemas.microsoft.com/office/drawing/2014/main" id="{796EBCF3-7F42-777A-2EFF-C396450420D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57114" y="2993405"/>
            <a:ext cx="914400" cy="914400"/>
          </a:xfrm>
          <a:prstGeom prst="rect">
            <a:avLst/>
          </a:prstGeom>
        </p:spPr>
      </p:pic>
      <p:pic>
        <p:nvPicPr>
          <p:cNvPr id="12" name="Graphic 11" descr="Clownfish with solid fill">
            <a:extLst>
              <a:ext uri="{FF2B5EF4-FFF2-40B4-BE49-F238E27FC236}">
                <a16:creationId xmlns:a16="http://schemas.microsoft.com/office/drawing/2014/main" id="{287F3162-F6B6-EDB5-9F91-FBDF5E2976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38691" y="2163133"/>
            <a:ext cx="914400" cy="914400"/>
          </a:xfrm>
          <a:prstGeom prst="rect">
            <a:avLst/>
          </a:prstGeom>
        </p:spPr>
      </p:pic>
      <p:sp>
        <p:nvSpPr>
          <p:cNvPr id="24" name="Rectangle 23">
            <a:extLst>
              <a:ext uri="{FF2B5EF4-FFF2-40B4-BE49-F238E27FC236}">
                <a16:creationId xmlns:a16="http://schemas.microsoft.com/office/drawing/2014/main" id="{651D5804-51DA-AAEB-9C46-C92ED9AE27EB}"/>
              </a:ext>
            </a:extLst>
          </p:cNvPr>
          <p:cNvSpPr/>
          <p:nvPr/>
        </p:nvSpPr>
        <p:spPr>
          <a:xfrm>
            <a:off x="8577361" y="4278045"/>
            <a:ext cx="1933545" cy="369332"/>
          </a:xfrm>
          <a:prstGeom prst="rect">
            <a:avLst/>
          </a:prstGeom>
        </p:spPr>
        <p:txBody>
          <a:bodyPr wrap="square">
            <a:spAutoFit/>
          </a:bodyPr>
          <a:lstStyle/>
          <a:p>
            <a:pPr algn="ctr"/>
            <a:r>
              <a:rPr lang="en-US" dirty="0"/>
              <a:t>“up to chance”</a:t>
            </a:r>
          </a:p>
        </p:txBody>
      </p:sp>
      <p:pic>
        <p:nvPicPr>
          <p:cNvPr id="14" name="Graphic 13" descr="Clownfish with solid fill">
            <a:extLst>
              <a:ext uri="{FF2B5EF4-FFF2-40B4-BE49-F238E27FC236}">
                <a16:creationId xmlns:a16="http://schemas.microsoft.com/office/drawing/2014/main" id="{78C9DCFE-9D68-7AE9-93CB-5C833C141E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44498" y="4643572"/>
            <a:ext cx="914400" cy="914400"/>
          </a:xfrm>
          <a:prstGeom prst="rect">
            <a:avLst/>
          </a:prstGeom>
        </p:spPr>
      </p:pic>
      <p:pic>
        <p:nvPicPr>
          <p:cNvPr id="15" name="Graphic 14" descr="Clownfish with solid fill">
            <a:extLst>
              <a:ext uri="{FF2B5EF4-FFF2-40B4-BE49-F238E27FC236}">
                <a16:creationId xmlns:a16="http://schemas.microsoft.com/office/drawing/2014/main" id="{B5B5F071-32C1-3B6D-083C-CD8A1AE533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35602" y="5457906"/>
            <a:ext cx="914400" cy="914400"/>
          </a:xfrm>
          <a:prstGeom prst="rect">
            <a:avLst/>
          </a:prstGeom>
        </p:spPr>
      </p:pic>
      <p:sp>
        <p:nvSpPr>
          <p:cNvPr id="16" name="Rectangle 15">
            <a:extLst>
              <a:ext uri="{FF2B5EF4-FFF2-40B4-BE49-F238E27FC236}">
                <a16:creationId xmlns:a16="http://schemas.microsoft.com/office/drawing/2014/main" id="{93143F3B-32CC-7162-764C-CA472C4A1DAE}"/>
              </a:ext>
            </a:extLst>
          </p:cNvPr>
          <p:cNvSpPr/>
          <p:nvPr/>
        </p:nvSpPr>
        <p:spPr>
          <a:xfrm>
            <a:off x="4950204" y="3165322"/>
            <a:ext cx="1745270" cy="646331"/>
          </a:xfrm>
          <a:prstGeom prst="rect">
            <a:avLst/>
          </a:prstGeom>
        </p:spPr>
        <p:txBody>
          <a:bodyPr wrap="square">
            <a:spAutoFit/>
          </a:bodyPr>
          <a:lstStyle/>
          <a:p>
            <a:pPr algn="ctr"/>
            <a:r>
              <a:rPr lang="en-US" dirty="0"/>
              <a:t>annual survival rate = 0.5</a:t>
            </a:r>
          </a:p>
        </p:txBody>
      </p:sp>
      <p:sp>
        <p:nvSpPr>
          <p:cNvPr id="17" name="Rectangle 16">
            <a:extLst>
              <a:ext uri="{FF2B5EF4-FFF2-40B4-BE49-F238E27FC236}">
                <a16:creationId xmlns:a16="http://schemas.microsoft.com/office/drawing/2014/main" id="{A37895BE-F8FD-B33A-95A1-23E93781C095}"/>
              </a:ext>
            </a:extLst>
          </p:cNvPr>
          <p:cNvSpPr/>
          <p:nvPr/>
        </p:nvSpPr>
        <p:spPr>
          <a:xfrm>
            <a:off x="4950204" y="5457283"/>
            <a:ext cx="1745270" cy="646331"/>
          </a:xfrm>
          <a:prstGeom prst="rect">
            <a:avLst/>
          </a:prstGeom>
        </p:spPr>
        <p:txBody>
          <a:bodyPr wrap="square">
            <a:spAutoFit/>
          </a:bodyPr>
          <a:lstStyle/>
          <a:p>
            <a:pPr algn="ctr"/>
            <a:r>
              <a:rPr lang="en-US" dirty="0"/>
              <a:t>annual survival rate = 0.5</a:t>
            </a:r>
          </a:p>
        </p:txBody>
      </p:sp>
    </p:spTree>
    <p:extLst>
      <p:ext uri="{BB962C8B-B14F-4D97-AF65-F5344CB8AC3E}">
        <p14:creationId xmlns:p14="http://schemas.microsoft.com/office/powerpoint/2010/main" val="27230151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7347D86-E9DA-4EF2-2203-4EE60007AAB5}"/>
              </a:ext>
            </a:extLst>
          </p:cNvPr>
          <p:cNvSpPr txBox="1"/>
          <p:nvPr/>
        </p:nvSpPr>
        <p:spPr>
          <a:xfrm>
            <a:off x="6984489" y="1675239"/>
            <a:ext cx="5207511" cy="4339650"/>
          </a:xfrm>
          <a:prstGeom prst="rect">
            <a:avLst/>
          </a:prstGeom>
          <a:noFill/>
        </p:spPr>
        <p:txBody>
          <a:bodyPr wrap="square">
            <a:spAutoFit/>
          </a:bodyPr>
          <a:lstStyle/>
          <a:p>
            <a:pPr marL="457200" indent="-457200">
              <a:buFont typeface="Arial" panose="020B0604020202020204" pitchFamily="34" charset="0"/>
              <a:buChar char="•"/>
            </a:pPr>
            <a:r>
              <a:rPr lang="en-US" sz="2400" i="1" dirty="0">
                <a:solidFill>
                  <a:schemeClr val="bg1">
                    <a:lumMod val="65000"/>
                  </a:schemeClr>
                </a:solidFill>
                <a:latin typeface="Calibri" panose="020F0502020204030204" pitchFamily="34" charset="0"/>
                <a:cs typeface="Calibri" panose="020F0502020204030204" pitchFamily="34" charset="0"/>
              </a:rPr>
              <a:t>r</a:t>
            </a:r>
            <a:r>
              <a:rPr lang="en-US" sz="2400" dirty="0">
                <a:solidFill>
                  <a:schemeClr val="bg1">
                    <a:lumMod val="65000"/>
                  </a:schemeClr>
                </a:solidFill>
                <a:latin typeface="Calibri" panose="020F0502020204030204" pitchFamily="34" charset="0"/>
                <a:cs typeface="Calibri" panose="020F0502020204030204" pitchFamily="34" charset="0"/>
              </a:rPr>
              <a:t> and </a:t>
            </a:r>
            <a:r>
              <a:rPr lang="en-US" sz="2400" i="1" dirty="0">
                <a:solidFill>
                  <a:schemeClr val="bg1">
                    <a:lumMod val="65000"/>
                  </a:schemeClr>
                </a:solidFill>
                <a:latin typeface="Calibri" panose="020F0502020204030204" pitchFamily="34" charset="0"/>
                <a:cs typeface="Calibri" panose="020F0502020204030204" pitchFamily="34" charset="0"/>
              </a:rPr>
              <a:t>K</a:t>
            </a:r>
            <a:r>
              <a:rPr lang="en-US" sz="2400" dirty="0">
                <a:solidFill>
                  <a:schemeClr val="bg1">
                    <a:lumMod val="65000"/>
                  </a:schemeClr>
                </a:solidFill>
                <a:latin typeface="Calibri" panose="020F0502020204030204" pitchFamily="34" charset="0"/>
                <a:cs typeface="Calibri" panose="020F0502020204030204" pitchFamily="34" charset="0"/>
              </a:rPr>
              <a:t> and N = difficult to measure.</a:t>
            </a:r>
          </a:p>
          <a:p>
            <a:pPr marL="457200" indent="-457200">
              <a:buFont typeface="Arial" panose="020B0604020202020204" pitchFamily="34" charset="0"/>
              <a:buChar char="•"/>
            </a:pPr>
            <a:r>
              <a:rPr lang="en-US" sz="2400" dirty="0">
                <a:solidFill>
                  <a:schemeClr val="bg1">
                    <a:lumMod val="65000"/>
                  </a:schemeClr>
                </a:solidFill>
                <a:latin typeface="Calibri" panose="020F0502020204030204" pitchFamily="34" charset="0"/>
                <a:cs typeface="Calibri" panose="020F0502020204030204" pitchFamily="34" charset="0"/>
              </a:rPr>
              <a:t>Neglect population structure.</a:t>
            </a:r>
          </a:p>
          <a:p>
            <a:pPr marL="457200" indent="-457200">
              <a:buFont typeface="Arial" panose="020B0604020202020204" pitchFamily="34" charset="0"/>
              <a:buChar char="•"/>
            </a:pPr>
            <a:r>
              <a:rPr lang="en-US" sz="2400" dirty="0">
                <a:solidFill>
                  <a:schemeClr val="bg1">
                    <a:lumMod val="65000"/>
                  </a:schemeClr>
                </a:solidFill>
                <a:latin typeface="Calibri" panose="020F0502020204030204" pitchFamily="34" charset="0"/>
                <a:cs typeface="Calibri" panose="020F0502020204030204" pitchFamily="34" charset="0"/>
              </a:rPr>
              <a:t>Single species models.</a:t>
            </a:r>
          </a:p>
          <a:p>
            <a:pPr marL="457200" indent="-457200">
              <a:buFont typeface="Arial" panose="020B0604020202020204" pitchFamily="34" charset="0"/>
              <a:buChar char="•"/>
            </a:pPr>
            <a:r>
              <a:rPr lang="en-US" sz="2400" dirty="0">
                <a:solidFill>
                  <a:schemeClr val="bg1">
                    <a:lumMod val="65000"/>
                  </a:schemeClr>
                </a:solidFill>
                <a:latin typeface="Calibri" panose="020F0502020204030204" pitchFamily="34" charset="0"/>
                <a:cs typeface="Calibri" panose="020F0502020204030204" pitchFamily="34" charset="0"/>
              </a:rPr>
              <a:t>Assumes constant harvest.</a:t>
            </a:r>
          </a:p>
          <a:p>
            <a:pPr marL="457200" indent="-457200">
              <a:buFont typeface="Arial" panose="020B0604020202020204" pitchFamily="34" charset="0"/>
              <a:buChar char="•"/>
            </a:pPr>
            <a:r>
              <a:rPr lang="en-US" sz="2400" dirty="0">
                <a:solidFill>
                  <a:schemeClr val="bg1">
                    <a:lumMod val="65000"/>
                  </a:schemeClr>
                </a:solidFill>
                <a:latin typeface="Calibri" panose="020F0502020204030204" pitchFamily="34" charset="0"/>
                <a:cs typeface="Calibri" panose="020F0502020204030204" pitchFamily="34" charset="0"/>
              </a:rPr>
              <a:t>Ignores reality of overfishing.</a:t>
            </a:r>
          </a:p>
          <a:p>
            <a:pPr marL="457200" indent="-457200">
              <a:buFont typeface="Arial" panose="020B0604020202020204" pitchFamily="34" charset="0"/>
              <a:buChar char="•"/>
            </a:pPr>
            <a:r>
              <a:rPr lang="en-US" sz="2400" dirty="0">
                <a:latin typeface="Calibri" panose="020F0502020204030204" pitchFamily="34" charset="0"/>
                <a:cs typeface="Calibri" panose="020F0502020204030204" pitchFamily="34" charset="0"/>
              </a:rPr>
              <a:t>Because of the </a:t>
            </a:r>
            <a:r>
              <a:rPr lang="en-US" sz="2400" b="1" dirty="0">
                <a:solidFill>
                  <a:srgbClr val="C00000"/>
                </a:solidFill>
                <a:latin typeface="Calibri" panose="020F0502020204030204" pitchFamily="34" charset="0"/>
                <a:cs typeface="Calibri" panose="020F0502020204030204" pitchFamily="34" charset="0"/>
              </a:rPr>
              <a:t>semi-stable equilibrium </a:t>
            </a:r>
            <a:r>
              <a:rPr lang="en-US" sz="2400" dirty="0">
                <a:latin typeface="Calibri" panose="020F0502020204030204" pitchFamily="34" charset="0"/>
                <a:cs typeface="Calibri" panose="020F0502020204030204" pitchFamily="34" charset="0"/>
              </a:rPr>
              <a:t>at MSY, small (natural) decreases in N can be devastating</a:t>
            </a:r>
          </a:p>
          <a:p>
            <a:pPr marL="914400" lvl="1" indent="-457200">
              <a:buFont typeface="Courier New" panose="02070309020205020404" pitchFamily="49" charset="0"/>
              <a:buChar char="o"/>
            </a:pPr>
            <a:r>
              <a:rPr lang="en-US" sz="2400" b="1" dirty="0">
                <a:solidFill>
                  <a:srgbClr val="C00000"/>
                </a:solidFill>
              </a:rPr>
              <a:t>environmental stochasticity</a:t>
            </a:r>
          </a:p>
          <a:p>
            <a:pPr marL="1371600" lvl="2" indent="-457200">
              <a:buFont typeface="Wingdings" pitchFamily="2" charset="2"/>
              <a:buChar char="§"/>
            </a:pPr>
            <a:r>
              <a:rPr lang="en-US" sz="2000" dirty="0"/>
              <a:t>temporal changes in mortality or reproductive rate (e.g. due to climate)</a:t>
            </a:r>
          </a:p>
        </p:txBody>
      </p:sp>
      <p:pic>
        <p:nvPicPr>
          <p:cNvPr id="2" name="Picture 1">
            <a:extLst>
              <a:ext uri="{FF2B5EF4-FFF2-40B4-BE49-F238E27FC236}">
                <a16:creationId xmlns:a16="http://schemas.microsoft.com/office/drawing/2014/main" id="{0ED3E4D6-E3B2-FB7F-071F-E87164C60ABC}"/>
              </a:ext>
            </a:extLst>
          </p:cNvPr>
          <p:cNvPicPr>
            <a:picLocks noChangeAspect="1"/>
          </p:cNvPicPr>
          <p:nvPr/>
        </p:nvPicPr>
        <p:blipFill>
          <a:blip r:embed="rId3"/>
          <a:stretch>
            <a:fillRect/>
          </a:stretch>
        </p:blipFill>
        <p:spPr>
          <a:xfrm>
            <a:off x="2801706" y="3439534"/>
            <a:ext cx="1244600" cy="76200"/>
          </a:xfrm>
          <a:prstGeom prst="rect">
            <a:avLst/>
          </a:prstGeom>
        </p:spPr>
      </p:pic>
      <p:pic>
        <p:nvPicPr>
          <p:cNvPr id="4" name="Picture 3">
            <a:extLst>
              <a:ext uri="{FF2B5EF4-FFF2-40B4-BE49-F238E27FC236}">
                <a16:creationId xmlns:a16="http://schemas.microsoft.com/office/drawing/2014/main" id="{AA1FA6C7-5EEB-C093-4006-9AF515FFF3B1}"/>
              </a:ext>
            </a:extLst>
          </p:cNvPr>
          <p:cNvPicPr>
            <a:picLocks noChangeAspect="1"/>
          </p:cNvPicPr>
          <p:nvPr/>
        </p:nvPicPr>
        <p:blipFill rotWithShape="1">
          <a:blip r:embed="rId4"/>
          <a:srcRect t="1" r="36482" b="-329"/>
          <a:stretch/>
        </p:blipFill>
        <p:spPr>
          <a:xfrm>
            <a:off x="491091" y="2237275"/>
            <a:ext cx="3518001" cy="369333"/>
          </a:xfrm>
          <a:prstGeom prst="rect">
            <a:avLst/>
          </a:prstGeom>
        </p:spPr>
      </p:pic>
      <p:pic>
        <p:nvPicPr>
          <p:cNvPr id="5" name="Graphic 4" descr="Clownfish with solid fill">
            <a:extLst>
              <a:ext uri="{FF2B5EF4-FFF2-40B4-BE49-F238E27FC236}">
                <a16:creationId xmlns:a16="http://schemas.microsoft.com/office/drawing/2014/main" id="{FD8DC293-D84B-1304-AA82-BB07194758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71990" y="3244669"/>
            <a:ext cx="914400" cy="914400"/>
          </a:xfrm>
          <a:prstGeom prst="rect">
            <a:avLst/>
          </a:prstGeom>
        </p:spPr>
      </p:pic>
      <p:pic>
        <p:nvPicPr>
          <p:cNvPr id="6" name="Graphic 5" descr="Clownfish with solid fill">
            <a:extLst>
              <a:ext uri="{FF2B5EF4-FFF2-40B4-BE49-F238E27FC236}">
                <a16:creationId xmlns:a16="http://schemas.microsoft.com/office/drawing/2014/main" id="{08C3C67F-F198-1EB5-4E9D-00D85AE9E7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6620" y="3638648"/>
            <a:ext cx="914400" cy="914400"/>
          </a:xfrm>
          <a:prstGeom prst="rect">
            <a:avLst/>
          </a:prstGeom>
        </p:spPr>
      </p:pic>
      <p:pic>
        <p:nvPicPr>
          <p:cNvPr id="7" name="Graphic 6" descr="Clownfish with solid fill">
            <a:extLst>
              <a:ext uri="{FF2B5EF4-FFF2-40B4-BE49-F238E27FC236}">
                <a16:creationId xmlns:a16="http://schemas.microsoft.com/office/drawing/2014/main" id="{0D9D7D00-C808-0F9A-2621-E69FC09182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55189" y="2647362"/>
            <a:ext cx="914400" cy="914400"/>
          </a:xfrm>
          <a:prstGeom prst="rect">
            <a:avLst/>
          </a:prstGeom>
        </p:spPr>
      </p:pic>
      <p:pic>
        <p:nvPicPr>
          <p:cNvPr id="8" name="Graphic 7" descr="Clownfish with solid fill">
            <a:extLst>
              <a:ext uri="{FF2B5EF4-FFF2-40B4-BE49-F238E27FC236}">
                <a16:creationId xmlns:a16="http://schemas.microsoft.com/office/drawing/2014/main" id="{F25A2EFF-6DBA-DC5D-B797-1B46839CC3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8305" y="2853708"/>
            <a:ext cx="914400" cy="914400"/>
          </a:xfrm>
          <a:prstGeom prst="rect">
            <a:avLst/>
          </a:prstGeom>
        </p:spPr>
      </p:pic>
      <p:sp>
        <p:nvSpPr>
          <p:cNvPr id="9" name="Rectangle 8">
            <a:extLst>
              <a:ext uri="{FF2B5EF4-FFF2-40B4-BE49-F238E27FC236}">
                <a16:creationId xmlns:a16="http://schemas.microsoft.com/office/drawing/2014/main" id="{C90C0AE8-CE98-B2A7-6A82-87953B8AD153}"/>
              </a:ext>
            </a:extLst>
          </p:cNvPr>
          <p:cNvSpPr/>
          <p:nvPr/>
        </p:nvSpPr>
        <p:spPr>
          <a:xfrm>
            <a:off x="3838876" y="2259707"/>
            <a:ext cx="1305807" cy="369332"/>
          </a:xfrm>
          <a:prstGeom prst="rect">
            <a:avLst/>
          </a:prstGeom>
        </p:spPr>
        <p:txBody>
          <a:bodyPr wrap="none">
            <a:spAutoFit/>
          </a:bodyPr>
          <a:lstStyle/>
          <a:p>
            <a:r>
              <a:rPr lang="en-US" dirty="0"/>
              <a:t>if </a:t>
            </a:r>
            <a:r>
              <a:rPr lang="en-US" b="1" dirty="0">
                <a:solidFill>
                  <a:srgbClr val="C00000"/>
                </a:solidFill>
              </a:rPr>
              <a:t>stochastic</a:t>
            </a:r>
          </a:p>
        </p:txBody>
      </p:sp>
      <p:sp>
        <p:nvSpPr>
          <p:cNvPr id="10" name="Rectangle 9">
            <a:extLst>
              <a:ext uri="{FF2B5EF4-FFF2-40B4-BE49-F238E27FC236}">
                <a16:creationId xmlns:a16="http://schemas.microsoft.com/office/drawing/2014/main" id="{B033897F-8C63-BA63-752C-9AFD218A34C0}"/>
              </a:ext>
            </a:extLst>
          </p:cNvPr>
          <p:cNvSpPr/>
          <p:nvPr/>
        </p:nvSpPr>
        <p:spPr>
          <a:xfrm>
            <a:off x="5129227" y="2311669"/>
            <a:ext cx="1933545" cy="369332"/>
          </a:xfrm>
          <a:prstGeom prst="rect">
            <a:avLst/>
          </a:prstGeom>
        </p:spPr>
        <p:txBody>
          <a:bodyPr wrap="square">
            <a:spAutoFit/>
          </a:bodyPr>
          <a:lstStyle/>
          <a:p>
            <a:pPr algn="ctr"/>
            <a:r>
              <a:rPr lang="en-US" dirty="0"/>
              <a:t>“up to chance”</a:t>
            </a:r>
          </a:p>
        </p:txBody>
      </p:sp>
      <p:pic>
        <p:nvPicPr>
          <p:cNvPr id="13" name="Graphic 12" descr="Clownfish with solid fill">
            <a:extLst>
              <a:ext uri="{FF2B5EF4-FFF2-40B4-BE49-F238E27FC236}">
                <a16:creationId xmlns:a16="http://schemas.microsoft.com/office/drawing/2014/main" id="{B02C314F-8C75-CC8C-1AF2-39DF1C5D00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97883" y="2654764"/>
            <a:ext cx="914400" cy="914400"/>
          </a:xfrm>
          <a:prstGeom prst="rect">
            <a:avLst/>
          </a:prstGeom>
        </p:spPr>
      </p:pic>
      <p:sp>
        <p:nvSpPr>
          <p:cNvPr id="15" name="Rectangle 14">
            <a:extLst>
              <a:ext uri="{FF2B5EF4-FFF2-40B4-BE49-F238E27FC236}">
                <a16:creationId xmlns:a16="http://schemas.microsoft.com/office/drawing/2014/main" id="{1D0857A1-1194-96CB-63E2-39E1C78779BB}"/>
              </a:ext>
            </a:extLst>
          </p:cNvPr>
          <p:cNvSpPr/>
          <p:nvPr/>
        </p:nvSpPr>
        <p:spPr>
          <a:xfrm>
            <a:off x="2691417" y="3569164"/>
            <a:ext cx="1745270" cy="646331"/>
          </a:xfrm>
          <a:prstGeom prst="rect">
            <a:avLst/>
          </a:prstGeom>
        </p:spPr>
        <p:txBody>
          <a:bodyPr wrap="square">
            <a:spAutoFit/>
          </a:bodyPr>
          <a:lstStyle/>
          <a:p>
            <a:pPr algn="ctr"/>
            <a:r>
              <a:rPr lang="en-US" dirty="0"/>
              <a:t>annual survival rate = 0.5</a:t>
            </a:r>
          </a:p>
        </p:txBody>
      </p:sp>
      <p:sp>
        <p:nvSpPr>
          <p:cNvPr id="16" name="Rectangle 15">
            <a:extLst>
              <a:ext uri="{FF2B5EF4-FFF2-40B4-BE49-F238E27FC236}">
                <a16:creationId xmlns:a16="http://schemas.microsoft.com/office/drawing/2014/main" id="{3AF241B2-505A-227B-7215-2CE9E0A8AD4E}"/>
              </a:ext>
            </a:extLst>
          </p:cNvPr>
          <p:cNvSpPr/>
          <p:nvPr/>
        </p:nvSpPr>
        <p:spPr>
          <a:xfrm>
            <a:off x="4669245" y="3522997"/>
            <a:ext cx="1745270" cy="369332"/>
          </a:xfrm>
          <a:prstGeom prst="rect">
            <a:avLst/>
          </a:prstGeom>
        </p:spPr>
        <p:txBody>
          <a:bodyPr wrap="square">
            <a:spAutoFit/>
          </a:bodyPr>
          <a:lstStyle/>
          <a:p>
            <a:pPr algn="ctr"/>
            <a:r>
              <a:rPr lang="en-US" dirty="0"/>
              <a:t>cyclone year!</a:t>
            </a:r>
          </a:p>
        </p:txBody>
      </p:sp>
      <p:sp>
        <p:nvSpPr>
          <p:cNvPr id="14" name="Title 1">
            <a:extLst>
              <a:ext uri="{FF2B5EF4-FFF2-40B4-BE49-F238E27FC236}">
                <a16:creationId xmlns:a16="http://schemas.microsoft.com/office/drawing/2014/main" id="{27D5688E-3974-EEC1-8A3F-A956A7444684}"/>
              </a:ext>
            </a:extLst>
          </p:cNvPr>
          <p:cNvSpPr txBox="1">
            <a:spLocks/>
          </p:cNvSpPr>
          <p:nvPr/>
        </p:nvSpPr>
        <p:spPr>
          <a:xfrm>
            <a:off x="0" y="129873"/>
            <a:ext cx="91440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The case of the orange </a:t>
            </a:r>
            <a:r>
              <a:rPr lang="en-US" dirty="0" err="1"/>
              <a:t>roughy</a:t>
            </a:r>
            <a:r>
              <a:rPr lang="en-US" dirty="0"/>
              <a:t> highlights many of the </a:t>
            </a:r>
            <a:r>
              <a:rPr lang="en-US" b="1" dirty="0">
                <a:solidFill>
                  <a:srgbClr val="C00000"/>
                </a:solidFill>
              </a:rPr>
              <a:t>inherent problems with MSY</a:t>
            </a:r>
          </a:p>
        </p:txBody>
      </p:sp>
      <p:pic>
        <p:nvPicPr>
          <p:cNvPr id="3" name="Picture 2" descr="Orange Roughy - Good Fish Bad Fish">
            <a:extLst>
              <a:ext uri="{FF2B5EF4-FFF2-40B4-BE49-F238E27FC236}">
                <a16:creationId xmlns:a16="http://schemas.microsoft.com/office/drawing/2014/main" id="{86884402-AD96-365C-26A5-F586E2344D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76360" y="112070"/>
            <a:ext cx="3215640" cy="133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39039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7347D86-E9DA-4EF2-2203-4EE60007AAB5}"/>
              </a:ext>
            </a:extLst>
          </p:cNvPr>
          <p:cNvSpPr txBox="1"/>
          <p:nvPr/>
        </p:nvSpPr>
        <p:spPr>
          <a:xfrm>
            <a:off x="6984489" y="1538079"/>
            <a:ext cx="5207511" cy="5693866"/>
          </a:xfrm>
          <a:prstGeom prst="rect">
            <a:avLst/>
          </a:prstGeom>
          <a:noFill/>
        </p:spPr>
        <p:txBody>
          <a:bodyPr wrap="square">
            <a:spAutoFit/>
          </a:bodyPr>
          <a:lstStyle/>
          <a:p>
            <a:pPr marL="457200" indent="-457200">
              <a:buFont typeface="Arial" panose="020B0604020202020204" pitchFamily="34" charset="0"/>
              <a:buChar char="•"/>
            </a:pPr>
            <a:r>
              <a:rPr lang="en-US" sz="2400" i="1" dirty="0">
                <a:solidFill>
                  <a:schemeClr val="bg1">
                    <a:lumMod val="65000"/>
                  </a:schemeClr>
                </a:solidFill>
                <a:latin typeface="Calibri" panose="020F0502020204030204" pitchFamily="34" charset="0"/>
                <a:cs typeface="Calibri" panose="020F0502020204030204" pitchFamily="34" charset="0"/>
              </a:rPr>
              <a:t>r</a:t>
            </a:r>
            <a:r>
              <a:rPr lang="en-US" sz="2400" dirty="0">
                <a:solidFill>
                  <a:schemeClr val="bg1">
                    <a:lumMod val="65000"/>
                  </a:schemeClr>
                </a:solidFill>
                <a:latin typeface="Calibri" panose="020F0502020204030204" pitchFamily="34" charset="0"/>
                <a:cs typeface="Calibri" panose="020F0502020204030204" pitchFamily="34" charset="0"/>
              </a:rPr>
              <a:t> and </a:t>
            </a:r>
            <a:r>
              <a:rPr lang="en-US" sz="2400" i="1" dirty="0">
                <a:solidFill>
                  <a:schemeClr val="bg1">
                    <a:lumMod val="65000"/>
                  </a:schemeClr>
                </a:solidFill>
                <a:latin typeface="Calibri" panose="020F0502020204030204" pitchFamily="34" charset="0"/>
                <a:cs typeface="Calibri" panose="020F0502020204030204" pitchFamily="34" charset="0"/>
              </a:rPr>
              <a:t>K</a:t>
            </a:r>
            <a:r>
              <a:rPr lang="en-US" sz="2400" dirty="0">
                <a:solidFill>
                  <a:schemeClr val="bg1">
                    <a:lumMod val="65000"/>
                  </a:schemeClr>
                </a:solidFill>
                <a:latin typeface="Calibri" panose="020F0502020204030204" pitchFamily="34" charset="0"/>
                <a:cs typeface="Calibri" panose="020F0502020204030204" pitchFamily="34" charset="0"/>
              </a:rPr>
              <a:t> and N = difficult to measure.</a:t>
            </a:r>
          </a:p>
          <a:p>
            <a:pPr marL="457200" indent="-457200">
              <a:buFont typeface="Arial" panose="020B0604020202020204" pitchFamily="34" charset="0"/>
              <a:buChar char="•"/>
            </a:pPr>
            <a:r>
              <a:rPr lang="en-US" sz="2400" dirty="0">
                <a:solidFill>
                  <a:schemeClr val="bg1">
                    <a:lumMod val="65000"/>
                  </a:schemeClr>
                </a:solidFill>
                <a:latin typeface="Calibri" panose="020F0502020204030204" pitchFamily="34" charset="0"/>
                <a:cs typeface="Calibri" panose="020F0502020204030204" pitchFamily="34" charset="0"/>
              </a:rPr>
              <a:t>Neglect population structure.</a:t>
            </a:r>
          </a:p>
          <a:p>
            <a:pPr marL="457200" indent="-457200">
              <a:buFont typeface="Arial" panose="020B0604020202020204" pitchFamily="34" charset="0"/>
              <a:buChar char="•"/>
            </a:pPr>
            <a:r>
              <a:rPr lang="en-US" sz="2400" dirty="0">
                <a:solidFill>
                  <a:schemeClr val="bg1">
                    <a:lumMod val="65000"/>
                  </a:schemeClr>
                </a:solidFill>
                <a:latin typeface="Calibri" panose="020F0502020204030204" pitchFamily="34" charset="0"/>
                <a:cs typeface="Calibri" panose="020F0502020204030204" pitchFamily="34" charset="0"/>
              </a:rPr>
              <a:t>Single species models.</a:t>
            </a:r>
          </a:p>
          <a:p>
            <a:pPr marL="457200" indent="-457200">
              <a:buFont typeface="Arial" panose="020B0604020202020204" pitchFamily="34" charset="0"/>
              <a:buChar char="•"/>
            </a:pPr>
            <a:r>
              <a:rPr lang="en-US" sz="2400" dirty="0">
                <a:solidFill>
                  <a:schemeClr val="bg1">
                    <a:lumMod val="65000"/>
                  </a:schemeClr>
                </a:solidFill>
                <a:latin typeface="Calibri" panose="020F0502020204030204" pitchFamily="34" charset="0"/>
                <a:cs typeface="Calibri" panose="020F0502020204030204" pitchFamily="34" charset="0"/>
              </a:rPr>
              <a:t>Assumes constant harvest.</a:t>
            </a:r>
          </a:p>
          <a:p>
            <a:pPr marL="457200" indent="-457200">
              <a:buFont typeface="Arial" panose="020B0604020202020204" pitchFamily="34" charset="0"/>
              <a:buChar char="•"/>
            </a:pPr>
            <a:r>
              <a:rPr lang="en-US" sz="2400" dirty="0">
                <a:solidFill>
                  <a:schemeClr val="bg1">
                    <a:lumMod val="65000"/>
                  </a:schemeClr>
                </a:solidFill>
                <a:latin typeface="Calibri" panose="020F0502020204030204" pitchFamily="34" charset="0"/>
                <a:cs typeface="Calibri" panose="020F0502020204030204" pitchFamily="34" charset="0"/>
              </a:rPr>
              <a:t>Ignores reality of overfishing.</a:t>
            </a:r>
          </a:p>
          <a:p>
            <a:pPr marL="457200" indent="-457200">
              <a:buFont typeface="Arial" panose="020B0604020202020204" pitchFamily="34" charset="0"/>
              <a:buChar char="•"/>
            </a:pPr>
            <a:r>
              <a:rPr lang="en-US" sz="2400" dirty="0">
                <a:solidFill>
                  <a:schemeClr val="bg1">
                    <a:lumMod val="65000"/>
                  </a:schemeClr>
                </a:solidFill>
                <a:latin typeface="Calibri" panose="020F0502020204030204" pitchFamily="34" charset="0"/>
                <a:cs typeface="Calibri" panose="020F0502020204030204" pitchFamily="34" charset="0"/>
              </a:rPr>
              <a:t>Because of the </a:t>
            </a:r>
            <a:r>
              <a:rPr lang="en-US" sz="2400" b="1" dirty="0">
                <a:solidFill>
                  <a:schemeClr val="bg1">
                    <a:lumMod val="65000"/>
                  </a:schemeClr>
                </a:solidFill>
                <a:latin typeface="Calibri" panose="020F0502020204030204" pitchFamily="34" charset="0"/>
                <a:cs typeface="Calibri" panose="020F0502020204030204" pitchFamily="34" charset="0"/>
              </a:rPr>
              <a:t>semi-stable equilibrium </a:t>
            </a:r>
            <a:r>
              <a:rPr lang="en-US" sz="2400" dirty="0">
                <a:solidFill>
                  <a:schemeClr val="bg1">
                    <a:lumMod val="65000"/>
                  </a:schemeClr>
                </a:solidFill>
                <a:latin typeface="Calibri" panose="020F0502020204030204" pitchFamily="34" charset="0"/>
                <a:cs typeface="Calibri" panose="020F0502020204030204" pitchFamily="34" charset="0"/>
              </a:rPr>
              <a:t>at MSY, small (natural) decreases in N can be devastating</a:t>
            </a:r>
          </a:p>
          <a:p>
            <a:pPr marL="914400" lvl="1" indent="-457200">
              <a:buFont typeface="Courier New" panose="02070309020205020404" pitchFamily="49" charset="0"/>
              <a:buChar char="o"/>
            </a:pPr>
            <a:r>
              <a:rPr lang="en-US" sz="2400" b="1" dirty="0">
                <a:solidFill>
                  <a:schemeClr val="bg1">
                    <a:lumMod val="65000"/>
                  </a:schemeClr>
                </a:solidFill>
              </a:rPr>
              <a:t>environmental stochasticity</a:t>
            </a:r>
          </a:p>
          <a:p>
            <a:pPr marL="1371600" lvl="2" indent="-457200">
              <a:buFont typeface="Wingdings" pitchFamily="2" charset="2"/>
              <a:buChar char="§"/>
            </a:pPr>
            <a:r>
              <a:rPr lang="en-US" sz="2000" dirty="0">
                <a:solidFill>
                  <a:schemeClr val="bg1">
                    <a:lumMod val="65000"/>
                  </a:schemeClr>
                </a:solidFill>
              </a:rPr>
              <a:t>temporal changes in mortality or reproductive rate (due to climate)</a:t>
            </a:r>
            <a:endParaRPr lang="en-US" sz="2400" b="1" dirty="0">
              <a:solidFill>
                <a:schemeClr val="bg1">
                  <a:lumMod val="65000"/>
                </a:schemeClr>
              </a:solidFill>
            </a:endParaRPr>
          </a:p>
          <a:p>
            <a:pPr marL="914400" lvl="1" indent="-457200">
              <a:buFont typeface="Courier New" panose="02070309020205020404" pitchFamily="49" charset="0"/>
              <a:buChar char="o"/>
            </a:pPr>
            <a:r>
              <a:rPr lang="en-US" sz="2400" b="1" dirty="0">
                <a:solidFill>
                  <a:srgbClr val="C00000"/>
                </a:solidFill>
              </a:rPr>
              <a:t>demographic stochasticity</a:t>
            </a:r>
          </a:p>
          <a:p>
            <a:pPr marL="1371600" lvl="2" indent="-457200">
              <a:buFont typeface="Wingdings" pitchFamily="2" charset="2"/>
              <a:buChar char="§"/>
            </a:pPr>
            <a:r>
              <a:rPr lang="en-US" sz="2000" dirty="0"/>
              <a:t>individual-level differences in mortality and reproduction, esp. at small pop size</a:t>
            </a:r>
          </a:p>
          <a:p>
            <a:pPr marL="914400" lvl="1" indent="-457200">
              <a:buFont typeface="Courier New" panose="02070309020205020404" pitchFamily="49" charset="0"/>
              <a:buChar char="o"/>
            </a:pPr>
            <a:endParaRPr lang="en-US" sz="2400" b="1" dirty="0">
              <a:solidFill>
                <a:srgbClr val="C00000"/>
              </a:solidFill>
            </a:endParaRPr>
          </a:p>
        </p:txBody>
      </p:sp>
      <p:pic>
        <p:nvPicPr>
          <p:cNvPr id="2" name="Picture 1">
            <a:extLst>
              <a:ext uri="{FF2B5EF4-FFF2-40B4-BE49-F238E27FC236}">
                <a16:creationId xmlns:a16="http://schemas.microsoft.com/office/drawing/2014/main" id="{0ED3E4D6-E3B2-FB7F-071F-E87164C60ABC}"/>
              </a:ext>
            </a:extLst>
          </p:cNvPr>
          <p:cNvPicPr>
            <a:picLocks noChangeAspect="1"/>
          </p:cNvPicPr>
          <p:nvPr/>
        </p:nvPicPr>
        <p:blipFill>
          <a:blip r:embed="rId3"/>
          <a:stretch>
            <a:fillRect/>
          </a:stretch>
        </p:blipFill>
        <p:spPr>
          <a:xfrm>
            <a:off x="2801706" y="3439534"/>
            <a:ext cx="1244600" cy="76200"/>
          </a:xfrm>
          <a:prstGeom prst="rect">
            <a:avLst/>
          </a:prstGeom>
        </p:spPr>
      </p:pic>
      <p:pic>
        <p:nvPicPr>
          <p:cNvPr id="4" name="Picture 3">
            <a:extLst>
              <a:ext uri="{FF2B5EF4-FFF2-40B4-BE49-F238E27FC236}">
                <a16:creationId xmlns:a16="http://schemas.microsoft.com/office/drawing/2014/main" id="{AA1FA6C7-5EEB-C093-4006-9AF515FFF3B1}"/>
              </a:ext>
            </a:extLst>
          </p:cNvPr>
          <p:cNvPicPr>
            <a:picLocks noChangeAspect="1"/>
          </p:cNvPicPr>
          <p:nvPr/>
        </p:nvPicPr>
        <p:blipFill rotWithShape="1">
          <a:blip r:embed="rId4"/>
          <a:srcRect t="1" r="36482" b="-329"/>
          <a:stretch/>
        </p:blipFill>
        <p:spPr>
          <a:xfrm>
            <a:off x="491091" y="2237275"/>
            <a:ext cx="3518001" cy="369333"/>
          </a:xfrm>
          <a:prstGeom prst="rect">
            <a:avLst/>
          </a:prstGeom>
        </p:spPr>
      </p:pic>
      <p:pic>
        <p:nvPicPr>
          <p:cNvPr id="5" name="Graphic 4" descr="Clownfish with solid fill">
            <a:extLst>
              <a:ext uri="{FF2B5EF4-FFF2-40B4-BE49-F238E27FC236}">
                <a16:creationId xmlns:a16="http://schemas.microsoft.com/office/drawing/2014/main" id="{FD8DC293-D84B-1304-AA82-BB07194758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71990" y="3244669"/>
            <a:ext cx="914400" cy="914400"/>
          </a:xfrm>
          <a:prstGeom prst="rect">
            <a:avLst/>
          </a:prstGeom>
        </p:spPr>
      </p:pic>
      <p:pic>
        <p:nvPicPr>
          <p:cNvPr id="6" name="Graphic 5" descr="Clownfish with solid fill">
            <a:extLst>
              <a:ext uri="{FF2B5EF4-FFF2-40B4-BE49-F238E27FC236}">
                <a16:creationId xmlns:a16="http://schemas.microsoft.com/office/drawing/2014/main" id="{08C3C67F-F198-1EB5-4E9D-00D85AE9E7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6620" y="3638648"/>
            <a:ext cx="914400" cy="914400"/>
          </a:xfrm>
          <a:prstGeom prst="rect">
            <a:avLst/>
          </a:prstGeom>
        </p:spPr>
      </p:pic>
      <p:pic>
        <p:nvPicPr>
          <p:cNvPr id="7" name="Graphic 6" descr="Clownfish with solid fill">
            <a:extLst>
              <a:ext uri="{FF2B5EF4-FFF2-40B4-BE49-F238E27FC236}">
                <a16:creationId xmlns:a16="http://schemas.microsoft.com/office/drawing/2014/main" id="{0D9D7D00-C808-0F9A-2621-E69FC09182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55189" y="2647362"/>
            <a:ext cx="914400" cy="914400"/>
          </a:xfrm>
          <a:prstGeom prst="rect">
            <a:avLst/>
          </a:prstGeom>
        </p:spPr>
      </p:pic>
      <p:pic>
        <p:nvPicPr>
          <p:cNvPr id="8" name="Graphic 7" descr="Clownfish with solid fill">
            <a:extLst>
              <a:ext uri="{FF2B5EF4-FFF2-40B4-BE49-F238E27FC236}">
                <a16:creationId xmlns:a16="http://schemas.microsoft.com/office/drawing/2014/main" id="{F25A2EFF-6DBA-DC5D-B797-1B46839CC3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8305" y="2853708"/>
            <a:ext cx="914400" cy="914400"/>
          </a:xfrm>
          <a:prstGeom prst="rect">
            <a:avLst/>
          </a:prstGeom>
        </p:spPr>
      </p:pic>
      <p:sp>
        <p:nvSpPr>
          <p:cNvPr id="15" name="Rectangle 14">
            <a:extLst>
              <a:ext uri="{FF2B5EF4-FFF2-40B4-BE49-F238E27FC236}">
                <a16:creationId xmlns:a16="http://schemas.microsoft.com/office/drawing/2014/main" id="{1D0857A1-1194-96CB-63E2-39E1C78779BB}"/>
              </a:ext>
            </a:extLst>
          </p:cNvPr>
          <p:cNvSpPr/>
          <p:nvPr/>
        </p:nvSpPr>
        <p:spPr>
          <a:xfrm>
            <a:off x="2691417" y="3569164"/>
            <a:ext cx="1745270" cy="646331"/>
          </a:xfrm>
          <a:prstGeom prst="rect">
            <a:avLst/>
          </a:prstGeom>
        </p:spPr>
        <p:txBody>
          <a:bodyPr wrap="square">
            <a:spAutoFit/>
          </a:bodyPr>
          <a:lstStyle/>
          <a:p>
            <a:pPr algn="ctr"/>
            <a:r>
              <a:rPr lang="en-US" dirty="0"/>
              <a:t>annual fecundity = 0.5</a:t>
            </a:r>
          </a:p>
        </p:txBody>
      </p:sp>
      <p:sp>
        <p:nvSpPr>
          <p:cNvPr id="14" name="Title 1">
            <a:extLst>
              <a:ext uri="{FF2B5EF4-FFF2-40B4-BE49-F238E27FC236}">
                <a16:creationId xmlns:a16="http://schemas.microsoft.com/office/drawing/2014/main" id="{27D5688E-3974-EEC1-8A3F-A956A7444684}"/>
              </a:ext>
            </a:extLst>
          </p:cNvPr>
          <p:cNvSpPr txBox="1">
            <a:spLocks/>
          </p:cNvSpPr>
          <p:nvPr/>
        </p:nvSpPr>
        <p:spPr>
          <a:xfrm>
            <a:off x="0" y="129873"/>
            <a:ext cx="91440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The case of the orange </a:t>
            </a:r>
            <a:r>
              <a:rPr lang="en-US" dirty="0" err="1"/>
              <a:t>roughy</a:t>
            </a:r>
            <a:r>
              <a:rPr lang="en-US" dirty="0"/>
              <a:t> highlights many of the </a:t>
            </a:r>
            <a:r>
              <a:rPr lang="en-US" b="1" dirty="0">
                <a:solidFill>
                  <a:srgbClr val="C00000"/>
                </a:solidFill>
              </a:rPr>
              <a:t>inherent problems with MSY</a:t>
            </a:r>
          </a:p>
        </p:txBody>
      </p:sp>
      <p:sp>
        <p:nvSpPr>
          <p:cNvPr id="3" name="Rectangle 2">
            <a:extLst>
              <a:ext uri="{FF2B5EF4-FFF2-40B4-BE49-F238E27FC236}">
                <a16:creationId xmlns:a16="http://schemas.microsoft.com/office/drawing/2014/main" id="{2F9A7EA9-A5A1-6821-08C0-28F754BC443E}"/>
              </a:ext>
            </a:extLst>
          </p:cNvPr>
          <p:cNvSpPr/>
          <p:nvPr/>
        </p:nvSpPr>
        <p:spPr>
          <a:xfrm>
            <a:off x="3483246" y="2278030"/>
            <a:ext cx="1617174" cy="369332"/>
          </a:xfrm>
          <a:prstGeom prst="rect">
            <a:avLst/>
          </a:prstGeom>
        </p:spPr>
        <p:txBody>
          <a:bodyPr wrap="none">
            <a:spAutoFit/>
          </a:bodyPr>
          <a:lstStyle/>
          <a:p>
            <a:r>
              <a:rPr lang="en-US" dirty="0"/>
              <a:t>if </a:t>
            </a:r>
            <a:r>
              <a:rPr lang="en-US" b="1" dirty="0">
                <a:solidFill>
                  <a:srgbClr val="C00000"/>
                </a:solidFill>
              </a:rPr>
              <a:t>deterministic</a:t>
            </a:r>
          </a:p>
        </p:txBody>
      </p:sp>
      <p:sp>
        <p:nvSpPr>
          <p:cNvPr id="11" name="Rectangle 10">
            <a:extLst>
              <a:ext uri="{FF2B5EF4-FFF2-40B4-BE49-F238E27FC236}">
                <a16:creationId xmlns:a16="http://schemas.microsoft.com/office/drawing/2014/main" id="{A5ED819E-A005-C1A2-D8D2-1964478112AC}"/>
              </a:ext>
            </a:extLst>
          </p:cNvPr>
          <p:cNvSpPr/>
          <p:nvPr/>
        </p:nvSpPr>
        <p:spPr>
          <a:xfrm>
            <a:off x="5129227" y="2311669"/>
            <a:ext cx="1933545" cy="369332"/>
          </a:xfrm>
          <a:prstGeom prst="rect">
            <a:avLst/>
          </a:prstGeom>
        </p:spPr>
        <p:txBody>
          <a:bodyPr wrap="square">
            <a:spAutoFit/>
          </a:bodyPr>
          <a:lstStyle/>
          <a:p>
            <a:pPr algn="ctr"/>
            <a:r>
              <a:rPr lang="en-US" dirty="0"/>
              <a:t>“always the same”</a:t>
            </a:r>
          </a:p>
        </p:txBody>
      </p:sp>
      <p:pic>
        <p:nvPicPr>
          <p:cNvPr id="18" name="Graphic 17" descr="Clownfish with solid fill">
            <a:extLst>
              <a:ext uri="{FF2B5EF4-FFF2-40B4-BE49-F238E27FC236}">
                <a16:creationId xmlns:a16="http://schemas.microsoft.com/office/drawing/2014/main" id="{62A85D87-2855-632B-F7A7-0024837521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24719" y="3241176"/>
            <a:ext cx="914400" cy="914400"/>
          </a:xfrm>
          <a:prstGeom prst="rect">
            <a:avLst/>
          </a:prstGeom>
        </p:spPr>
      </p:pic>
      <p:pic>
        <p:nvPicPr>
          <p:cNvPr id="20" name="Graphic 19" descr="Clownfish with solid fill">
            <a:extLst>
              <a:ext uri="{FF2B5EF4-FFF2-40B4-BE49-F238E27FC236}">
                <a16:creationId xmlns:a16="http://schemas.microsoft.com/office/drawing/2014/main" id="{4B830C03-FF79-2D56-A624-33A162EB1B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9349" y="3635155"/>
            <a:ext cx="914400" cy="914400"/>
          </a:xfrm>
          <a:prstGeom prst="rect">
            <a:avLst/>
          </a:prstGeom>
        </p:spPr>
      </p:pic>
      <p:pic>
        <p:nvPicPr>
          <p:cNvPr id="21" name="Graphic 20" descr="Clownfish with solid fill">
            <a:extLst>
              <a:ext uri="{FF2B5EF4-FFF2-40B4-BE49-F238E27FC236}">
                <a16:creationId xmlns:a16="http://schemas.microsoft.com/office/drawing/2014/main" id="{991C29CD-4269-F4E9-D2AD-4ADD7652F3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07918" y="2643869"/>
            <a:ext cx="914400" cy="914400"/>
          </a:xfrm>
          <a:prstGeom prst="rect">
            <a:avLst/>
          </a:prstGeom>
        </p:spPr>
      </p:pic>
      <p:pic>
        <p:nvPicPr>
          <p:cNvPr id="22" name="Graphic 21" descr="Clownfish with solid fill">
            <a:extLst>
              <a:ext uri="{FF2B5EF4-FFF2-40B4-BE49-F238E27FC236}">
                <a16:creationId xmlns:a16="http://schemas.microsoft.com/office/drawing/2014/main" id="{9396DF69-6489-CBD8-34E6-067386E01F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81034" y="2850215"/>
            <a:ext cx="914400" cy="914400"/>
          </a:xfrm>
          <a:prstGeom prst="rect">
            <a:avLst/>
          </a:prstGeom>
        </p:spPr>
      </p:pic>
      <p:pic>
        <p:nvPicPr>
          <p:cNvPr id="23" name="Graphic 22" descr="Clownfish with solid fill">
            <a:extLst>
              <a:ext uri="{FF2B5EF4-FFF2-40B4-BE49-F238E27FC236}">
                <a16:creationId xmlns:a16="http://schemas.microsoft.com/office/drawing/2014/main" id="{176D5A62-1409-0923-1C12-EAACA42D64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63917" y="3630424"/>
            <a:ext cx="914400" cy="914400"/>
          </a:xfrm>
          <a:prstGeom prst="rect">
            <a:avLst/>
          </a:prstGeom>
        </p:spPr>
      </p:pic>
      <p:pic>
        <p:nvPicPr>
          <p:cNvPr id="24" name="Graphic 23" descr="Clownfish with solid fill">
            <a:extLst>
              <a:ext uri="{FF2B5EF4-FFF2-40B4-BE49-F238E27FC236}">
                <a16:creationId xmlns:a16="http://schemas.microsoft.com/office/drawing/2014/main" id="{EA2F27C5-1CFD-99B2-93CE-8B3FBBB24C1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92479" y="2681001"/>
            <a:ext cx="914400" cy="914400"/>
          </a:xfrm>
          <a:prstGeom prst="rect">
            <a:avLst/>
          </a:prstGeom>
        </p:spPr>
      </p:pic>
      <p:pic>
        <p:nvPicPr>
          <p:cNvPr id="9" name="Picture 8" descr="Orange Roughy - Good Fish Bad Fish">
            <a:extLst>
              <a:ext uri="{FF2B5EF4-FFF2-40B4-BE49-F238E27FC236}">
                <a16:creationId xmlns:a16="http://schemas.microsoft.com/office/drawing/2014/main" id="{6AFE9740-8E57-A15B-74D4-C66D60571A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76360" y="112070"/>
            <a:ext cx="3215640" cy="133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1517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1" y="18255"/>
            <a:ext cx="12192000" cy="1325563"/>
          </a:xfrm>
        </p:spPr>
        <p:txBody>
          <a:bodyPr/>
          <a:lstStyle/>
          <a:p>
            <a:pPr algn="ctr"/>
            <a:r>
              <a:rPr lang="en-US" dirty="0"/>
              <a:t>Malthus proposed some limits to population growth</a:t>
            </a:r>
          </a:p>
        </p:txBody>
      </p:sp>
      <p:pic>
        <p:nvPicPr>
          <p:cNvPr id="34818" name="Picture 2">
            <a:extLst>
              <a:ext uri="{FF2B5EF4-FFF2-40B4-BE49-F238E27FC236}">
                <a16:creationId xmlns:a16="http://schemas.microsoft.com/office/drawing/2014/main" id="{E20504A5-3984-E908-30C4-CF3917258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907" y="3429000"/>
            <a:ext cx="2491093" cy="315915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C62364F-A93C-B8EC-EA9D-38789785FFA3}"/>
              </a:ext>
            </a:extLst>
          </p:cNvPr>
          <p:cNvSpPr txBox="1"/>
          <p:nvPr/>
        </p:nvSpPr>
        <p:spPr>
          <a:xfrm>
            <a:off x="500974" y="5664829"/>
            <a:ext cx="9199933" cy="923330"/>
          </a:xfrm>
          <a:prstGeom prst="rect">
            <a:avLst/>
          </a:prstGeom>
          <a:noFill/>
        </p:spPr>
        <p:txBody>
          <a:bodyPr wrap="square">
            <a:spAutoFit/>
          </a:bodyPr>
          <a:lstStyle/>
          <a:p>
            <a:r>
              <a:rPr lang="en-US" dirty="0">
                <a:latin typeface="Helvetica" pitchFamily="2" charset="0"/>
              </a:rPr>
              <a:t>- Thomas Malthus (1798)</a:t>
            </a:r>
            <a:endParaRPr lang="en-US" b="0" i="1" dirty="0">
              <a:effectLst/>
              <a:latin typeface="Helvetica" pitchFamily="2" charset="0"/>
            </a:endParaRPr>
          </a:p>
          <a:p>
            <a:r>
              <a:rPr lang="en-US" b="0" i="1" dirty="0">
                <a:effectLst/>
                <a:latin typeface="Helvetica" pitchFamily="2" charset="0"/>
              </a:rPr>
              <a:t>An Essay on the Principle of Population as it Effects the Future Improvement of Society, </a:t>
            </a:r>
          </a:p>
          <a:p>
            <a:r>
              <a:rPr lang="en-US" i="1" dirty="0">
                <a:effectLst/>
                <a:latin typeface="Helvetica" pitchFamily="2" charset="0"/>
              </a:rPr>
              <a:t>With Remarks on the Speculations of Mr. Godwin, Mr. Condorcet and Other Writers</a:t>
            </a:r>
          </a:p>
        </p:txBody>
      </p:sp>
      <p:pic>
        <p:nvPicPr>
          <p:cNvPr id="5" name="Content Placeholder 4">
            <a:extLst>
              <a:ext uri="{FF2B5EF4-FFF2-40B4-BE49-F238E27FC236}">
                <a16:creationId xmlns:a16="http://schemas.microsoft.com/office/drawing/2014/main" id="{9D2EED61-4EB2-58F5-3971-05FDFBA8FC15}"/>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1879585" y="1253331"/>
            <a:ext cx="6137102" cy="4351338"/>
          </a:xfrm>
        </p:spPr>
      </p:pic>
      <p:sp>
        <p:nvSpPr>
          <p:cNvPr id="6" name="TextBox 5">
            <a:extLst>
              <a:ext uri="{FF2B5EF4-FFF2-40B4-BE49-F238E27FC236}">
                <a16:creationId xmlns:a16="http://schemas.microsoft.com/office/drawing/2014/main" id="{DFA3E834-1C6E-DADF-7173-D697D6F0DD0B}"/>
              </a:ext>
            </a:extLst>
          </p:cNvPr>
          <p:cNvSpPr txBox="1"/>
          <p:nvPr/>
        </p:nvSpPr>
        <p:spPr>
          <a:xfrm>
            <a:off x="9176426" y="1264645"/>
            <a:ext cx="3015574" cy="2092881"/>
          </a:xfrm>
          <a:prstGeom prst="rect">
            <a:avLst/>
          </a:prstGeom>
          <a:noFill/>
        </p:spPr>
        <p:txBody>
          <a:bodyPr wrap="square">
            <a:spAutoFit/>
          </a:bodyPr>
          <a:lstStyle/>
          <a:p>
            <a:r>
              <a:rPr lang="en-US" sz="2600" b="1" dirty="0">
                <a:latin typeface="Helvetica" pitchFamily="2" charset="0"/>
              </a:rPr>
              <a:t>Problem! </a:t>
            </a:r>
          </a:p>
          <a:p>
            <a:r>
              <a:rPr lang="en-US" sz="2600" dirty="0">
                <a:latin typeface="Helvetica" pitchFamily="2" charset="0"/>
              </a:rPr>
              <a:t>No basis for assumption of arithmetical ratio for food.</a:t>
            </a:r>
            <a:endParaRPr lang="en-US" sz="2600" i="1" dirty="0">
              <a:effectLst/>
              <a:latin typeface="Helvetica" pitchFamily="2" charset="0"/>
            </a:endParaRPr>
          </a:p>
        </p:txBody>
      </p:sp>
    </p:spTree>
    <p:extLst>
      <p:ext uri="{BB962C8B-B14F-4D97-AF65-F5344CB8AC3E}">
        <p14:creationId xmlns:p14="http://schemas.microsoft.com/office/powerpoint/2010/main" val="933709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7347D86-E9DA-4EF2-2203-4EE60007AAB5}"/>
              </a:ext>
            </a:extLst>
          </p:cNvPr>
          <p:cNvSpPr txBox="1"/>
          <p:nvPr/>
        </p:nvSpPr>
        <p:spPr>
          <a:xfrm>
            <a:off x="6984489" y="1538079"/>
            <a:ext cx="5207511" cy="5693866"/>
          </a:xfrm>
          <a:prstGeom prst="rect">
            <a:avLst/>
          </a:prstGeom>
          <a:noFill/>
        </p:spPr>
        <p:txBody>
          <a:bodyPr wrap="square">
            <a:spAutoFit/>
          </a:bodyPr>
          <a:lstStyle/>
          <a:p>
            <a:pPr marL="457200" indent="-457200">
              <a:buFont typeface="Arial" panose="020B0604020202020204" pitchFamily="34" charset="0"/>
              <a:buChar char="•"/>
            </a:pPr>
            <a:r>
              <a:rPr lang="en-US" sz="2400" i="1" dirty="0">
                <a:solidFill>
                  <a:schemeClr val="bg1">
                    <a:lumMod val="65000"/>
                  </a:schemeClr>
                </a:solidFill>
                <a:latin typeface="Calibri" panose="020F0502020204030204" pitchFamily="34" charset="0"/>
                <a:cs typeface="Calibri" panose="020F0502020204030204" pitchFamily="34" charset="0"/>
              </a:rPr>
              <a:t>r</a:t>
            </a:r>
            <a:r>
              <a:rPr lang="en-US" sz="2400" dirty="0">
                <a:solidFill>
                  <a:schemeClr val="bg1">
                    <a:lumMod val="65000"/>
                  </a:schemeClr>
                </a:solidFill>
                <a:latin typeface="Calibri" panose="020F0502020204030204" pitchFamily="34" charset="0"/>
                <a:cs typeface="Calibri" panose="020F0502020204030204" pitchFamily="34" charset="0"/>
              </a:rPr>
              <a:t> and </a:t>
            </a:r>
            <a:r>
              <a:rPr lang="en-US" sz="2400" i="1" dirty="0">
                <a:solidFill>
                  <a:schemeClr val="bg1">
                    <a:lumMod val="65000"/>
                  </a:schemeClr>
                </a:solidFill>
                <a:latin typeface="Calibri" panose="020F0502020204030204" pitchFamily="34" charset="0"/>
                <a:cs typeface="Calibri" panose="020F0502020204030204" pitchFamily="34" charset="0"/>
              </a:rPr>
              <a:t>K</a:t>
            </a:r>
            <a:r>
              <a:rPr lang="en-US" sz="2400" dirty="0">
                <a:solidFill>
                  <a:schemeClr val="bg1">
                    <a:lumMod val="65000"/>
                  </a:schemeClr>
                </a:solidFill>
                <a:latin typeface="Calibri" panose="020F0502020204030204" pitchFamily="34" charset="0"/>
                <a:cs typeface="Calibri" panose="020F0502020204030204" pitchFamily="34" charset="0"/>
              </a:rPr>
              <a:t> and N = difficult to measure.</a:t>
            </a:r>
          </a:p>
          <a:p>
            <a:pPr marL="457200" indent="-457200">
              <a:buFont typeface="Arial" panose="020B0604020202020204" pitchFamily="34" charset="0"/>
              <a:buChar char="•"/>
            </a:pPr>
            <a:r>
              <a:rPr lang="en-US" sz="2400" dirty="0">
                <a:solidFill>
                  <a:schemeClr val="bg1">
                    <a:lumMod val="65000"/>
                  </a:schemeClr>
                </a:solidFill>
                <a:latin typeface="Calibri" panose="020F0502020204030204" pitchFamily="34" charset="0"/>
                <a:cs typeface="Calibri" panose="020F0502020204030204" pitchFamily="34" charset="0"/>
              </a:rPr>
              <a:t>Neglect population structure.</a:t>
            </a:r>
          </a:p>
          <a:p>
            <a:pPr marL="457200" indent="-457200">
              <a:buFont typeface="Arial" panose="020B0604020202020204" pitchFamily="34" charset="0"/>
              <a:buChar char="•"/>
            </a:pPr>
            <a:r>
              <a:rPr lang="en-US" sz="2400" dirty="0">
                <a:solidFill>
                  <a:schemeClr val="bg1">
                    <a:lumMod val="65000"/>
                  </a:schemeClr>
                </a:solidFill>
                <a:latin typeface="Calibri" panose="020F0502020204030204" pitchFamily="34" charset="0"/>
                <a:cs typeface="Calibri" panose="020F0502020204030204" pitchFamily="34" charset="0"/>
              </a:rPr>
              <a:t>Single species models.</a:t>
            </a:r>
          </a:p>
          <a:p>
            <a:pPr marL="457200" indent="-457200">
              <a:buFont typeface="Arial" panose="020B0604020202020204" pitchFamily="34" charset="0"/>
              <a:buChar char="•"/>
            </a:pPr>
            <a:r>
              <a:rPr lang="en-US" sz="2400" dirty="0">
                <a:solidFill>
                  <a:schemeClr val="bg1">
                    <a:lumMod val="65000"/>
                  </a:schemeClr>
                </a:solidFill>
                <a:latin typeface="Calibri" panose="020F0502020204030204" pitchFamily="34" charset="0"/>
                <a:cs typeface="Calibri" panose="020F0502020204030204" pitchFamily="34" charset="0"/>
              </a:rPr>
              <a:t>Assumes constant harvest.</a:t>
            </a:r>
          </a:p>
          <a:p>
            <a:pPr marL="457200" indent="-457200">
              <a:buFont typeface="Arial" panose="020B0604020202020204" pitchFamily="34" charset="0"/>
              <a:buChar char="•"/>
            </a:pPr>
            <a:r>
              <a:rPr lang="en-US" sz="2400" dirty="0">
                <a:solidFill>
                  <a:schemeClr val="bg1">
                    <a:lumMod val="65000"/>
                  </a:schemeClr>
                </a:solidFill>
                <a:latin typeface="Calibri" panose="020F0502020204030204" pitchFamily="34" charset="0"/>
                <a:cs typeface="Calibri" panose="020F0502020204030204" pitchFamily="34" charset="0"/>
              </a:rPr>
              <a:t>Ignores reality of overfishing.</a:t>
            </a:r>
          </a:p>
          <a:p>
            <a:pPr marL="457200" indent="-457200">
              <a:buFont typeface="Arial" panose="020B0604020202020204" pitchFamily="34" charset="0"/>
              <a:buChar char="•"/>
            </a:pPr>
            <a:r>
              <a:rPr lang="en-US" sz="2400" dirty="0">
                <a:solidFill>
                  <a:schemeClr val="bg1">
                    <a:lumMod val="65000"/>
                  </a:schemeClr>
                </a:solidFill>
                <a:latin typeface="Calibri" panose="020F0502020204030204" pitchFamily="34" charset="0"/>
                <a:cs typeface="Calibri" panose="020F0502020204030204" pitchFamily="34" charset="0"/>
              </a:rPr>
              <a:t>Because of the </a:t>
            </a:r>
            <a:r>
              <a:rPr lang="en-US" sz="2400" b="1" dirty="0">
                <a:solidFill>
                  <a:schemeClr val="bg1">
                    <a:lumMod val="65000"/>
                  </a:schemeClr>
                </a:solidFill>
                <a:latin typeface="Calibri" panose="020F0502020204030204" pitchFamily="34" charset="0"/>
                <a:cs typeface="Calibri" panose="020F0502020204030204" pitchFamily="34" charset="0"/>
              </a:rPr>
              <a:t>semi-stable equilibrium </a:t>
            </a:r>
            <a:r>
              <a:rPr lang="en-US" sz="2400" dirty="0">
                <a:solidFill>
                  <a:schemeClr val="bg1">
                    <a:lumMod val="65000"/>
                  </a:schemeClr>
                </a:solidFill>
                <a:latin typeface="Calibri" panose="020F0502020204030204" pitchFamily="34" charset="0"/>
                <a:cs typeface="Calibri" panose="020F0502020204030204" pitchFamily="34" charset="0"/>
              </a:rPr>
              <a:t>at MSY, small (natural) decreases in N can be devastating</a:t>
            </a:r>
          </a:p>
          <a:p>
            <a:pPr marL="914400" lvl="1" indent="-457200">
              <a:buFont typeface="Courier New" panose="02070309020205020404" pitchFamily="49" charset="0"/>
              <a:buChar char="o"/>
            </a:pPr>
            <a:r>
              <a:rPr lang="en-US" sz="2400" b="1" dirty="0">
                <a:solidFill>
                  <a:schemeClr val="bg1">
                    <a:lumMod val="65000"/>
                  </a:schemeClr>
                </a:solidFill>
              </a:rPr>
              <a:t>environmental stochasticity</a:t>
            </a:r>
          </a:p>
          <a:p>
            <a:pPr marL="1371600" lvl="2" indent="-457200">
              <a:buFont typeface="Wingdings" pitchFamily="2" charset="2"/>
              <a:buChar char="§"/>
            </a:pPr>
            <a:r>
              <a:rPr lang="en-US" sz="2000" dirty="0">
                <a:solidFill>
                  <a:schemeClr val="bg1">
                    <a:lumMod val="65000"/>
                  </a:schemeClr>
                </a:solidFill>
              </a:rPr>
              <a:t>temporal changes in mortality or reproductive rate (due to climate)</a:t>
            </a:r>
            <a:endParaRPr lang="en-US" sz="2400" b="1" dirty="0">
              <a:solidFill>
                <a:schemeClr val="bg1">
                  <a:lumMod val="65000"/>
                </a:schemeClr>
              </a:solidFill>
            </a:endParaRPr>
          </a:p>
          <a:p>
            <a:pPr marL="914400" lvl="1" indent="-457200">
              <a:buFont typeface="Courier New" panose="02070309020205020404" pitchFamily="49" charset="0"/>
              <a:buChar char="o"/>
            </a:pPr>
            <a:r>
              <a:rPr lang="en-US" sz="2400" b="1" dirty="0">
                <a:solidFill>
                  <a:srgbClr val="C00000"/>
                </a:solidFill>
              </a:rPr>
              <a:t>demographic stochasticity</a:t>
            </a:r>
          </a:p>
          <a:p>
            <a:pPr marL="1371600" lvl="2" indent="-457200">
              <a:buFont typeface="Wingdings" pitchFamily="2" charset="2"/>
              <a:buChar char="§"/>
            </a:pPr>
            <a:r>
              <a:rPr lang="en-US" sz="2000" dirty="0"/>
              <a:t>individual-level differences in mortality and reproduction, esp. at small pop size</a:t>
            </a:r>
          </a:p>
          <a:p>
            <a:pPr marL="914400" lvl="1" indent="-457200">
              <a:buFont typeface="Courier New" panose="02070309020205020404" pitchFamily="49" charset="0"/>
              <a:buChar char="o"/>
            </a:pPr>
            <a:endParaRPr lang="en-US" sz="2400" b="1" dirty="0">
              <a:solidFill>
                <a:srgbClr val="C00000"/>
              </a:solidFill>
            </a:endParaRPr>
          </a:p>
        </p:txBody>
      </p:sp>
      <p:pic>
        <p:nvPicPr>
          <p:cNvPr id="2" name="Picture 1">
            <a:extLst>
              <a:ext uri="{FF2B5EF4-FFF2-40B4-BE49-F238E27FC236}">
                <a16:creationId xmlns:a16="http://schemas.microsoft.com/office/drawing/2014/main" id="{0ED3E4D6-E3B2-FB7F-071F-E87164C60ABC}"/>
              </a:ext>
            </a:extLst>
          </p:cNvPr>
          <p:cNvPicPr>
            <a:picLocks noChangeAspect="1"/>
          </p:cNvPicPr>
          <p:nvPr/>
        </p:nvPicPr>
        <p:blipFill>
          <a:blip r:embed="rId3"/>
          <a:stretch>
            <a:fillRect/>
          </a:stretch>
        </p:blipFill>
        <p:spPr>
          <a:xfrm>
            <a:off x="2801706" y="3439534"/>
            <a:ext cx="1244600" cy="76200"/>
          </a:xfrm>
          <a:prstGeom prst="rect">
            <a:avLst/>
          </a:prstGeom>
        </p:spPr>
      </p:pic>
      <p:pic>
        <p:nvPicPr>
          <p:cNvPr id="4" name="Picture 3">
            <a:extLst>
              <a:ext uri="{FF2B5EF4-FFF2-40B4-BE49-F238E27FC236}">
                <a16:creationId xmlns:a16="http://schemas.microsoft.com/office/drawing/2014/main" id="{AA1FA6C7-5EEB-C093-4006-9AF515FFF3B1}"/>
              </a:ext>
            </a:extLst>
          </p:cNvPr>
          <p:cNvPicPr>
            <a:picLocks noChangeAspect="1"/>
          </p:cNvPicPr>
          <p:nvPr/>
        </p:nvPicPr>
        <p:blipFill rotWithShape="1">
          <a:blip r:embed="rId4"/>
          <a:srcRect t="1" r="36482" b="-329"/>
          <a:stretch/>
        </p:blipFill>
        <p:spPr>
          <a:xfrm>
            <a:off x="491091" y="2237275"/>
            <a:ext cx="3518001" cy="369333"/>
          </a:xfrm>
          <a:prstGeom prst="rect">
            <a:avLst/>
          </a:prstGeom>
        </p:spPr>
      </p:pic>
      <p:pic>
        <p:nvPicPr>
          <p:cNvPr id="5" name="Graphic 4" descr="Clownfish with solid fill">
            <a:extLst>
              <a:ext uri="{FF2B5EF4-FFF2-40B4-BE49-F238E27FC236}">
                <a16:creationId xmlns:a16="http://schemas.microsoft.com/office/drawing/2014/main" id="{FD8DC293-D84B-1304-AA82-BB07194758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71990" y="3244669"/>
            <a:ext cx="914400" cy="914400"/>
          </a:xfrm>
          <a:prstGeom prst="rect">
            <a:avLst/>
          </a:prstGeom>
        </p:spPr>
      </p:pic>
      <p:pic>
        <p:nvPicPr>
          <p:cNvPr id="6" name="Graphic 5" descr="Clownfish with solid fill">
            <a:extLst>
              <a:ext uri="{FF2B5EF4-FFF2-40B4-BE49-F238E27FC236}">
                <a16:creationId xmlns:a16="http://schemas.microsoft.com/office/drawing/2014/main" id="{08C3C67F-F198-1EB5-4E9D-00D85AE9E7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6620" y="3638648"/>
            <a:ext cx="914400" cy="914400"/>
          </a:xfrm>
          <a:prstGeom prst="rect">
            <a:avLst/>
          </a:prstGeom>
        </p:spPr>
      </p:pic>
      <p:pic>
        <p:nvPicPr>
          <p:cNvPr id="7" name="Graphic 6" descr="Clownfish with solid fill">
            <a:extLst>
              <a:ext uri="{FF2B5EF4-FFF2-40B4-BE49-F238E27FC236}">
                <a16:creationId xmlns:a16="http://schemas.microsoft.com/office/drawing/2014/main" id="{0D9D7D00-C808-0F9A-2621-E69FC09182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55189" y="2647362"/>
            <a:ext cx="914400" cy="914400"/>
          </a:xfrm>
          <a:prstGeom prst="rect">
            <a:avLst/>
          </a:prstGeom>
        </p:spPr>
      </p:pic>
      <p:pic>
        <p:nvPicPr>
          <p:cNvPr id="8" name="Graphic 7" descr="Clownfish with solid fill">
            <a:extLst>
              <a:ext uri="{FF2B5EF4-FFF2-40B4-BE49-F238E27FC236}">
                <a16:creationId xmlns:a16="http://schemas.microsoft.com/office/drawing/2014/main" id="{F25A2EFF-6DBA-DC5D-B797-1B46839CC3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8305" y="2853708"/>
            <a:ext cx="914400" cy="914400"/>
          </a:xfrm>
          <a:prstGeom prst="rect">
            <a:avLst/>
          </a:prstGeom>
        </p:spPr>
      </p:pic>
      <p:sp>
        <p:nvSpPr>
          <p:cNvPr id="14" name="Title 1">
            <a:extLst>
              <a:ext uri="{FF2B5EF4-FFF2-40B4-BE49-F238E27FC236}">
                <a16:creationId xmlns:a16="http://schemas.microsoft.com/office/drawing/2014/main" id="{27D5688E-3974-EEC1-8A3F-A956A7444684}"/>
              </a:ext>
            </a:extLst>
          </p:cNvPr>
          <p:cNvSpPr txBox="1">
            <a:spLocks/>
          </p:cNvSpPr>
          <p:nvPr/>
        </p:nvSpPr>
        <p:spPr>
          <a:xfrm>
            <a:off x="0" y="129873"/>
            <a:ext cx="91440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The case of the orange </a:t>
            </a:r>
            <a:r>
              <a:rPr lang="en-US" dirty="0" err="1"/>
              <a:t>roughy</a:t>
            </a:r>
            <a:r>
              <a:rPr lang="en-US" dirty="0"/>
              <a:t> highlights many of the </a:t>
            </a:r>
            <a:r>
              <a:rPr lang="en-US" b="1" dirty="0">
                <a:solidFill>
                  <a:srgbClr val="C00000"/>
                </a:solidFill>
              </a:rPr>
              <a:t>inherent problems with MSY</a:t>
            </a:r>
          </a:p>
        </p:txBody>
      </p:sp>
      <p:sp>
        <p:nvSpPr>
          <p:cNvPr id="9" name="Rectangle 8">
            <a:extLst>
              <a:ext uri="{FF2B5EF4-FFF2-40B4-BE49-F238E27FC236}">
                <a16:creationId xmlns:a16="http://schemas.microsoft.com/office/drawing/2014/main" id="{0212A969-4118-DD1C-AFB8-7E028E2100C3}"/>
              </a:ext>
            </a:extLst>
          </p:cNvPr>
          <p:cNvSpPr/>
          <p:nvPr/>
        </p:nvSpPr>
        <p:spPr>
          <a:xfrm>
            <a:off x="3483246" y="2278030"/>
            <a:ext cx="1305807" cy="369332"/>
          </a:xfrm>
          <a:prstGeom prst="rect">
            <a:avLst/>
          </a:prstGeom>
        </p:spPr>
        <p:txBody>
          <a:bodyPr wrap="none">
            <a:spAutoFit/>
          </a:bodyPr>
          <a:lstStyle/>
          <a:p>
            <a:r>
              <a:rPr lang="en-US" dirty="0"/>
              <a:t>if </a:t>
            </a:r>
            <a:r>
              <a:rPr lang="en-US" b="1" dirty="0">
                <a:solidFill>
                  <a:srgbClr val="C00000"/>
                </a:solidFill>
              </a:rPr>
              <a:t>stochastic</a:t>
            </a:r>
          </a:p>
        </p:txBody>
      </p:sp>
      <p:sp>
        <p:nvSpPr>
          <p:cNvPr id="10" name="Rectangle 9">
            <a:extLst>
              <a:ext uri="{FF2B5EF4-FFF2-40B4-BE49-F238E27FC236}">
                <a16:creationId xmlns:a16="http://schemas.microsoft.com/office/drawing/2014/main" id="{8AA0074C-A24B-CEA0-BC8B-4AB3E0363BFD}"/>
              </a:ext>
            </a:extLst>
          </p:cNvPr>
          <p:cNvSpPr/>
          <p:nvPr/>
        </p:nvSpPr>
        <p:spPr>
          <a:xfrm>
            <a:off x="5129227" y="2311669"/>
            <a:ext cx="1933545" cy="369332"/>
          </a:xfrm>
          <a:prstGeom prst="rect">
            <a:avLst/>
          </a:prstGeom>
        </p:spPr>
        <p:txBody>
          <a:bodyPr wrap="square">
            <a:spAutoFit/>
          </a:bodyPr>
          <a:lstStyle/>
          <a:p>
            <a:pPr algn="ctr"/>
            <a:r>
              <a:rPr lang="en-US" dirty="0"/>
              <a:t>“up to chance”</a:t>
            </a:r>
          </a:p>
        </p:txBody>
      </p:sp>
      <p:pic>
        <p:nvPicPr>
          <p:cNvPr id="13" name="Graphic 12" descr="Female with solid fill">
            <a:extLst>
              <a:ext uri="{FF2B5EF4-FFF2-40B4-BE49-F238E27FC236}">
                <a16:creationId xmlns:a16="http://schemas.microsoft.com/office/drawing/2014/main" id="{370DBDFC-A34D-D77A-1386-6036B42D5CB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6501" y="3029647"/>
            <a:ext cx="579327" cy="579327"/>
          </a:xfrm>
          <a:prstGeom prst="rect">
            <a:avLst/>
          </a:prstGeom>
        </p:spPr>
      </p:pic>
      <p:pic>
        <p:nvPicPr>
          <p:cNvPr id="16" name="Graphic 15" descr="Female with solid fill">
            <a:extLst>
              <a:ext uri="{FF2B5EF4-FFF2-40B4-BE49-F238E27FC236}">
                <a16:creationId xmlns:a16="http://schemas.microsoft.com/office/drawing/2014/main" id="{41A0A0F2-5257-CFEE-75A8-31AAA489863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45401" y="2832964"/>
            <a:ext cx="579327" cy="579327"/>
          </a:xfrm>
          <a:prstGeom prst="rect">
            <a:avLst/>
          </a:prstGeom>
        </p:spPr>
      </p:pic>
      <p:pic>
        <p:nvPicPr>
          <p:cNvPr id="25" name="Graphic 24" descr="Female with solid fill">
            <a:extLst>
              <a:ext uri="{FF2B5EF4-FFF2-40B4-BE49-F238E27FC236}">
                <a16:creationId xmlns:a16="http://schemas.microsoft.com/office/drawing/2014/main" id="{938285A4-F7ED-5450-E499-0A5D32641B7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93275" y="3434895"/>
            <a:ext cx="579327" cy="579327"/>
          </a:xfrm>
          <a:prstGeom prst="rect">
            <a:avLst/>
          </a:prstGeom>
        </p:spPr>
      </p:pic>
      <p:pic>
        <p:nvPicPr>
          <p:cNvPr id="26" name="Graphic 25" descr="Clownfish with solid fill">
            <a:extLst>
              <a:ext uri="{FF2B5EF4-FFF2-40B4-BE49-F238E27FC236}">
                <a16:creationId xmlns:a16="http://schemas.microsoft.com/office/drawing/2014/main" id="{8EB23208-6B47-C573-AB5C-A070A64028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44617" y="3278308"/>
            <a:ext cx="914400" cy="914400"/>
          </a:xfrm>
          <a:prstGeom prst="rect">
            <a:avLst/>
          </a:prstGeom>
        </p:spPr>
      </p:pic>
      <p:pic>
        <p:nvPicPr>
          <p:cNvPr id="27" name="Graphic 26" descr="Clownfish with solid fill">
            <a:extLst>
              <a:ext uri="{FF2B5EF4-FFF2-40B4-BE49-F238E27FC236}">
                <a16:creationId xmlns:a16="http://schemas.microsoft.com/office/drawing/2014/main" id="{B8683025-F1DC-1A67-2A4E-2837437705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99247" y="3672287"/>
            <a:ext cx="914400" cy="914400"/>
          </a:xfrm>
          <a:prstGeom prst="rect">
            <a:avLst/>
          </a:prstGeom>
        </p:spPr>
      </p:pic>
      <p:pic>
        <p:nvPicPr>
          <p:cNvPr id="28" name="Graphic 27" descr="Clownfish with solid fill">
            <a:extLst>
              <a:ext uri="{FF2B5EF4-FFF2-40B4-BE49-F238E27FC236}">
                <a16:creationId xmlns:a16="http://schemas.microsoft.com/office/drawing/2014/main" id="{80FB73A6-66D8-CC6A-E8FC-E3B138DC8B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27816" y="2681001"/>
            <a:ext cx="914400" cy="914400"/>
          </a:xfrm>
          <a:prstGeom prst="rect">
            <a:avLst/>
          </a:prstGeom>
        </p:spPr>
      </p:pic>
      <p:pic>
        <p:nvPicPr>
          <p:cNvPr id="29" name="Graphic 28" descr="Clownfish with solid fill">
            <a:extLst>
              <a:ext uri="{FF2B5EF4-FFF2-40B4-BE49-F238E27FC236}">
                <a16:creationId xmlns:a16="http://schemas.microsoft.com/office/drawing/2014/main" id="{565E2F3F-83E6-B244-5E5C-F14A8B4F4C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00932" y="2887347"/>
            <a:ext cx="914400" cy="914400"/>
          </a:xfrm>
          <a:prstGeom prst="rect">
            <a:avLst/>
          </a:prstGeom>
        </p:spPr>
      </p:pic>
      <p:pic>
        <p:nvPicPr>
          <p:cNvPr id="36" name="Graphic 35" descr="Male with solid fill">
            <a:extLst>
              <a:ext uri="{FF2B5EF4-FFF2-40B4-BE49-F238E27FC236}">
                <a16:creationId xmlns:a16="http://schemas.microsoft.com/office/drawing/2014/main" id="{53897AF9-291A-AAC8-C1FD-502EA37C2F3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20575" y="3797782"/>
            <a:ext cx="587807" cy="587807"/>
          </a:xfrm>
          <a:prstGeom prst="rect">
            <a:avLst/>
          </a:prstGeom>
        </p:spPr>
      </p:pic>
      <p:sp>
        <p:nvSpPr>
          <p:cNvPr id="37" name="Rectangle 36">
            <a:extLst>
              <a:ext uri="{FF2B5EF4-FFF2-40B4-BE49-F238E27FC236}">
                <a16:creationId xmlns:a16="http://schemas.microsoft.com/office/drawing/2014/main" id="{2582533B-EB09-574C-A8CE-1601224694F4}"/>
              </a:ext>
            </a:extLst>
          </p:cNvPr>
          <p:cNvSpPr/>
          <p:nvPr/>
        </p:nvSpPr>
        <p:spPr>
          <a:xfrm>
            <a:off x="2691417" y="3569164"/>
            <a:ext cx="1745270" cy="646331"/>
          </a:xfrm>
          <a:prstGeom prst="rect">
            <a:avLst/>
          </a:prstGeom>
        </p:spPr>
        <p:txBody>
          <a:bodyPr wrap="square">
            <a:spAutoFit/>
          </a:bodyPr>
          <a:lstStyle/>
          <a:p>
            <a:pPr algn="ctr"/>
            <a:r>
              <a:rPr lang="en-US" dirty="0"/>
              <a:t>annual fecundity = 0.5</a:t>
            </a:r>
          </a:p>
        </p:txBody>
      </p:sp>
      <p:pic>
        <p:nvPicPr>
          <p:cNvPr id="39" name="Graphic 38" descr="Clownfish with solid fill">
            <a:extLst>
              <a:ext uri="{FF2B5EF4-FFF2-40B4-BE49-F238E27FC236}">
                <a16:creationId xmlns:a16="http://schemas.microsoft.com/office/drawing/2014/main" id="{65AEEE3D-BCE6-0C1F-E9EC-77783E5791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41392" y="3964733"/>
            <a:ext cx="914400" cy="914400"/>
          </a:xfrm>
          <a:prstGeom prst="rect">
            <a:avLst/>
          </a:prstGeom>
        </p:spPr>
      </p:pic>
      <p:sp>
        <p:nvSpPr>
          <p:cNvPr id="40" name="Rectangle 39">
            <a:extLst>
              <a:ext uri="{FF2B5EF4-FFF2-40B4-BE49-F238E27FC236}">
                <a16:creationId xmlns:a16="http://schemas.microsoft.com/office/drawing/2014/main" id="{968D6CAB-62B1-7407-9BA4-BD80A81615D5}"/>
              </a:ext>
            </a:extLst>
          </p:cNvPr>
          <p:cNvSpPr/>
          <p:nvPr/>
        </p:nvSpPr>
        <p:spPr>
          <a:xfrm>
            <a:off x="1455189" y="4806394"/>
            <a:ext cx="3858600" cy="646331"/>
          </a:xfrm>
          <a:prstGeom prst="rect">
            <a:avLst/>
          </a:prstGeom>
        </p:spPr>
        <p:txBody>
          <a:bodyPr wrap="square">
            <a:spAutoFit/>
          </a:bodyPr>
          <a:lstStyle/>
          <a:p>
            <a:pPr algn="ctr"/>
            <a:r>
              <a:rPr lang="en-US" dirty="0"/>
              <a:t>Only one male encounters only one female, so only 1 new fish is born!</a:t>
            </a:r>
          </a:p>
        </p:txBody>
      </p:sp>
      <p:pic>
        <p:nvPicPr>
          <p:cNvPr id="3" name="Picture 2" descr="Orange Roughy - Good Fish Bad Fish">
            <a:extLst>
              <a:ext uri="{FF2B5EF4-FFF2-40B4-BE49-F238E27FC236}">
                <a16:creationId xmlns:a16="http://schemas.microsoft.com/office/drawing/2014/main" id="{A244AF0B-A98C-8711-3A19-9A001AADBE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76360" y="112070"/>
            <a:ext cx="3215640" cy="133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44776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C404DFEE-D68C-DD38-4CF5-652CCC6D7151}"/>
                  </a:ext>
                </a:extLst>
              </p:cNvPr>
              <p:cNvGraphicFramePr>
                <a:graphicFrameLocks noGrp="1"/>
              </p:cNvGraphicFramePr>
              <p:nvPr>
                <p:ph idx="1"/>
                <p:extLst>
                  <p:ext uri="{D42A27DB-BD31-4B8C-83A1-F6EECF244321}">
                    <p14:modId xmlns:p14="http://schemas.microsoft.com/office/powerpoint/2010/main" val="1900791874"/>
                  </p:ext>
                </p:extLst>
              </p:nvPr>
            </p:nvGraphicFramePr>
            <p:xfrm>
              <a:off x="247973" y="216976"/>
              <a:ext cx="11747715" cy="6524787"/>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Content Placeholder 3">
                <a:extLst>
                  <a:ext uri="{FF2B5EF4-FFF2-40B4-BE49-F238E27FC236}">
                    <a16:creationId xmlns:a16="http://schemas.microsoft.com/office/drawing/2014/main" id="{C404DFEE-D68C-DD38-4CF5-652CCC6D7151}"/>
                  </a:ext>
                </a:extLst>
              </p:cNvPr>
              <p:cNvPicPr>
                <a:picLocks noGrp="1" noRot="1" noChangeAspect="1" noMove="1" noResize="1" noEditPoints="1" noAdjustHandles="1" noChangeArrowheads="1" noChangeShapeType="1"/>
              </p:cNvPicPr>
              <p:nvPr/>
            </p:nvPicPr>
            <p:blipFill>
              <a:blip r:embed="rId3"/>
              <a:stretch>
                <a:fillRect/>
              </a:stretch>
            </p:blipFill>
            <p:spPr>
              <a:xfrm>
                <a:off x="247973" y="216976"/>
                <a:ext cx="11747715" cy="6524787"/>
              </a:xfrm>
              <a:prstGeom prst="rect">
                <a:avLst/>
              </a:prstGeom>
            </p:spPr>
          </p:pic>
        </mc:Fallback>
      </mc:AlternateContent>
    </p:spTree>
    <p:extLst>
      <p:ext uri="{BB962C8B-B14F-4D97-AF65-F5344CB8AC3E}">
        <p14:creationId xmlns:p14="http://schemas.microsoft.com/office/powerpoint/2010/main" val="17560973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A90FAD-3129-A3A7-9024-58CFA7D2DF0C}"/>
              </a:ext>
            </a:extLst>
          </p:cNvPr>
          <p:cNvSpPr txBox="1">
            <a:spLocks/>
          </p:cNvSpPr>
          <p:nvPr/>
        </p:nvSpPr>
        <p:spPr>
          <a:xfrm>
            <a:off x="-143375"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dirty="0"/>
              <a:t>Ecology is the study of the </a:t>
            </a:r>
            <a:r>
              <a:rPr lang="en-US" sz="3400" b="1" dirty="0">
                <a:solidFill>
                  <a:srgbClr val="C00000"/>
                </a:solidFill>
              </a:rPr>
              <a:t>interactions</a:t>
            </a:r>
            <a:r>
              <a:rPr lang="en-US" sz="3400" b="1" dirty="0">
                <a:solidFill>
                  <a:srgbClr val="FFFF00"/>
                </a:solidFill>
              </a:rPr>
              <a:t> </a:t>
            </a:r>
            <a:r>
              <a:rPr lang="en-US" sz="3400" dirty="0"/>
              <a:t>of </a:t>
            </a:r>
            <a:r>
              <a:rPr lang="en-US" sz="3400" b="1" dirty="0">
                <a:solidFill>
                  <a:srgbClr val="C00000"/>
                </a:solidFill>
              </a:rPr>
              <a:t>organisms</a:t>
            </a:r>
            <a:r>
              <a:rPr lang="en-US" sz="3400" dirty="0"/>
              <a:t> with each other and their </a:t>
            </a:r>
            <a:r>
              <a:rPr lang="en-US" sz="3400" b="1" dirty="0">
                <a:solidFill>
                  <a:srgbClr val="C00000"/>
                </a:solidFill>
              </a:rPr>
              <a:t>environment</a:t>
            </a:r>
            <a:r>
              <a:rPr lang="en-US" sz="3400" dirty="0">
                <a:solidFill>
                  <a:srgbClr val="C00000"/>
                </a:solidFill>
              </a:rPr>
              <a:t>.</a:t>
            </a:r>
          </a:p>
          <a:p>
            <a:pPr lvl="1">
              <a:buFontTx/>
              <a:buChar char="-"/>
            </a:pPr>
            <a:endParaRPr lang="en-US" sz="3400" dirty="0"/>
          </a:p>
        </p:txBody>
      </p:sp>
      <p:grpSp>
        <p:nvGrpSpPr>
          <p:cNvPr id="38" name="Group 37">
            <a:extLst>
              <a:ext uri="{FF2B5EF4-FFF2-40B4-BE49-F238E27FC236}">
                <a16:creationId xmlns:a16="http://schemas.microsoft.com/office/drawing/2014/main" id="{A26756DC-4A7D-D3F2-4909-EE4C744E4CBC}"/>
              </a:ext>
            </a:extLst>
          </p:cNvPr>
          <p:cNvGrpSpPr/>
          <p:nvPr/>
        </p:nvGrpSpPr>
        <p:grpSpPr>
          <a:xfrm>
            <a:off x="3450251" y="-71016"/>
            <a:ext cx="10020149" cy="6945094"/>
            <a:chOff x="3450251" y="-71016"/>
            <a:chExt cx="10020149" cy="6945094"/>
          </a:xfrm>
        </p:grpSpPr>
        <p:pic>
          <p:nvPicPr>
            <p:cNvPr id="6148" name="Picture 4" descr="Population, Community, Habitat &amp; Ecosystem (4.1) | Edexcel IGCSE Biology  Revision Notes 2019 | Save My Exams">
              <a:extLst>
                <a:ext uri="{FF2B5EF4-FFF2-40B4-BE49-F238E27FC236}">
                  <a16:creationId xmlns:a16="http://schemas.microsoft.com/office/drawing/2014/main" id="{17ADBDBE-E3EA-A2A0-BE00-EDD4136D02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Population, Community, Habitat &amp; Ecosystem (4.1) | Edexcel IGCSE Biology  Revision Notes 2019 | Save My Exams">
              <a:extLst>
                <a:ext uri="{FF2B5EF4-FFF2-40B4-BE49-F238E27FC236}">
                  <a16:creationId xmlns:a16="http://schemas.microsoft.com/office/drawing/2014/main" id="{3F662576-7133-38B0-745D-4D47BCEF1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Population, Community, Habitat &amp; Ecosystem (4.1) | Edexcel IGCSE Biology  Revision Notes 2019 | Save My Exams">
              <a:extLst>
                <a:ext uri="{FF2B5EF4-FFF2-40B4-BE49-F238E27FC236}">
                  <a16:creationId xmlns:a16="http://schemas.microsoft.com/office/drawing/2014/main" id="{C91F43C8-4B16-C623-F9E3-FE25B75145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E685AF42-6368-0AC0-CAA3-1A21F2DD5FD4}"/>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8" name="Content Placeholder 2">
              <a:extLst>
                <a:ext uri="{FF2B5EF4-FFF2-40B4-BE49-F238E27FC236}">
                  <a16:creationId xmlns:a16="http://schemas.microsoft.com/office/drawing/2014/main" id="{40145DCC-6835-F3FA-F475-7CAAF413C6C4}"/>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9" name="Picture 4" descr="Population, Community, Habitat &amp; Ecosystem (4.1) | Edexcel IGCSE Biology  Revision Notes 2019 | Save My Exams">
              <a:extLst>
                <a:ext uri="{FF2B5EF4-FFF2-40B4-BE49-F238E27FC236}">
                  <a16:creationId xmlns:a16="http://schemas.microsoft.com/office/drawing/2014/main" id="{98063E67-4C73-FD08-357E-3BECE45B65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Population, Community, Habitat &amp; Ecosystem (4.1) | Edexcel IGCSE Biology  Revision Notes 2019 | Save My Exams">
              <a:extLst>
                <a:ext uri="{FF2B5EF4-FFF2-40B4-BE49-F238E27FC236}">
                  <a16:creationId xmlns:a16="http://schemas.microsoft.com/office/drawing/2014/main" id="{0F5DE27E-DFAA-21B7-C284-E215904B17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63B85632-0D4C-D94E-E7EE-DE7C1F586112}"/>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14" name="Picture 4" descr="Population, Community, Habitat &amp; Ecosystem (4.1) | Edexcel IGCSE Biology  Revision Notes 2019 | Save My Exams">
              <a:extLst>
                <a:ext uri="{FF2B5EF4-FFF2-40B4-BE49-F238E27FC236}">
                  <a16:creationId xmlns:a16="http://schemas.microsoft.com/office/drawing/2014/main" id="{1D0A5F46-7BC9-4CC8-A7A7-B61C567C87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Population, Community, Habitat &amp; Ecosystem (4.1) | Edexcel IGCSE Biology  Revision Notes 2019 | Save My Exams">
              <a:extLst>
                <a:ext uri="{FF2B5EF4-FFF2-40B4-BE49-F238E27FC236}">
                  <a16:creationId xmlns:a16="http://schemas.microsoft.com/office/drawing/2014/main" id="{DA5496F3-5BD6-DBCD-36F4-B7D527BDE6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Population, Community, Habitat &amp; Ecosystem (4.1) | Edexcel IGCSE Biology  Revision Notes 2019 | Save My Exams">
              <a:extLst>
                <a:ext uri="{FF2B5EF4-FFF2-40B4-BE49-F238E27FC236}">
                  <a16:creationId xmlns:a16="http://schemas.microsoft.com/office/drawing/2014/main" id="{65B43EAA-9B3C-DFBE-E8EB-FA44781B83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381956B5-A85F-A20E-2EB1-9C1952645C02}"/>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172E8E0-0C5C-EE92-887B-BADE11995823}"/>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D2008B0-E911-60F5-68F6-2828E42E423B}"/>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8160B90-E167-F50A-9B14-13DE0938FA2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A5A54FF-35C0-1453-8F0F-19E43AC7F9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28" name="Content Placeholder 2">
              <a:extLst>
                <a:ext uri="{FF2B5EF4-FFF2-40B4-BE49-F238E27FC236}">
                  <a16:creationId xmlns:a16="http://schemas.microsoft.com/office/drawing/2014/main" id="{ABADA828-8F01-DB01-1CFD-5F9AC0FD086F}"/>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Tree>
    <p:extLst>
      <p:ext uri="{BB962C8B-B14F-4D97-AF65-F5344CB8AC3E}">
        <p14:creationId xmlns:p14="http://schemas.microsoft.com/office/powerpoint/2010/main" val="37032490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1123293"/>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4" name="Group 3">
            <a:extLst>
              <a:ext uri="{FF2B5EF4-FFF2-40B4-BE49-F238E27FC236}">
                <a16:creationId xmlns:a16="http://schemas.microsoft.com/office/drawing/2014/main" id="{38B270E8-0020-5E64-0833-A32C50CF8519}"/>
              </a:ext>
            </a:extLst>
          </p:cNvPr>
          <p:cNvGrpSpPr/>
          <p:nvPr/>
        </p:nvGrpSpPr>
        <p:grpSpPr>
          <a:xfrm>
            <a:off x="1189790" y="2875687"/>
            <a:ext cx="1337248" cy="1871374"/>
            <a:chOff x="839593" y="1810193"/>
            <a:chExt cx="1622460" cy="2111987"/>
          </a:xfrm>
        </p:grpSpPr>
        <p:sp>
          <p:nvSpPr>
            <p:cNvPr id="5" name="Rectangle 4">
              <a:extLst>
                <a:ext uri="{FF2B5EF4-FFF2-40B4-BE49-F238E27FC236}">
                  <a16:creationId xmlns:a16="http://schemas.microsoft.com/office/drawing/2014/main" id="{1235DEEA-12BD-886C-B914-2470D502C6CC}"/>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6" name="Curved Connector 5">
              <a:extLst>
                <a:ext uri="{FF2B5EF4-FFF2-40B4-BE49-F238E27FC236}">
                  <a16:creationId xmlns:a16="http://schemas.microsoft.com/office/drawing/2014/main" id="{4ED241AB-527C-97D2-6AB0-560599868203}"/>
                </a:ext>
              </a:extLst>
            </p:cNvPr>
            <p:cNvCxnSpPr>
              <a:cxnSpLocks/>
              <a:stCxn id="5"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CEEE47B-9039-99D8-76E9-2B7CAE206896}"/>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8" name="Picture 7">
              <a:extLst>
                <a:ext uri="{FF2B5EF4-FFF2-40B4-BE49-F238E27FC236}">
                  <a16:creationId xmlns:a16="http://schemas.microsoft.com/office/drawing/2014/main" id="{344D8637-A8CF-6BA6-9BAB-E8D14FBF7C61}"/>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9" name="Curved Connector 8">
              <a:extLst>
                <a:ext uri="{FF2B5EF4-FFF2-40B4-BE49-F238E27FC236}">
                  <a16:creationId xmlns:a16="http://schemas.microsoft.com/office/drawing/2014/main" id="{9C967E2C-9C75-CB71-1143-9EB3F75B4472}"/>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55059"/>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Population</a:t>
            </a:r>
            <a:r>
              <a:rPr lang="en-US" sz="2800" dirty="0"/>
              <a:t> = multiple individuals of the same species (</a:t>
            </a:r>
            <a:r>
              <a:rPr lang="en-US" sz="2800" b="1" dirty="0">
                <a:solidFill>
                  <a:srgbClr val="C00000"/>
                </a:solidFill>
              </a:rPr>
              <a:t>conspecifics</a:t>
            </a:r>
            <a:r>
              <a:rPr lang="en-US" sz="2800" dirty="0"/>
              <a:t>) in the same habitat</a:t>
            </a:r>
          </a:p>
        </p:txBody>
      </p:sp>
      <p:sp>
        <p:nvSpPr>
          <p:cNvPr id="2" name="Content Placeholder 2">
            <a:extLst>
              <a:ext uri="{FF2B5EF4-FFF2-40B4-BE49-F238E27FC236}">
                <a16:creationId xmlns:a16="http://schemas.microsoft.com/office/drawing/2014/main" id="{16A9D70C-97F3-0F2B-A04A-873B7CAB65E4}"/>
              </a:ext>
            </a:extLst>
          </p:cNvPr>
          <p:cNvSpPr txBox="1">
            <a:spLocks/>
          </p:cNvSpPr>
          <p:nvPr/>
        </p:nvSpPr>
        <p:spPr>
          <a:xfrm>
            <a:off x="-3868" y="4685623"/>
            <a:ext cx="36063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endParaRPr lang="en-US" sz="2800" dirty="0"/>
          </a:p>
          <a:p>
            <a:pPr marL="0" indent="0" algn="ctr">
              <a:buNone/>
            </a:pPr>
            <a:r>
              <a:rPr lang="en-US" sz="2800" i="1" dirty="0"/>
              <a:t>How does the abundance of fish </a:t>
            </a:r>
            <a:r>
              <a:rPr lang="en-US" sz="2800" b="1" i="1" dirty="0">
                <a:solidFill>
                  <a:srgbClr val="C00000"/>
                </a:solidFill>
              </a:rPr>
              <a:t>change</a:t>
            </a:r>
            <a:r>
              <a:rPr lang="en-US" sz="2800" i="1" dirty="0"/>
              <a:t> through time? </a:t>
            </a:r>
          </a:p>
        </p:txBody>
      </p:sp>
      <p:sp>
        <p:nvSpPr>
          <p:cNvPr id="11" name="Rectangle 10">
            <a:extLst>
              <a:ext uri="{FF2B5EF4-FFF2-40B4-BE49-F238E27FC236}">
                <a16:creationId xmlns:a16="http://schemas.microsoft.com/office/drawing/2014/main" id="{5BB3B9A2-B544-F86D-5491-FC87ABEA142A}"/>
              </a:ext>
            </a:extLst>
          </p:cNvPr>
          <p:cNvSpPr/>
          <p:nvPr/>
        </p:nvSpPr>
        <p:spPr>
          <a:xfrm>
            <a:off x="3504321" y="2162697"/>
            <a:ext cx="6444752" cy="464205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3FC5C5-7A03-01A7-CB30-09B51CC54389}"/>
              </a:ext>
            </a:extLst>
          </p:cNvPr>
          <p:cNvSpPr/>
          <p:nvPr/>
        </p:nvSpPr>
        <p:spPr>
          <a:xfrm>
            <a:off x="9949073" y="4892735"/>
            <a:ext cx="441571"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95BB15F-C09A-574F-FC89-FFD2C3252CFE}"/>
              </a:ext>
            </a:extLst>
          </p:cNvPr>
          <p:cNvSpPr/>
          <p:nvPr/>
        </p:nvSpPr>
        <p:spPr>
          <a:xfrm>
            <a:off x="6478163" y="53252"/>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A09A881-94F7-CF88-8038-BD393EDCBE4A}"/>
              </a:ext>
            </a:extLst>
          </p:cNvPr>
          <p:cNvSpPr/>
          <p:nvPr/>
        </p:nvSpPr>
        <p:spPr>
          <a:xfrm>
            <a:off x="6630563" y="108377"/>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30967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1123293"/>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55059"/>
            <a:ext cx="3972722"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Structured Population</a:t>
            </a:r>
            <a:r>
              <a:rPr lang="en-US" sz="2800" dirty="0"/>
              <a:t> = multiple individuals of the same species (</a:t>
            </a:r>
            <a:r>
              <a:rPr lang="en-US" sz="2800" b="1" dirty="0">
                <a:solidFill>
                  <a:srgbClr val="C00000"/>
                </a:solidFill>
              </a:rPr>
              <a:t>conspecifics</a:t>
            </a:r>
            <a:r>
              <a:rPr lang="en-US" sz="2800" dirty="0"/>
              <a:t>) in the same habitat but in different life history stages</a:t>
            </a:r>
          </a:p>
        </p:txBody>
      </p:sp>
      <p:sp>
        <p:nvSpPr>
          <p:cNvPr id="2" name="Content Placeholder 2">
            <a:extLst>
              <a:ext uri="{FF2B5EF4-FFF2-40B4-BE49-F238E27FC236}">
                <a16:creationId xmlns:a16="http://schemas.microsoft.com/office/drawing/2014/main" id="{16A9D70C-97F3-0F2B-A04A-873B7CAB65E4}"/>
              </a:ext>
            </a:extLst>
          </p:cNvPr>
          <p:cNvSpPr txBox="1">
            <a:spLocks/>
          </p:cNvSpPr>
          <p:nvPr/>
        </p:nvSpPr>
        <p:spPr>
          <a:xfrm>
            <a:off x="-5098" y="5072162"/>
            <a:ext cx="36063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endParaRPr lang="en-US" sz="2800" dirty="0"/>
          </a:p>
          <a:p>
            <a:pPr marL="0" indent="0" algn="ctr">
              <a:buNone/>
            </a:pPr>
            <a:r>
              <a:rPr lang="en-US" sz="2800" i="1" dirty="0"/>
              <a:t>How does the abundance of fish </a:t>
            </a:r>
            <a:r>
              <a:rPr lang="en-US" sz="2800" b="1" i="1" dirty="0">
                <a:solidFill>
                  <a:srgbClr val="C00000"/>
                </a:solidFill>
              </a:rPr>
              <a:t>change</a:t>
            </a:r>
            <a:r>
              <a:rPr lang="en-US" sz="2800" i="1" dirty="0"/>
              <a:t> through time? </a:t>
            </a:r>
          </a:p>
        </p:txBody>
      </p:sp>
      <p:sp>
        <p:nvSpPr>
          <p:cNvPr id="11" name="Rectangle 10">
            <a:extLst>
              <a:ext uri="{FF2B5EF4-FFF2-40B4-BE49-F238E27FC236}">
                <a16:creationId xmlns:a16="http://schemas.microsoft.com/office/drawing/2014/main" id="{5BB3B9A2-B544-F86D-5491-FC87ABEA142A}"/>
              </a:ext>
            </a:extLst>
          </p:cNvPr>
          <p:cNvSpPr/>
          <p:nvPr/>
        </p:nvSpPr>
        <p:spPr>
          <a:xfrm>
            <a:off x="3504321" y="2162697"/>
            <a:ext cx="6444752" cy="464205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3FC5C5-7A03-01A7-CB30-09B51CC54389}"/>
              </a:ext>
            </a:extLst>
          </p:cNvPr>
          <p:cNvSpPr/>
          <p:nvPr/>
        </p:nvSpPr>
        <p:spPr>
          <a:xfrm>
            <a:off x="9949073" y="4892735"/>
            <a:ext cx="441571"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95BB15F-C09A-574F-FC89-FFD2C3252CFE}"/>
              </a:ext>
            </a:extLst>
          </p:cNvPr>
          <p:cNvSpPr/>
          <p:nvPr/>
        </p:nvSpPr>
        <p:spPr>
          <a:xfrm>
            <a:off x="6478163" y="53252"/>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A09A881-94F7-CF88-8038-BD393EDCBE4A}"/>
              </a:ext>
            </a:extLst>
          </p:cNvPr>
          <p:cNvSpPr/>
          <p:nvPr/>
        </p:nvSpPr>
        <p:spPr>
          <a:xfrm>
            <a:off x="6630563" y="108377"/>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1990171-0AA0-217E-BC36-9308F661ACCB}"/>
              </a:ext>
            </a:extLst>
          </p:cNvPr>
          <p:cNvSpPr/>
          <p:nvPr/>
        </p:nvSpPr>
        <p:spPr>
          <a:xfrm>
            <a:off x="397362" y="3440780"/>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baby fish (x</a:t>
            </a:r>
            <a:r>
              <a:rPr lang="en-US" sz="2200" baseline="-25000" dirty="0">
                <a:solidFill>
                  <a:schemeClr val="bg1"/>
                </a:solidFill>
              </a:rPr>
              <a:t>1</a:t>
            </a:r>
            <a:r>
              <a:rPr lang="en-US" sz="2200" dirty="0">
                <a:solidFill>
                  <a:schemeClr val="bg1"/>
                </a:solidFill>
              </a:rPr>
              <a:t>)</a:t>
            </a:r>
          </a:p>
        </p:txBody>
      </p:sp>
      <p:sp>
        <p:nvSpPr>
          <p:cNvPr id="15" name="Rectangle 14">
            <a:extLst>
              <a:ext uri="{FF2B5EF4-FFF2-40B4-BE49-F238E27FC236}">
                <a16:creationId xmlns:a16="http://schemas.microsoft.com/office/drawing/2014/main" id="{23E58B9F-6581-EEEC-69E3-918BCC9E2A22}"/>
              </a:ext>
            </a:extLst>
          </p:cNvPr>
          <p:cNvSpPr/>
          <p:nvPr/>
        </p:nvSpPr>
        <p:spPr>
          <a:xfrm>
            <a:off x="2355437" y="3440780"/>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adult fish (x</a:t>
            </a:r>
            <a:r>
              <a:rPr lang="en-US" sz="2200" baseline="-25000" dirty="0">
                <a:solidFill>
                  <a:schemeClr val="bg1"/>
                </a:solidFill>
              </a:rPr>
              <a:t>2</a:t>
            </a:r>
            <a:r>
              <a:rPr lang="en-US" sz="2200" dirty="0">
                <a:solidFill>
                  <a:schemeClr val="bg1"/>
                </a:solidFill>
              </a:rPr>
              <a:t>)</a:t>
            </a:r>
          </a:p>
        </p:txBody>
      </p:sp>
      <p:cxnSp>
        <p:nvCxnSpPr>
          <p:cNvPr id="35" name="Straight Arrow Connector 34">
            <a:extLst>
              <a:ext uri="{FF2B5EF4-FFF2-40B4-BE49-F238E27FC236}">
                <a16:creationId xmlns:a16="http://schemas.microsoft.com/office/drawing/2014/main" id="{5875BBA4-E908-C590-010D-8433C8F40140}"/>
              </a:ext>
            </a:extLst>
          </p:cNvPr>
          <p:cNvCxnSpPr>
            <a:cxnSpLocks/>
          </p:cNvCxnSpPr>
          <p:nvPr/>
        </p:nvCxnSpPr>
        <p:spPr>
          <a:xfrm>
            <a:off x="1590563" y="3996198"/>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415F1D0-8D8B-55D8-BD62-49AAC5E108F9}"/>
              </a:ext>
            </a:extLst>
          </p:cNvPr>
          <p:cNvCxnSpPr>
            <a:cxnSpLocks/>
          </p:cNvCxnSpPr>
          <p:nvPr/>
        </p:nvCxnSpPr>
        <p:spPr>
          <a:xfrm>
            <a:off x="931364" y="4621964"/>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a:extLst>
              <a:ext uri="{FF2B5EF4-FFF2-40B4-BE49-F238E27FC236}">
                <a16:creationId xmlns:a16="http://schemas.microsoft.com/office/drawing/2014/main" id="{3D14ECD0-9E2D-586F-6F6C-0173E0398B9A}"/>
              </a:ext>
            </a:extLst>
          </p:cNvPr>
          <p:cNvCxnSpPr>
            <a:cxnSpLocks/>
            <a:stCxn id="15" idx="0"/>
            <a:endCxn id="3" idx="0"/>
          </p:cNvCxnSpPr>
          <p:nvPr/>
        </p:nvCxnSpPr>
        <p:spPr>
          <a:xfrm rot="16200000" flipV="1">
            <a:off x="1910403" y="2461742"/>
            <a:ext cx="12700" cy="1958075"/>
          </a:xfrm>
          <a:prstGeom prst="curvedConnector3">
            <a:avLst>
              <a:gd name="adj1" fmla="val 425104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5B367CA-5602-7D4E-7330-F468C5453164}"/>
              </a:ext>
            </a:extLst>
          </p:cNvPr>
          <p:cNvCxnSpPr>
            <a:cxnSpLocks/>
          </p:cNvCxnSpPr>
          <p:nvPr/>
        </p:nvCxnSpPr>
        <p:spPr>
          <a:xfrm>
            <a:off x="2889439" y="4617662"/>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F0C489BD-19DF-3BF5-353A-E3400F8173AA}"/>
              </a:ext>
            </a:extLst>
          </p:cNvPr>
          <p:cNvSpPr/>
          <p:nvPr/>
        </p:nvSpPr>
        <p:spPr>
          <a:xfrm>
            <a:off x="839838" y="4419293"/>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pic>
        <p:nvPicPr>
          <p:cNvPr id="41" name="Picture 40">
            <a:extLst>
              <a:ext uri="{FF2B5EF4-FFF2-40B4-BE49-F238E27FC236}">
                <a16:creationId xmlns:a16="http://schemas.microsoft.com/office/drawing/2014/main" id="{62616D45-F973-51E6-2503-1AB321DA7756}"/>
              </a:ext>
            </a:extLst>
          </p:cNvPr>
          <p:cNvPicPr>
            <a:picLocks noChangeAspect="1"/>
          </p:cNvPicPr>
          <p:nvPr/>
        </p:nvPicPr>
        <p:blipFill>
          <a:blip r:embed="rId4"/>
          <a:stretch>
            <a:fillRect/>
          </a:stretch>
        </p:blipFill>
        <p:spPr>
          <a:xfrm>
            <a:off x="2998365" y="4659264"/>
            <a:ext cx="219817" cy="371353"/>
          </a:xfrm>
          <a:prstGeom prst="rect">
            <a:avLst/>
          </a:prstGeom>
        </p:spPr>
      </p:pic>
      <p:sp>
        <p:nvSpPr>
          <p:cNvPr id="42" name="Rectangle 41">
            <a:extLst>
              <a:ext uri="{FF2B5EF4-FFF2-40B4-BE49-F238E27FC236}">
                <a16:creationId xmlns:a16="http://schemas.microsoft.com/office/drawing/2014/main" id="{A2EBC87C-FF08-0266-1B42-EBA3FF388FD1}"/>
              </a:ext>
            </a:extLst>
          </p:cNvPr>
          <p:cNvSpPr/>
          <p:nvPr/>
        </p:nvSpPr>
        <p:spPr>
          <a:xfrm>
            <a:off x="2775039" y="4463046"/>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pic>
        <p:nvPicPr>
          <p:cNvPr id="43" name="Picture 42">
            <a:extLst>
              <a:ext uri="{FF2B5EF4-FFF2-40B4-BE49-F238E27FC236}">
                <a16:creationId xmlns:a16="http://schemas.microsoft.com/office/drawing/2014/main" id="{0484244D-82DA-81F8-DD49-01F3075B650E}"/>
              </a:ext>
            </a:extLst>
          </p:cNvPr>
          <p:cNvPicPr>
            <a:picLocks noChangeAspect="1"/>
          </p:cNvPicPr>
          <p:nvPr/>
        </p:nvPicPr>
        <p:blipFill>
          <a:blip r:embed="rId5"/>
          <a:stretch>
            <a:fillRect/>
          </a:stretch>
        </p:blipFill>
        <p:spPr>
          <a:xfrm>
            <a:off x="1823824" y="3668944"/>
            <a:ext cx="284114" cy="327255"/>
          </a:xfrm>
          <a:prstGeom prst="rect">
            <a:avLst/>
          </a:prstGeom>
        </p:spPr>
      </p:pic>
      <p:pic>
        <p:nvPicPr>
          <p:cNvPr id="44" name="Picture 43">
            <a:extLst>
              <a:ext uri="{FF2B5EF4-FFF2-40B4-BE49-F238E27FC236}">
                <a16:creationId xmlns:a16="http://schemas.microsoft.com/office/drawing/2014/main" id="{E3F2AF1A-2A15-3ABB-B192-20AA3DBDC335}"/>
              </a:ext>
            </a:extLst>
          </p:cNvPr>
          <p:cNvPicPr>
            <a:picLocks noChangeAspect="1"/>
          </p:cNvPicPr>
          <p:nvPr/>
        </p:nvPicPr>
        <p:blipFill>
          <a:blip r:embed="rId4"/>
          <a:stretch>
            <a:fillRect/>
          </a:stretch>
        </p:blipFill>
        <p:spPr>
          <a:xfrm>
            <a:off x="1089881" y="4629081"/>
            <a:ext cx="219817" cy="371353"/>
          </a:xfrm>
          <a:prstGeom prst="rect">
            <a:avLst/>
          </a:prstGeom>
        </p:spPr>
      </p:pic>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6786215-3583-F0FE-13F3-6645B7BF9A83}"/>
                  </a:ext>
                </a:extLst>
              </p:cNvPr>
              <p:cNvSpPr txBox="1"/>
              <p:nvPr/>
            </p:nvSpPr>
            <p:spPr>
              <a:xfrm>
                <a:off x="1744663" y="2948888"/>
                <a:ext cx="336759"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𝐹</m:t>
                          </m:r>
                        </m:e>
                        <m:sub>
                          <m:r>
                            <a:rPr lang="en-US" sz="2200" b="0" i="1" smtClean="0">
                              <a:latin typeface="Cambria Math" panose="02040503050406030204" pitchFamily="18" charset="0"/>
                            </a:rPr>
                            <m:t>2</m:t>
                          </m:r>
                        </m:sub>
                      </m:sSub>
                    </m:oMath>
                  </m:oMathPara>
                </a14:m>
                <a:endParaRPr lang="en-US" sz="2200" dirty="0"/>
              </a:p>
            </p:txBody>
          </p:sp>
        </mc:Choice>
        <mc:Fallback xmlns="">
          <p:sp>
            <p:nvSpPr>
              <p:cNvPr id="45" name="TextBox 44">
                <a:extLst>
                  <a:ext uri="{FF2B5EF4-FFF2-40B4-BE49-F238E27FC236}">
                    <a16:creationId xmlns:a16="http://schemas.microsoft.com/office/drawing/2014/main" id="{26786215-3583-F0FE-13F3-6645B7BF9A83}"/>
                  </a:ext>
                </a:extLst>
              </p:cNvPr>
              <p:cNvSpPr txBox="1">
                <a:spLocks noRot="1" noChangeAspect="1" noMove="1" noResize="1" noEditPoints="1" noAdjustHandles="1" noChangeArrowheads="1" noChangeShapeType="1" noTextEdit="1"/>
              </p:cNvSpPr>
              <p:nvPr/>
            </p:nvSpPr>
            <p:spPr>
              <a:xfrm>
                <a:off x="1744663" y="2948888"/>
                <a:ext cx="336759" cy="338554"/>
              </a:xfrm>
              <a:prstGeom prst="rect">
                <a:avLst/>
              </a:prstGeom>
              <a:blipFill>
                <a:blip r:embed="rId6"/>
                <a:stretch>
                  <a:fillRect l="-18519" r="-11111" b="-18519"/>
                </a:stretch>
              </a:blipFill>
            </p:spPr>
            <p:txBody>
              <a:bodyPr/>
              <a:lstStyle/>
              <a:p>
                <a:r>
                  <a:rPr lang="en-US">
                    <a:noFill/>
                  </a:rPr>
                  <a:t> </a:t>
                </a:r>
              </a:p>
            </p:txBody>
          </p:sp>
        </mc:Fallback>
      </mc:AlternateContent>
    </p:spTree>
    <p:extLst>
      <p:ext uri="{BB962C8B-B14F-4D97-AF65-F5344CB8AC3E}">
        <p14:creationId xmlns:p14="http://schemas.microsoft.com/office/powerpoint/2010/main" val="34773217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6632643" cy="1325563"/>
          </a:xfrm>
        </p:spPr>
        <p:txBody>
          <a:bodyPr>
            <a:normAutofit/>
          </a:bodyPr>
          <a:lstStyle/>
          <a:p>
            <a:r>
              <a:rPr lang="en-US" dirty="0"/>
              <a:t>Modeling demographic complexity</a:t>
            </a:r>
          </a:p>
        </p:txBody>
      </p:sp>
    </p:spTree>
    <p:extLst>
      <p:ext uri="{BB962C8B-B14F-4D97-AF65-F5344CB8AC3E}">
        <p14:creationId xmlns:p14="http://schemas.microsoft.com/office/powerpoint/2010/main" val="9572828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6632643" cy="1325563"/>
          </a:xfrm>
        </p:spPr>
        <p:txBody>
          <a:bodyPr>
            <a:normAutofit/>
          </a:bodyPr>
          <a:lstStyle/>
          <a:p>
            <a:r>
              <a:rPr lang="en-US" dirty="0"/>
              <a:t>Modeling demographic complexity</a:t>
            </a:r>
          </a:p>
        </p:txBody>
      </p:sp>
      <p:sp>
        <p:nvSpPr>
          <p:cNvPr id="10" name="Rectangle 9">
            <a:extLst>
              <a:ext uri="{FF2B5EF4-FFF2-40B4-BE49-F238E27FC236}">
                <a16:creationId xmlns:a16="http://schemas.microsoft.com/office/drawing/2014/main" id="{BF02E913-B0C4-60C0-7132-F312D14CFBF0}"/>
              </a:ext>
            </a:extLst>
          </p:cNvPr>
          <p:cNvSpPr/>
          <p:nvPr/>
        </p:nvSpPr>
        <p:spPr>
          <a:xfrm>
            <a:off x="7003851" y="120607"/>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dirty="0">
                <a:effectLst/>
                <a:latin typeface="Helvetica Light" panose="020B0403020202020204" pitchFamily="34" charset="0"/>
              </a:rPr>
              <a:t>4. Rates of transferring between compartments </a:t>
            </a:r>
          </a:p>
          <a:p>
            <a:pPr algn="ctr"/>
            <a:r>
              <a:rPr lang="en-US" dirty="0">
                <a:effectLst/>
                <a:latin typeface="Helvetica Light" panose="020B0403020202020204" pitchFamily="34" charset="0"/>
              </a:rPr>
              <a:t>are expressed mathematically </a:t>
            </a: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362FB7F4-283B-2AFF-78ED-2E24FF286FC7}"/>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5034902" y="4199239"/>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5034902" y="3660630"/>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grpSp>
        <p:nvGrpSpPr>
          <p:cNvPr id="19" name="Group 18">
            <a:extLst>
              <a:ext uri="{FF2B5EF4-FFF2-40B4-BE49-F238E27FC236}">
                <a16:creationId xmlns:a16="http://schemas.microsoft.com/office/drawing/2014/main" id="{3247E1F4-C226-FC66-F1B5-3134D4AE7979}"/>
              </a:ext>
            </a:extLst>
          </p:cNvPr>
          <p:cNvGrpSpPr/>
          <p:nvPr/>
        </p:nvGrpSpPr>
        <p:grpSpPr>
          <a:xfrm>
            <a:off x="7141166" y="2396450"/>
            <a:ext cx="2723745" cy="2705673"/>
            <a:chOff x="1122122" y="2071419"/>
            <a:chExt cx="2890433" cy="3011819"/>
          </a:xfrm>
        </p:grpSpPr>
        <p:pic>
          <p:nvPicPr>
            <p:cNvPr id="20" name="Picture 19">
              <a:extLst>
                <a:ext uri="{FF2B5EF4-FFF2-40B4-BE49-F238E27FC236}">
                  <a16:creationId xmlns:a16="http://schemas.microsoft.com/office/drawing/2014/main" id="{59F58861-8B3F-4454-4259-D48A5622A024}"/>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21" name="Freeform 20">
              <a:extLst>
                <a:ext uri="{FF2B5EF4-FFF2-40B4-BE49-F238E27FC236}">
                  <a16:creationId xmlns:a16="http://schemas.microsoft.com/office/drawing/2014/main" id="{0AA6E91A-06BC-7142-3488-EFBFB4B98D1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4F7837A1-4B5A-87C6-12C6-B74FB0E880E5}"/>
              </a:ext>
            </a:extLst>
          </p:cNvPr>
          <p:cNvSpPr/>
          <p:nvPr/>
        </p:nvSpPr>
        <p:spPr>
          <a:xfrm>
            <a:off x="190970" y="5630571"/>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simplest</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Tree>
    <p:extLst>
      <p:ext uri="{BB962C8B-B14F-4D97-AF65-F5344CB8AC3E}">
        <p14:creationId xmlns:p14="http://schemas.microsoft.com/office/powerpoint/2010/main" val="5371623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6632643" cy="1325563"/>
          </a:xfrm>
        </p:spPr>
        <p:txBody>
          <a:bodyPr>
            <a:normAutofit/>
          </a:bodyPr>
          <a:lstStyle/>
          <a:p>
            <a:r>
              <a:rPr lang="en-US" dirty="0"/>
              <a:t>Modeling demographic complexity</a:t>
            </a:r>
          </a:p>
        </p:txBody>
      </p:sp>
      <p:sp>
        <p:nvSpPr>
          <p:cNvPr id="10" name="Rectangle 9">
            <a:extLst>
              <a:ext uri="{FF2B5EF4-FFF2-40B4-BE49-F238E27FC236}">
                <a16:creationId xmlns:a16="http://schemas.microsoft.com/office/drawing/2014/main" id="{BF02E913-B0C4-60C0-7132-F312D14CFBF0}"/>
              </a:ext>
            </a:extLst>
          </p:cNvPr>
          <p:cNvSpPr/>
          <p:nvPr/>
        </p:nvSpPr>
        <p:spPr>
          <a:xfrm>
            <a:off x="7003851" y="120607"/>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dirty="0">
                <a:effectLst/>
                <a:latin typeface="Helvetica Light" panose="020B0403020202020204" pitchFamily="34" charset="0"/>
              </a:rPr>
              <a:t>4. Rates of transferring between compartments </a:t>
            </a:r>
          </a:p>
          <a:p>
            <a:pPr algn="ctr"/>
            <a:r>
              <a:rPr lang="en-US" dirty="0">
                <a:effectLst/>
                <a:latin typeface="Helvetica Light" panose="020B0403020202020204" pitchFamily="34" charset="0"/>
              </a:rPr>
              <a:t>are expressed mathematically </a:t>
            </a: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362FB7F4-283B-2AFF-78ED-2E24FF286FC7}"/>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5034902" y="4199239"/>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5034902" y="3660630"/>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grpSp>
        <p:nvGrpSpPr>
          <p:cNvPr id="19" name="Group 18">
            <a:extLst>
              <a:ext uri="{FF2B5EF4-FFF2-40B4-BE49-F238E27FC236}">
                <a16:creationId xmlns:a16="http://schemas.microsoft.com/office/drawing/2014/main" id="{3247E1F4-C226-FC66-F1B5-3134D4AE7979}"/>
              </a:ext>
            </a:extLst>
          </p:cNvPr>
          <p:cNvGrpSpPr/>
          <p:nvPr/>
        </p:nvGrpSpPr>
        <p:grpSpPr>
          <a:xfrm>
            <a:off x="7141166" y="2396450"/>
            <a:ext cx="2723745" cy="2705673"/>
            <a:chOff x="1122122" y="2071419"/>
            <a:chExt cx="2890433" cy="3011819"/>
          </a:xfrm>
        </p:grpSpPr>
        <p:pic>
          <p:nvPicPr>
            <p:cNvPr id="20" name="Picture 19">
              <a:extLst>
                <a:ext uri="{FF2B5EF4-FFF2-40B4-BE49-F238E27FC236}">
                  <a16:creationId xmlns:a16="http://schemas.microsoft.com/office/drawing/2014/main" id="{59F58861-8B3F-4454-4259-D48A5622A024}"/>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21" name="Freeform 20">
              <a:extLst>
                <a:ext uri="{FF2B5EF4-FFF2-40B4-BE49-F238E27FC236}">
                  <a16:creationId xmlns:a16="http://schemas.microsoft.com/office/drawing/2014/main" id="{0AA6E91A-06BC-7142-3488-EFBFB4B98D1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31E18BCC-35B2-6B9F-9091-E3145074C587}"/>
              </a:ext>
            </a:extLst>
          </p:cNvPr>
          <p:cNvSpPr/>
          <p:nvPr/>
        </p:nvSpPr>
        <p:spPr>
          <a:xfrm>
            <a:off x="1373270" y="5161200"/>
            <a:ext cx="4631397" cy="430887"/>
          </a:xfrm>
          <a:prstGeom prst="rect">
            <a:avLst/>
          </a:prstGeom>
        </p:spPr>
        <p:txBody>
          <a:bodyPr wrap="none">
            <a:spAutoFit/>
          </a:bodyPr>
          <a:lstStyle/>
          <a:p>
            <a:pPr algn="ctr"/>
            <a:r>
              <a:rPr lang="en-US" sz="2200" b="1" dirty="0">
                <a:solidFill>
                  <a:srgbClr val="0365C0"/>
                </a:solidFill>
                <a:effectLst/>
                <a:latin typeface="Helvetica" pitchFamily="2" charset="0"/>
              </a:rPr>
              <a:t>What is wrong about this model?</a:t>
            </a:r>
            <a:endParaRPr lang="en-US" sz="2200" dirty="0">
              <a:solidFill>
                <a:srgbClr val="0365C0"/>
              </a:solidFill>
              <a:effectLst/>
              <a:latin typeface="Helvetica" pitchFamily="2" charset="0"/>
            </a:endParaRPr>
          </a:p>
        </p:txBody>
      </p:sp>
    </p:spTree>
    <p:extLst>
      <p:ext uri="{BB962C8B-B14F-4D97-AF65-F5344CB8AC3E}">
        <p14:creationId xmlns:p14="http://schemas.microsoft.com/office/powerpoint/2010/main" val="10964047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6632643" cy="1325563"/>
          </a:xfrm>
        </p:spPr>
        <p:txBody>
          <a:bodyPr>
            <a:normAutofit/>
          </a:bodyPr>
          <a:lstStyle/>
          <a:p>
            <a:r>
              <a:rPr lang="en-US" dirty="0"/>
              <a:t>Modeling demographic complexity</a:t>
            </a:r>
          </a:p>
        </p:txBody>
      </p:sp>
      <p:sp>
        <p:nvSpPr>
          <p:cNvPr id="10" name="Rectangle 9">
            <a:extLst>
              <a:ext uri="{FF2B5EF4-FFF2-40B4-BE49-F238E27FC236}">
                <a16:creationId xmlns:a16="http://schemas.microsoft.com/office/drawing/2014/main" id="{BF02E913-B0C4-60C0-7132-F312D14CFBF0}"/>
              </a:ext>
            </a:extLst>
          </p:cNvPr>
          <p:cNvSpPr/>
          <p:nvPr/>
        </p:nvSpPr>
        <p:spPr>
          <a:xfrm>
            <a:off x="7003851" y="120607"/>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a:t>
            </a:r>
            <a:r>
              <a:rPr lang="en-US" b="1" dirty="0">
                <a:solidFill>
                  <a:srgbClr val="FF0000"/>
                </a:solidFill>
                <a:latin typeface="Helvetica Light" panose="020B0403020202020204" pitchFamily="34" charset="0"/>
              </a:rPr>
              <a:t>Individuals within a compartment are homogenously mixed</a:t>
            </a:r>
            <a:r>
              <a:rPr lang="en-US" b="1" dirty="0">
                <a:solidFill>
                  <a:srgbClr val="FF0000"/>
                </a:solidFill>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dirty="0">
                <a:effectLst/>
                <a:latin typeface="Helvetica Light" panose="020B0403020202020204" pitchFamily="34" charset="0"/>
              </a:rPr>
              <a:t>4. Rates of transferring between compartments </a:t>
            </a:r>
          </a:p>
          <a:p>
            <a:pPr algn="ctr"/>
            <a:r>
              <a:rPr lang="en-US" dirty="0">
                <a:effectLst/>
                <a:latin typeface="Helvetica Light" panose="020B0403020202020204" pitchFamily="34" charset="0"/>
              </a:rPr>
              <a:t>are expressed mathematically </a:t>
            </a: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5034902" y="4199239"/>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5034902" y="3660630"/>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grpSp>
        <p:nvGrpSpPr>
          <p:cNvPr id="19" name="Group 18">
            <a:extLst>
              <a:ext uri="{FF2B5EF4-FFF2-40B4-BE49-F238E27FC236}">
                <a16:creationId xmlns:a16="http://schemas.microsoft.com/office/drawing/2014/main" id="{3247E1F4-C226-FC66-F1B5-3134D4AE7979}"/>
              </a:ext>
            </a:extLst>
          </p:cNvPr>
          <p:cNvGrpSpPr/>
          <p:nvPr/>
        </p:nvGrpSpPr>
        <p:grpSpPr>
          <a:xfrm>
            <a:off x="7141166" y="2396450"/>
            <a:ext cx="2723745" cy="2705673"/>
            <a:chOff x="1122122" y="2071419"/>
            <a:chExt cx="2890433" cy="3011819"/>
          </a:xfrm>
        </p:grpSpPr>
        <p:pic>
          <p:nvPicPr>
            <p:cNvPr id="20" name="Picture 19">
              <a:extLst>
                <a:ext uri="{FF2B5EF4-FFF2-40B4-BE49-F238E27FC236}">
                  <a16:creationId xmlns:a16="http://schemas.microsoft.com/office/drawing/2014/main" id="{59F58861-8B3F-4454-4259-D48A5622A024}"/>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21" name="Freeform 20">
              <a:extLst>
                <a:ext uri="{FF2B5EF4-FFF2-40B4-BE49-F238E27FC236}">
                  <a16:creationId xmlns:a16="http://schemas.microsoft.com/office/drawing/2014/main" id="{0AA6E91A-06BC-7142-3488-EFBFB4B98D1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31E18BCC-35B2-6B9F-9091-E3145074C587}"/>
              </a:ext>
            </a:extLst>
          </p:cNvPr>
          <p:cNvSpPr/>
          <p:nvPr/>
        </p:nvSpPr>
        <p:spPr>
          <a:xfrm>
            <a:off x="1373270" y="5161200"/>
            <a:ext cx="4631397" cy="430887"/>
          </a:xfrm>
          <a:prstGeom prst="rect">
            <a:avLst/>
          </a:prstGeom>
        </p:spPr>
        <p:txBody>
          <a:bodyPr wrap="none">
            <a:spAutoFit/>
          </a:bodyPr>
          <a:lstStyle/>
          <a:p>
            <a:pPr algn="ctr"/>
            <a:r>
              <a:rPr lang="en-US" sz="2200" b="1" dirty="0">
                <a:solidFill>
                  <a:srgbClr val="0365C0"/>
                </a:solidFill>
                <a:effectLst/>
                <a:latin typeface="Helvetica" pitchFamily="2" charset="0"/>
              </a:rPr>
              <a:t>What is wrong about this model?</a:t>
            </a:r>
            <a:endParaRPr lang="en-US" sz="2200" dirty="0">
              <a:solidFill>
                <a:srgbClr val="0365C0"/>
              </a:solidFill>
              <a:effectLst/>
              <a:latin typeface="Helvetica" pitchFamily="2" charset="0"/>
            </a:endParaRPr>
          </a:p>
        </p:txBody>
      </p:sp>
      <p:sp>
        <p:nvSpPr>
          <p:cNvPr id="5" name="Rectangle 4">
            <a:extLst>
              <a:ext uri="{FF2B5EF4-FFF2-40B4-BE49-F238E27FC236}">
                <a16:creationId xmlns:a16="http://schemas.microsoft.com/office/drawing/2014/main" id="{B713AA50-4020-7158-C5A4-F1D2E333A247}"/>
              </a:ext>
            </a:extLst>
          </p:cNvPr>
          <p:cNvSpPr/>
          <p:nvPr/>
        </p:nvSpPr>
        <p:spPr>
          <a:xfrm>
            <a:off x="2450366" y="2610702"/>
            <a:ext cx="2477193" cy="2099855"/>
          </a:xfrm>
          <a:prstGeom prst="rect">
            <a:avLst/>
          </a:prstGeom>
          <a:gradFill flip="none" rotWithShape="1">
            <a:gsLst>
              <a:gs pos="0">
                <a:srgbClr val="66FF66"/>
              </a:gs>
              <a:gs pos="45000">
                <a:srgbClr val="0A190A"/>
              </a:gs>
              <a:gs pos="50000">
                <a:schemeClr val="tx1"/>
              </a:gs>
              <a:gs pos="100000">
                <a:srgbClr val="AA3A33"/>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spTree>
    <p:extLst>
      <p:ext uri="{BB962C8B-B14F-4D97-AF65-F5344CB8AC3E}">
        <p14:creationId xmlns:p14="http://schemas.microsoft.com/office/powerpoint/2010/main" val="38599522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6632643" cy="1325563"/>
          </a:xfrm>
        </p:spPr>
        <p:txBody>
          <a:bodyPr>
            <a:normAutofit/>
          </a:bodyPr>
          <a:lstStyle/>
          <a:p>
            <a:r>
              <a:rPr lang="en-US" dirty="0"/>
              <a:t>Modeling demographic complexity</a:t>
            </a:r>
          </a:p>
        </p:txBody>
      </p:sp>
      <p:sp>
        <p:nvSpPr>
          <p:cNvPr id="10" name="Rectangle 9">
            <a:extLst>
              <a:ext uri="{FF2B5EF4-FFF2-40B4-BE49-F238E27FC236}">
                <a16:creationId xmlns:a16="http://schemas.microsoft.com/office/drawing/2014/main" id="{BF02E913-B0C4-60C0-7132-F312D14CFBF0}"/>
              </a:ext>
            </a:extLst>
          </p:cNvPr>
          <p:cNvSpPr/>
          <p:nvPr/>
        </p:nvSpPr>
        <p:spPr>
          <a:xfrm>
            <a:off x="7003851" y="120607"/>
            <a:ext cx="5311833" cy="2031325"/>
          </a:xfrm>
          <a:prstGeom prst="rect">
            <a:avLst/>
          </a:prstGeom>
        </p:spPr>
        <p:txBody>
          <a:bodyPr wrap="square">
            <a:spAutoFit/>
          </a:bodyPr>
          <a:lstStyle/>
          <a:p>
            <a:pPr algn="ctr"/>
            <a:r>
              <a:rPr lang="en-US" b="1" dirty="0">
                <a:solidFill>
                  <a:srgbClr val="C00000"/>
                </a:solidFill>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dirty="0">
                <a:effectLst/>
                <a:latin typeface="Helvetica Light" panose="020B0403020202020204" pitchFamily="34" charset="0"/>
              </a:rPr>
              <a:t>4. Rates of transferring between compartments </a:t>
            </a:r>
          </a:p>
          <a:p>
            <a:pPr algn="ctr"/>
            <a:r>
              <a:rPr lang="en-US" dirty="0">
                <a:effectLst/>
                <a:latin typeface="Helvetica Light" panose="020B0403020202020204" pitchFamily="34" charset="0"/>
              </a:rPr>
              <a:t>are expressed mathematically </a:t>
            </a:r>
          </a:p>
        </p:txBody>
      </p:sp>
      <p:grpSp>
        <p:nvGrpSpPr>
          <p:cNvPr id="19" name="Group 18">
            <a:extLst>
              <a:ext uri="{FF2B5EF4-FFF2-40B4-BE49-F238E27FC236}">
                <a16:creationId xmlns:a16="http://schemas.microsoft.com/office/drawing/2014/main" id="{3247E1F4-C226-FC66-F1B5-3134D4AE7979}"/>
              </a:ext>
            </a:extLst>
          </p:cNvPr>
          <p:cNvGrpSpPr/>
          <p:nvPr/>
        </p:nvGrpSpPr>
        <p:grpSpPr>
          <a:xfrm>
            <a:off x="7141166" y="2396450"/>
            <a:ext cx="2723745" cy="2705673"/>
            <a:chOff x="1122122" y="2071419"/>
            <a:chExt cx="2890433" cy="3011819"/>
          </a:xfrm>
        </p:grpSpPr>
        <p:pic>
          <p:nvPicPr>
            <p:cNvPr id="20" name="Picture 19">
              <a:extLst>
                <a:ext uri="{FF2B5EF4-FFF2-40B4-BE49-F238E27FC236}">
                  <a16:creationId xmlns:a16="http://schemas.microsoft.com/office/drawing/2014/main" id="{59F58861-8B3F-4454-4259-D48A5622A024}"/>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21" name="Freeform 20">
              <a:extLst>
                <a:ext uri="{FF2B5EF4-FFF2-40B4-BE49-F238E27FC236}">
                  <a16:creationId xmlns:a16="http://schemas.microsoft.com/office/drawing/2014/main" id="{0AA6E91A-06BC-7142-3488-EFBFB4B98D1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D78A45AE-9FA4-C1D4-C5AD-DB597D813E9A}"/>
              </a:ext>
            </a:extLst>
          </p:cNvPr>
          <p:cNvSpPr/>
          <p:nvPr/>
        </p:nvSpPr>
        <p:spPr>
          <a:xfrm>
            <a:off x="217373" y="5698646"/>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5" name="Rectangle 4">
            <a:extLst>
              <a:ext uri="{FF2B5EF4-FFF2-40B4-BE49-F238E27FC236}">
                <a16:creationId xmlns:a16="http://schemas.microsoft.com/office/drawing/2014/main" id="{95990668-BEF6-15D0-1AF6-836DDA9738CB}"/>
              </a:ext>
            </a:extLst>
          </p:cNvPr>
          <p:cNvSpPr/>
          <p:nvPr/>
        </p:nvSpPr>
        <p:spPr>
          <a:xfrm>
            <a:off x="1484636" y="2873582"/>
            <a:ext cx="1068005" cy="1110836"/>
          </a:xfrm>
          <a:prstGeom prst="rect">
            <a:avLst/>
          </a:prstGeom>
          <a:gradFill flip="none" rotWithShape="1">
            <a:gsLst>
              <a:gs pos="0">
                <a:srgbClr val="C00000"/>
              </a:gs>
              <a:gs pos="49000">
                <a:srgbClr val="870C1C"/>
              </a:gs>
              <a:gs pos="100000">
                <a:schemeClr val="tx1"/>
              </a:gs>
            </a:gsLst>
            <a:lin ang="27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Babies</a:t>
            </a:r>
          </a:p>
        </p:txBody>
      </p:sp>
      <p:sp>
        <p:nvSpPr>
          <p:cNvPr id="6" name="Rectangle 5">
            <a:extLst>
              <a:ext uri="{FF2B5EF4-FFF2-40B4-BE49-F238E27FC236}">
                <a16:creationId xmlns:a16="http://schemas.microsoft.com/office/drawing/2014/main" id="{98EE3270-293F-2A35-21A9-560471FFD32C}"/>
              </a:ext>
            </a:extLst>
          </p:cNvPr>
          <p:cNvSpPr/>
          <p:nvPr/>
        </p:nvSpPr>
        <p:spPr>
          <a:xfrm>
            <a:off x="3442711" y="2873582"/>
            <a:ext cx="1068005" cy="1110836"/>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Adults</a:t>
            </a:r>
          </a:p>
        </p:txBody>
      </p:sp>
      <p:cxnSp>
        <p:nvCxnSpPr>
          <p:cNvPr id="7" name="Straight Arrow Connector 6">
            <a:extLst>
              <a:ext uri="{FF2B5EF4-FFF2-40B4-BE49-F238E27FC236}">
                <a16:creationId xmlns:a16="http://schemas.microsoft.com/office/drawing/2014/main" id="{FDA84DCB-BCBC-8C3A-09CB-7AC5F36EAC7F}"/>
              </a:ext>
            </a:extLst>
          </p:cNvPr>
          <p:cNvCxnSpPr>
            <a:cxnSpLocks/>
          </p:cNvCxnSpPr>
          <p:nvPr/>
        </p:nvCxnSpPr>
        <p:spPr>
          <a:xfrm>
            <a:off x="2677837" y="3429000"/>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DEAE5B2-E1E8-E573-EA79-4214A87656CE}"/>
              </a:ext>
            </a:extLst>
          </p:cNvPr>
          <p:cNvCxnSpPr>
            <a:cxnSpLocks/>
          </p:cNvCxnSpPr>
          <p:nvPr/>
        </p:nvCxnSpPr>
        <p:spPr>
          <a:xfrm>
            <a:off x="2018638" y="4054766"/>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5D3596FB-7159-3F12-8C6F-066F1FCC4822}"/>
              </a:ext>
            </a:extLst>
          </p:cNvPr>
          <p:cNvCxnSpPr>
            <a:cxnSpLocks/>
            <a:stCxn id="6" idx="0"/>
            <a:endCxn id="5" idx="0"/>
          </p:cNvCxnSpPr>
          <p:nvPr/>
        </p:nvCxnSpPr>
        <p:spPr>
          <a:xfrm rot="16200000" flipV="1">
            <a:off x="2997677" y="1894544"/>
            <a:ext cx="12700" cy="1958075"/>
          </a:xfrm>
          <a:prstGeom prst="curvedConnector3">
            <a:avLst>
              <a:gd name="adj1" fmla="val 425104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A79E992-439D-1A25-E6DE-6298B3E2F534}"/>
              </a:ext>
            </a:extLst>
          </p:cNvPr>
          <p:cNvCxnSpPr>
            <a:cxnSpLocks/>
          </p:cNvCxnSpPr>
          <p:nvPr/>
        </p:nvCxnSpPr>
        <p:spPr>
          <a:xfrm>
            <a:off x="3976713" y="4050464"/>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3779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p:sp>
        <p:nvSpPr>
          <p:cNvPr id="8" name="TextBox 7">
            <a:extLst>
              <a:ext uri="{FF2B5EF4-FFF2-40B4-BE49-F238E27FC236}">
                <a16:creationId xmlns:a16="http://schemas.microsoft.com/office/drawing/2014/main" id="{6152AB56-FA0E-D24C-1D91-CCC1598DFA48}"/>
              </a:ext>
            </a:extLst>
          </p:cNvPr>
          <p:cNvSpPr txBox="1"/>
          <p:nvPr/>
        </p:nvSpPr>
        <p:spPr>
          <a:xfrm>
            <a:off x="8190689" y="330740"/>
            <a:ext cx="4001311" cy="3416320"/>
          </a:xfrm>
          <a:prstGeom prst="rect">
            <a:avLst/>
          </a:prstGeom>
          <a:noFill/>
        </p:spPr>
        <p:txBody>
          <a:bodyPr wrap="square">
            <a:spAutoFit/>
          </a:bodyPr>
          <a:lstStyle/>
          <a:p>
            <a:r>
              <a:rPr lang="en-US" sz="2200" i="1" dirty="0">
                <a:effectLst/>
                <a:latin typeface="Helvetica" pitchFamily="2" charset="0"/>
              </a:rPr>
              <a:t>“We shall not insist on the hypothesis of geometric progression, given that it can hold only in very special</a:t>
            </a:r>
            <a:endParaRPr lang="en-US" sz="2200" dirty="0">
              <a:effectLst/>
              <a:latin typeface="Helvetica" pitchFamily="2" charset="0"/>
            </a:endParaRPr>
          </a:p>
          <a:p>
            <a:r>
              <a:rPr lang="en-US" sz="2200" i="1" dirty="0">
                <a:effectLst/>
                <a:latin typeface="Helvetica" pitchFamily="2" charset="0"/>
              </a:rPr>
              <a:t>circumstances; for example, when a fertile territory of almost unlimited size happens to be inhabited by people…” </a:t>
            </a:r>
          </a:p>
          <a:p>
            <a:endParaRPr lang="en-US" sz="2200" i="1" dirty="0">
              <a:effectLst/>
              <a:latin typeface="Helvetica" pitchFamily="2" charset="0"/>
            </a:endParaRPr>
          </a:p>
          <a:p>
            <a:r>
              <a:rPr lang="en-US" i="0" dirty="0">
                <a:effectLst/>
                <a:latin typeface="Helvetica" pitchFamily="2" charset="0"/>
              </a:rPr>
              <a:t>- Pierre-Francois Verhulst </a:t>
            </a:r>
            <a:r>
              <a:rPr lang="en-US" dirty="0">
                <a:effectLst/>
                <a:latin typeface="Helvetica" pitchFamily="2" charset="0"/>
              </a:rPr>
              <a:t>(1838)</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80935" y="21288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80935" y="2128806"/>
                <a:ext cx="3501957" cy="886268"/>
              </a:xfrm>
              <a:prstGeom prst="rect">
                <a:avLst/>
              </a:prstGeom>
              <a:blipFill>
                <a:blip r:embed="rId3"/>
                <a:stretch>
                  <a:fillRect t="-1408" b="-12676"/>
                </a:stretch>
              </a:blipFill>
            </p:spPr>
            <p:txBody>
              <a:bodyPr/>
              <a:lstStyle/>
              <a:p>
                <a:r>
                  <a:rPr lang="en-US">
                    <a:noFill/>
                  </a:rPr>
                  <a:t> </a:t>
                </a:r>
              </a:p>
            </p:txBody>
          </p:sp>
        </mc:Fallback>
      </mc:AlternateContent>
    </p:spTree>
    <p:extLst>
      <p:ext uri="{BB962C8B-B14F-4D97-AF65-F5344CB8AC3E}">
        <p14:creationId xmlns:p14="http://schemas.microsoft.com/office/powerpoint/2010/main" val="34652764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6632643" cy="1325563"/>
          </a:xfrm>
        </p:spPr>
        <p:txBody>
          <a:bodyPr>
            <a:normAutofit/>
          </a:bodyPr>
          <a:lstStyle/>
          <a:p>
            <a:r>
              <a:rPr lang="en-US" dirty="0"/>
              <a:t>Modeling demographic complexity</a:t>
            </a:r>
          </a:p>
        </p:txBody>
      </p:sp>
      <p:sp>
        <p:nvSpPr>
          <p:cNvPr id="10" name="Rectangle 9">
            <a:extLst>
              <a:ext uri="{FF2B5EF4-FFF2-40B4-BE49-F238E27FC236}">
                <a16:creationId xmlns:a16="http://schemas.microsoft.com/office/drawing/2014/main" id="{BF02E913-B0C4-60C0-7132-F312D14CFBF0}"/>
              </a:ext>
            </a:extLst>
          </p:cNvPr>
          <p:cNvSpPr/>
          <p:nvPr/>
        </p:nvSpPr>
        <p:spPr>
          <a:xfrm>
            <a:off x="7003851" y="120607"/>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b="1" dirty="0">
                <a:solidFill>
                  <a:srgbClr val="C00000"/>
                </a:solidFill>
                <a:effectLst/>
                <a:latin typeface="Helvetica Light" panose="020B0403020202020204" pitchFamily="34" charset="0"/>
              </a:rPr>
              <a:t>2.</a:t>
            </a:r>
            <a:r>
              <a:rPr lang="en-US" b="1" dirty="0">
                <a:solidFill>
                  <a:srgbClr val="C00000"/>
                </a:solidFill>
                <a:latin typeface="Helvetica Light" panose="020B0403020202020204" pitchFamily="34" charset="0"/>
              </a:rPr>
              <a:t> Individuals within a compartment are homogenously mixed</a:t>
            </a:r>
            <a:r>
              <a:rPr lang="en-US" b="1" dirty="0">
                <a:solidFill>
                  <a:srgbClr val="C00000"/>
                </a:solidFill>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dirty="0">
                <a:effectLst/>
                <a:latin typeface="Helvetica Light" panose="020B0403020202020204" pitchFamily="34" charset="0"/>
              </a:rPr>
              <a:t>4. Rates of transferring between compartments </a:t>
            </a:r>
          </a:p>
          <a:p>
            <a:pPr algn="ctr"/>
            <a:r>
              <a:rPr lang="en-US" dirty="0">
                <a:effectLst/>
                <a:latin typeface="Helvetica Light" panose="020B0403020202020204" pitchFamily="34" charset="0"/>
              </a:rPr>
              <a:t>are expressed mathematically </a:t>
            </a:r>
          </a:p>
        </p:txBody>
      </p:sp>
      <p:grpSp>
        <p:nvGrpSpPr>
          <p:cNvPr id="19" name="Group 18">
            <a:extLst>
              <a:ext uri="{FF2B5EF4-FFF2-40B4-BE49-F238E27FC236}">
                <a16:creationId xmlns:a16="http://schemas.microsoft.com/office/drawing/2014/main" id="{3247E1F4-C226-FC66-F1B5-3134D4AE7979}"/>
              </a:ext>
            </a:extLst>
          </p:cNvPr>
          <p:cNvGrpSpPr/>
          <p:nvPr/>
        </p:nvGrpSpPr>
        <p:grpSpPr>
          <a:xfrm>
            <a:off x="7141166" y="2396450"/>
            <a:ext cx="2723745" cy="2705673"/>
            <a:chOff x="1122122" y="2071419"/>
            <a:chExt cx="2890433" cy="3011819"/>
          </a:xfrm>
        </p:grpSpPr>
        <p:pic>
          <p:nvPicPr>
            <p:cNvPr id="20" name="Picture 19">
              <a:extLst>
                <a:ext uri="{FF2B5EF4-FFF2-40B4-BE49-F238E27FC236}">
                  <a16:creationId xmlns:a16="http://schemas.microsoft.com/office/drawing/2014/main" id="{59F58861-8B3F-4454-4259-D48A5622A024}"/>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21" name="Freeform 20">
              <a:extLst>
                <a:ext uri="{FF2B5EF4-FFF2-40B4-BE49-F238E27FC236}">
                  <a16:creationId xmlns:a16="http://schemas.microsoft.com/office/drawing/2014/main" id="{0AA6E91A-06BC-7142-3488-EFBFB4B98D1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93E0B79A-F7DD-FC2B-BB56-BD90D13FD2CD}"/>
              </a:ext>
            </a:extLst>
          </p:cNvPr>
          <p:cNvSpPr/>
          <p:nvPr/>
        </p:nvSpPr>
        <p:spPr>
          <a:xfrm>
            <a:off x="217373" y="5698646"/>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8" name="Rectangle 17">
            <a:extLst>
              <a:ext uri="{FF2B5EF4-FFF2-40B4-BE49-F238E27FC236}">
                <a16:creationId xmlns:a16="http://schemas.microsoft.com/office/drawing/2014/main" id="{B9DAD2B2-F852-9F93-E03E-B8D153EC234F}"/>
              </a:ext>
            </a:extLst>
          </p:cNvPr>
          <p:cNvSpPr/>
          <p:nvPr/>
        </p:nvSpPr>
        <p:spPr>
          <a:xfrm>
            <a:off x="1484636" y="2873582"/>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Babies</a:t>
            </a:r>
          </a:p>
        </p:txBody>
      </p:sp>
      <p:sp>
        <p:nvSpPr>
          <p:cNvPr id="22" name="Rectangle 21">
            <a:extLst>
              <a:ext uri="{FF2B5EF4-FFF2-40B4-BE49-F238E27FC236}">
                <a16:creationId xmlns:a16="http://schemas.microsoft.com/office/drawing/2014/main" id="{F47A02EA-D2AD-DB6A-CE96-F576A54B9975}"/>
              </a:ext>
            </a:extLst>
          </p:cNvPr>
          <p:cNvSpPr/>
          <p:nvPr/>
        </p:nvSpPr>
        <p:spPr>
          <a:xfrm>
            <a:off x="3442711" y="2873582"/>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Adults</a:t>
            </a:r>
          </a:p>
        </p:txBody>
      </p:sp>
      <p:cxnSp>
        <p:nvCxnSpPr>
          <p:cNvPr id="23" name="Straight Arrow Connector 22">
            <a:extLst>
              <a:ext uri="{FF2B5EF4-FFF2-40B4-BE49-F238E27FC236}">
                <a16:creationId xmlns:a16="http://schemas.microsoft.com/office/drawing/2014/main" id="{5C464C14-616C-40D8-3B14-815DBA68D065}"/>
              </a:ext>
            </a:extLst>
          </p:cNvPr>
          <p:cNvCxnSpPr>
            <a:cxnSpLocks/>
          </p:cNvCxnSpPr>
          <p:nvPr/>
        </p:nvCxnSpPr>
        <p:spPr>
          <a:xfrm>
            <a:off x="2677837" y="3429000"/>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1CBEAFA-82C6-843D-E01F-234FF7C42D63}"/>
              </a:ext>
            </a:extLst>
          </p:cNvPr>
          <p:cNvCxnSpPr>
            <a:cxnSpLocks/>
          </p:cNvCxnSpPr>
          <p:nvPr/>
        </p:nvCxnSpPr>
        <p:spPr>
          <a:xfrm>
            <a:off x="2018638" y="4054766"/>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0F17E571-1E2A-8DD1-9162-DC9E6BF44DC3}"/>
              </a:ext>
            </a:extLst>
          </p:cNvPr>
          <p:cNvCxnSpPr>
            <a:cxnSpLocks/>
            <a:stCxn id="22" idx="0"/>
            <a:endCxn id="18" idx="0"/>
          </p:cNvCxnSpPr>
          <p:nvPr/>
        </p:nvCxnSpPr>
        <p:spPr>
          <a:xfrm rot="16200000" flipV="1">
            <a:off x="2997677" y="1894544"/>
            <a:ext cx="12700" cy="1958075"/>
          </a:xfrm>
          <a:prstGeom prst="curvedConnector3">
            <a:avLst>
              <a:gd name="adj1" fmla="val 425104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9946D71-DDC7-F705-C06F-B974D42B9E6A}"/>
              </a:ext>
            </a:extLst>
          </p:cNvPr>
          <p:cNvCxnSpPr>
            <a:cxnSpLocks/>
          </p:cNvCxnSpPr>
          <p:nvPr/>
        </p:nvCxnSpPr>
        <p:spPr>
          <a:xfrm>
            <a:off x="3976713" y="4050464"/>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7985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02E913-B0C4-60C0-7132-F312D14CFBF0}"/>
              </a:ext>
            </a:extLst>
          </p:cNvPr>
          <p:cNvSpPr/>
          <p:nvPr/>
        </p:nvSpPr>
        <p:spPr>
          <a:xfrm>
            <a:off x="7003851" y="120607"/>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b="1" dirty="0">
                <a:solidFill>
                  <a:srgbClr val="C00000"/>
                </a:solidFill>
                <a:latin typeface="Helvetica Light" panose="020B0403020202020204" pitchFamily="34" charset="0"/>
              </a:rPr>
              <a:t>3. </a:t>
            </a:r>
            <a:r>
              <a:rPr lang="en-US" b="1" dirty="0">
                <a:solidFill>
                  <a:srgbClr val="C00000"/>
                </a:solidFill>
                <a:effectLst/>
                <a:latin typeface="Helvetica Light" panose="020B0403020202020204" pitchFamily="34" charset="0"/>
              </a:rPr>
              <a:t>Compartments and transition rates are </a:t>
            </a:r>
          </a:p>
          <a:p>
            <a:pPr algn="ctr"/>
            <a:r>
              <a:rPr lang="en-US" b="1" dirty="0">
                <a:solidFill>
                  <a:srgbClr val="C00000"/>
                </a:solidFill>
                <a:effectLst/>
                <a:latin typeface="Helvetica Light" panose="020B0403020202020204" pitchFamily="34" charset="0"/>
              </a:rPr>
              <a:t>determined by biological systems</a:t>
            </a:r>
          </a:p>
          <a:p>
            <a:pPr algn="ctr"/>
            <a:r>
              <a:rPr lang="en-US" dirty="0">
                <a:effectLst/>
                <a:latin typeface="Helvetica Light" panose="020B0403020202020204" pitchFamily="34" charset="0"/>
              </a:rPr>
              <a:t>4. Rates of transferring between compartments </a:t>
            </a:r>
          </a:p>
          <a:p>
            <a:pPr algn="ctr"/>
            <a:r>
              <a:rPr lang="en-US" dirty="0">
                <a:effectLst/>
                <a:latin typeface="Helvetica Light" panose="020B0403020202020204" pitchFamily="34" charset="0"/>
              </a:rPr>
              <a:t>are expressed mathematically </a:t>
            </a:r>
          </a:p>
        </p:txBody>
      </p:sp>
      <p:grpSp>
        <p:nvGrpSpPr>
          <p:cNvPr id="19" name="Group 18">
            <a:extLst>
              <a:ext uri="{FF2B5EF4-FFF2-40B4-BE49-F238E27FC236}">
                <a16:creationId xmlns:a16="http://schemas.microsoft.com/office/drawing/2014/main" id="{3247E1F4-C226-FC66-F1B5-3134D4AE7979}"/>
              </a:ext>
            </a:extLst>
          </p:cNvPr>
          <p:cNvGrpSpPr/>
          <p:nvPr/>
        </p:nvGrpSpPr>
        <p:grpSpPr>
          <a:xfrm>
            <a:off x="7141166" y="2396450"/>
            <a:ext cx="2723745" cy="2705673"/>
            <a:chOff x="1122122" y="2071419"/>
            <a:chExt cx="2890433" cy="3011819"/>
          </a:xfrm>
        </p:grpSpPr>
        <p:pic>
          <p:nvPicPr>
            <p:cNvPr id="20" name="Picture 19">
              <a:extLst>
                <a:ext uri="{FF2B5EF4-FFF2-40B4-BE49-F238E27FC236}">
                  <a16:creationId xmlns:a16="http://schemas.microsoft.com/office/drawing/2014/main" id="{59F58861-8B3F-4454-4259-D48A5622A024}"/>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21" name="Freeform 20">
              <a:extLst>
                <a:ext uri="{FF2B5EF4-FFF2-40B4-BE49-F238E27FC236}">
                  <a16:creationId xmlns:a16="http://schemas.microsoft.com/office/drawing/2014/main" id="{0AA6E91A-06BC-7142-3488-EFBFB4B98D1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62BD3F7D-F421-A0E9-7474-CDB88FE5CD0E}"/>
              </a:ext>
            </a:extLst>
          </p:cNvPr>
          <p:cNvSpPr/>
          <p:nvPr/>
        </p:nvSpPr>
        <p:spPr>
          <a:xfrm>
            <a:off x="1484636" y="2873582"/>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Babies</a:t>
            </a:r>
          </a:p>
        </p:txBody>
      </p:sp>
      <p:sp>
        <p:nvSpPr>
          <p:cNvPr id="28" name="Rectangle 27">
            <a:extLst>
              <a:ext uri="{FF2B5EF4-FFF2-40B4-BE49-F238E27FC236}">
                <a16:creationId xmlns:a16="http://schemas.microsoft.com/office/drawing/2014/main" id="{02E3C0ED-556F-F48E-0B41-72AB5DCCDF66}"/>
              </a:ext>
            </a:extLst>
          </p:cNvPr>
          <p:cNvSpPr/>
          <p:nvPr/>
        </p:nvSpPr>
        <p:spPr>
          <a:xfrm>
            <a:off x="3442711" y="2873582"/>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Adults</a:t>
            </a:r>
          </a:p>
        </p:txBody>
      </p:sp>
      <p:cxnSp>
        <p:nvCxnSpPr>
          <p:cNvPr id="29" name="Straight Arrow Connector 28">
            <a:extLst>
              <a:ext uri="{FF2B5EF4-FFF2-40B4-BE49-F238E27FC236}">
                <a16:creationId xmlns:a16="http://schemas.microsoft.com/office/drawing/2014/main" id="{BA6AB532-7722-82DA-E192-FC3586DAE9F7}"/>
              </a:ext>
            </a:extLst>
          </p:cNvPr>
          <p:cNvCxnSpPr>
            <a:cxnSpLocks/>
          </p:cNvCxnSpPr>
          <p:nvPr/>
        </p:nvCxnSpPr>
        <p:spPr>
          <a:xfrm>
            <a:off x="2677837" y="3429000"/>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1E0D723-9AB7-6C99-22CE-FF5A17E2785D}"/>
              </a:ext>
            </a:extLst>
          </p:cNvPr>
          <p:cNvCxnSpPr>
            <a:cxnSpLocks/>
          </p:cNvCxnSpPr>
          <p:nvPr/>
        </p:nvCxnSpPr>
        <p:spPr>
          <a:xfrm>
            <a:off x="2018638" y="4054766"/>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6445DAB9-D8AE-940D-967C-04177EF5B774}"/>
              </a:ext>
            </a:extLst>
          </p:cNvPr>
          <p:cNvCxnSpPr>
            <a:cxnSpLocks/>
            <a:stCxn id="28" idx="0"/>
            <a:endCxn id="27" idx="0"/>
          </p:cNvCxnSpPr>
          <p:nvPr/>
        </p:nvCxnSpPr>
        <p:spPr>
          <a:xfrm rot="16200000" flipV="1">
            <a:off x="2997677" y="1894544"/>
            <a:ext cx="12700" cy="1958075"/>
          </a:xfrm>
          <a:prstGeom prst="curvedConnector3">
            <a:avLst>
              <a:gd name="adj1" fmla="val 425104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9AAE402-FE9F-697E-784E-7DCFCD50F9D1}"/>
              </a:ext>
            </a:extLst>
          </p:cNvPr>
          <p:cNvCxnSpPr>
            <a:cxnSpLocks/>
          </p:cNvCxnSpPr>
          <p:nvPr/>
        </p:nvCxnSpPr>
        <p:spPr>
          <a:xfrm>
            <a:off x="3976713" y="4050464"/>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19DAFF9-CD57-A6FD-AAE3-8B164ED87A88}"/>
              </a:ext>
            </a:extLst>
          </p:cNvPr>
          <p:cNvSpPr/>
          <p:nvPr/>
        </p:nvSpPr>
        <p:spPr>
          <a:xfrm>
            <a:off x="2722315" y="1980899"/>
            <a:ext cx="742319"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births</a:t>
            </a:r>
          </a:p>
        </p:txBody>
      </p:sp>
      <p:sp>
        <p:nvSpPr>
          <p:cNvPr id="34" name="Rectangle 33">
            <a:extLst>
              <a:ext uri="{FF2B5EF4-FFF2-40B4-BE49-F238E27FC236}">
                <a16:creationId xmlns:a16="http://schemas.microsoft.com/office/drawing/2014/main" id="{AFE9BFF1-2F3F-45B7-2540-8600D1C8D8A0}"/>
              </a:ext>
            </a:extLst>
          </p:cNvPr>
          <p:cNvSpPr/>
          <p:nvPr/>
        </p:nvSpPr>
        <p:spPr>
          <a:xfrm>
            <a:off x="2683383" y="3001563"/>
            <a:ext cx="644727" cy="369332"/>
          </a:xfrm>
          <a:prstGeom prst="rect">
            <a:avLst/>
          </a:prstGeom>
        </p:spPr>
        <p:txBody>
          <a:bodyPr wrap="none">
            <a:spAutoFit/>
          </a:bodyPr>
          <a:lstStyle/>
          <a:p>
            <a:pPr algn="ctr"/>
            <a:r>
              <a:rPr lang="en-US" dirty="0">
                <a:solidFill>
                  <a:srgbClr val="000000"/>
                </a:solidFill>
                <a:latin typeface="Gill Sans" panose="020B0502020104020203" pitchFamily="34" charset="-79"/>
                <a:cs typeface="Gill Sans" panose="020B0502020104020203" pitchFamily="34" charset="-79"/>
              </a:rPr>
              <a:t>a</a:t>
            </a:r>
            <a:r>
              <a:rPr lang="en-US" dirty="0">
                <a:solidFill>
                  <a:srgbClr val="000000"/>
                </a:solidFill>
                <a:effectLst/>
                <a:latin typeface="Gill Sans" panose="020B0502020104020203" pitchFamily="34" charset="-79"/>
                <a:cs typeface="Gill Sans" panose="020B0502020104020203" pitchFamily="34" charset="-79"/>
              </a:rPr>
              <a:t>ging</a:t>
            </a:r>
          </a:p>
        </p:txBody>
      </p:sp>
      <p:sp>
        <p:nvSpPr>
          <p:cNvPr id="35" name="Rectangle 34">
            <a:extLst>
              <a:ext uri="{FF2B5EF4-FFF2-40B4-BE49-F238E27FC236}">
                <a16:creationId xmlns:a16="http://schemas.microsoft.com/office/drawing/2014/main" id="{4508AF08-C226-2E5C-0A52-A6CBFAAAC93C}"/>
              </a:ext>
            </a:extLst>
          </p:cNvPr>
          <p:cNvSpPr/>
          <p:nvPr/>
        </p:nvSpPr>
        <p:spPr>
          <a:xfrm>
            <a:off x="2084912" y="4100628"/>
            <a:ext cx="790602"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deaths</a:t>
            </a:r>
          </a:p>
        </p:txBody>
      </p:sp>
      <p:sp>
        <p:nvSpPr>
          <p:cNvPr id="36" name="Rectangle 35">
            <a:extLst>
              <a:ext uri="{FF2B5EF4-FFF2-40B4-BE49-F238E27FC236}">
                <a16:creationId xmlns:a16="http://schemas.microsoft.com/office/drawing/2014/main" id="{4C00C8A4-164F-4BA4-76B3-AAB60F2525BA}"/>
              </a:ext>
            </a:extLst>
          </p:cNvPr>
          <p:cNvSpPr/>
          <p:nvPr/>
        </p:nvSpPr>
        <p:spPr>
          <a:xfrm>
            <a:off x="4013996" y="4100628"/>
            <a:ext cx="790602"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deaths</a:t>
            </a:r>
          </a:p>
        </p:txBody>
      </p:sp>
      <p:sp>
        <p:nvSpPr>
          <p:cNvPr id="37" name="Rectangle 36">
            <a:extLst>
              <a:ext uri="{FF2B5EF4-FFF2-40B4-BE49-F238E27FC236}">
                <a16:creationId xmlns:a16="http://schemas.microsoft.com/office/drawing/2014/main" id="{A989F9D5-F1A2-2DA8-F0AE-37D0D16B25D4}"/>
              </a:ext>
            </a:extLst>
          </p:cNvPr>
          <p:cNvSpPr/>
          <p:nvPr/>
        </p:nvSpPr>
        <p:spPr>
          <a:xfrm>
            <a:off x="217373" y="5698646"/>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38" name="Title 1">
            <a:extLst>
              <a:ext uri="{FF2B5EF4-FFF2-40B4-BE49-F238E27FC236}">
                <a16:creationId xmlns:a16="http://schemas.microsoft.com/office/drawing/2014/main" id="{2C614796-9004-0A36-A215-6858C8DEA0B4}"/>
              </a:ext>
            </a:extLst>
          </p:cNvPr>
          <p:cNvSpPr>
            <a:spLocks noGrp="1"/>
          </p:cNvSpPr>
          <p:nvPr>
            <p:ph type="title"/>
          </p:nvPr>
        </p:nvSpPr>
        <p:spPr>
          <a:xfrm>
            <a:off x="838200" y="365125"/>
            <a:ext cx="6632643" cy="1325563"/>
          </a:xfrm>
        </p:spPr>
        <p:txBody>
          <a:bodyPr>
            <a:normAutofit/>
          </a:bodyPr>
          <a:lstStyle/>
          <a:p>
            <a:r>
              <a:rPr lang="en-US" dirty="0"/>
              <a:t>Modeling demographic complexity</a:t>
            </a:r>
          </a:p>
        </p:txBody>
      </p:sp>
    </p:spTree>
    <p:extLst>
      <p:ext uri="{BB962C8B-B14F-4D97-AF65-F5344CB8AC3E}">
        <p14:creationId xmlns:p14="http://schemas.microsoft.com/office/powerpoint/2010/main" val="11779758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02E913-B0C4-60C0-7132-F312D14CFBF0}"/>
              </a:ext>
            </a:extLst>
          </p:cNvPr>
          <p:cNvSpPr/>
          <p:nvPr/>
        </p:nvSpPr>
        <p:spPr>
          <a:xfrm>
            <a:off x="7003851" y="120607"/>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C00000"/>
                </a:solidFill>
                <a:effectLst/>
                <a:latin typeface="Helvetica Light" panose="020B0403020202020204" pitchFamily="34" charset="0"/>
              </a:rPr>
              <a:t>4. Rates of transferring between compartments </a:t>
            </a:r>
          </a:p>
          <a:p>
            <a:pPr algn="ctr"/>
            <a:r>
              <a:rPr lang="en-US" b="1" dirty="0">
                <a:solidFill>
                  <a:srgbClr val="C00000"/>
                </a:solidFill>
                <a:effectLst/>
                <a:latin typeface="Helvetica Light" panose="020B0403020202020204" pitchFamily="34" charset="0"/>
              </a:rPr>
              <a:t>are expressed mathematically </a:t>
            </a:r>
          </a:p>
        </p:txBody>
      </p:sp>
      <p:sp>
        <p:nvSpPr>
          <p:cNvPr id="27" name="Rectangle 26">
            <a:extLst>
              <a:ext uri="{FF2B5EF4-FFF2-40B4-BE49-F238E27FC236}">
                <a16:creationId xmlns:a16="http://schemas.microsoft.com/office/drawing/2014/main" id="{62BD3F7D-F421-A0E9-7474-CDB88FE5CD0E}"/>
              </a:ext>
            </a:extLst>
          </p:cNvPr>
          <p:cNvSpPr/>
          <p:nvPr/>
        </p:nvSpPr>
        <p:spPr>
          <a:xfrm>
            <a:off x="3666758" y="147322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Babies</a:t>
            </a:r>
          </a:p>
        </p:txBody>
      </p:sp>
      <p:sp>
        <p:nvSpPr>
          <p:cNvPr id="28" name="Rectangle 27">
            <a:extLst>
              <a:ext uri="{FF2B5EF4-FFF2-40B4-BE49-F238E27FC236}">
                <a16:creationId xmlns:a16="http://schemas.microsoft.com/office/drawing/2014/main" id="{02E3C0ED-556F-F48E-0B41-72AB5DCCDF66}"/>
              </a:ext>
            </a:extLst>
          </p:cNvPr>
          <p:cNvSpPr/>
          <p:nvPr/>
        </p:nvSpPr>
        <p:spPr>
          <a:xfrm>
            <a:off x="5624833" y="147322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Adults</a:t>
            </a:r>
          </a:p>
        </p:txBody>
      </p:sp>
      <p:cxnSp>
        <p:nvCxnSpPr>
          <p:cNvPr id="29" name="Straight Arrow Connector 28">
            <a:extLst>
              <a:ext uri="{FF2B5EF4-FFF2-40B4-BE49-F238E27FC236}">
                <a16:creationId xmlns:a16="http://schemas.microsoft.com/office/drawing/2014/main" id="{BA6AB532-7722-82DA-E192-FC3586DAE9F7}"/>
              </a:ext>
            </a:extLst>
          </p:cNvPr>
          <p:cNvCxnSpPr>
            <a:cxnSpLocks/>
          </p:cNvCxnSpPr>
          <p:nvPr/>
        </p:nvCxnSpPr>
        <p:spPr>
          <a:xfrm>
            <a:off x="4859959" y="2028641"/>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1E0D723-9AB7-6C99-22CE-FF5A17E2785D}"/>
              </a:ext>
            </a:extLst>
          </p:cNvPr>
          <p:cNvCxnSpPr>
            <a:cxnSpLocks/>
          </p:cNvCxnSpPr>
          <p:nvPr/>
        </p:nvCxnSpPr>
        <p:spPr>
          <a:xfrm>
            <a:off x="4200760" y="2654407"/>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6445DAB9-D8AE-940D-967C-04177EF5B774}"/>
              </a:ext>
            </a:extLst>
          </p:cNvPr>
          <p:cNvCxnSpPr>
            <a:cxnSpLocks/>
            <a:stCxn id="28" idx="0"/>
            <a:endCxn id="27" idx="0"/>
          </p:cNvCxnSpPr>
          <p:nvPr/>
        </p:nvCxnSpPr>
        <p:spPr>
          <a:xfrm rot="16200000" flipV="1">
            <a:off x="5179799" y="494185"/>
            <a:ext cx="12700" cy="1958075"/>
          </a:xfrm>
          <a:prstGeom prst="curvedConnector3">
            <a:avLst>
              <a:gd name="adj1" fmla="val 425104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9AAE402-FE9F-697E-784E-7DCFCD50F9D1}"/>
              </a:ext>
            </a:extLst>
          </p:cNvPr>
          <p:cNvCxnSpPr>
            <a:cxnSpLocks/>
          </p:cNvCxnSpPr>
          <p:nvPr/>
        </p:nvCxnSpPr>
        <p:spPr>
          <a:xfrm>
            <a:off x="6158835" y="2650105"/>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19DAFF9-CD57-A6FD-AAE3-8B164ED87A88}"/>
              </a:ext>
            </a:extLst>
          </p:cNvPr>
          <p:cNvSpPr/>
          <p:nvPr/>
        </p:nvSpPr>
        <p:spPr>
          <a:xfrm>
            <a:off x="4732116" y="580540"/>
            <a:ext cx="108696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Births (B)</a:t>
            </a:r>
          </a:p>
        </p:txBody>
      </p:sp>
      <p:sp>
        <p:nvSpPr>
          <p:cNvPr id="34" name="Rectangle 33">
            <a:extLst>
              <a:ext uri="{FF2B5EF4-FFF2-40B4-BE49-F238E27FC236}">
                <a16:creationId xmlns:a16="http://schemas.microsoft.com/office/drawing/2014/main" id="{AFE9BFF1-2F3F-45B7-2540-8600D1C8D8A0}"/>
              </a:ext>
            </a:extLst>
          </p:cNvPr>
          <p:cNvSpPr/>
          <p:nvPr/>
        </p:nvSpPr>
        <p:spPr>
          <a:xfrm>
            <a:off x="4709213" y="1601204"/>
            <a:ext cx="957313" cy="369332"/>
          </a:xfrm>
          <a:prstGeom prst="rect">
            <a:avLst/>
          </a:prstGeom>
        </p:spPr>
        <p:txBody>
          <a:bodyPr wrap="none">
            <a:spAutoFit/>
          </a:bodyPr>
          <a:lstStyle/>
          <a:p>
            <a:pPr algn="ctr"/>
            <a:r>
              <a:rPr lang="en-US" dirty="0">
                <a:solidFill>
                  <a:srgbClr val="000000"/>
                </a:solidFill>
                <a:latin typeface="Gill Sans" panose="020B0502020104020203" pitchFamily="34" charset="-79"/>
                <a:cs typeface="Gill Sans" panose="020B0502020104020203" pitchFamily="34" charset="-79"/>
              </a:rPr>
              <a:t>a</a:t>
            </a:r>
            <a:r>
              <a:rPr lang="en-US" dirty="0">
                <a:solidFill>
                  <a:srgbClr val="000000"/>
                </a:solidFill>
                <a:effectLst/>
                <a:latin typeface="Gill Sans" panose="020B0502020104020203" pitchFamily="34" charset="-79"/>
                <a:cs typeface="Gill Sans" panose="020B0502020104020203" pitchFamily="34" charset="-79"/>
              </a:rPr>
              <a:t>ging (a)</a:t>
            </a:r>
          </a:p>
        </p:txBody>
      </p:sp>
      <p:sp>
        <p:nvSpPr>
          <p:cNvPr id="35" name="Rectangle 34">
            <a:extLst>
              <a:ext uri="{FF2B5EF4-FFF2-40B4-BE49-F238E27FC236}">
                <a16:creationId xmlns:a16="http://schemas.microsoft.com/office/drawing/2014/main" id="{4508AF08-C226-2E5C-0A52-A6CBFAAAC93C}"/>
              </a:ext>
            </a:extLst>
          </p:cNvPr>
          <p:cNvSpPr/>
          <p:nvPr/>
        </p:nvSpPr>
        <p:spPr>
          <a:xfrm>
            <a:off x="4187623" y="2684181"/>
            <a:ext cx="1399742" cy="369332"/>
          </a:xfrm>
          <a:prstGeom prst="rect">
            <a:avLst/>
          </a:prstGeom>
        </p:spPr>
        <p:txBody>
          <a:bodyPr wrap="none">
            <a:spAutoFit/>
          </a:bodyPr>
          <a:lstStyle/>
          <a:p>
            <a:pPr algn="ctr"/>
            <a:r>
              <a:rPr lang="en-US" dirty="0">
                <a:solidFill>
                  <a:srgbClr val="000000"/>
                </a:solidFill>
                <a:latin typeface="Gill Sans" panose="020B0502020104020203" pitchFamily="34" charset="-79"/>
                <a:cs typeface="Gill Sans" panose="020B0502020104020203" pitchFamily="34" charset="-79"/>
              </a:rPr>
              <a:t>d</a:t>
            </a:r>
            <a:r>
              <a:rPr lang="en-US" dirty="0">
                <a:solidFill>
                  <a:srgbClr val="000000"/>
                </a:solidFill>
                <a:effectLst/>
                <a:latin typeface="Gill Sans" panose="020B0502020104020203" pitchFamily="34" charset="-79"/>
                <a:cs typeface="Gill Sans" panose="020B0502020104020203" pitchFamily="34" charset="-79"/>
              </a:rPr>
              <a:t>eaths (1-s</a:t>
            </a:r>
            <a:r>
              <a:rPr lang="en-US" baseline="-25000" dirty="0">
                <a:solidFill>
                  <a:srgbClr val="000000"/>
                </a:solidFill>
                <a:effectLst/>
                <a:latin typeface="Gill Sans" panose="020B0502020104020203" pitchFamily="34" charset="-79"/>
                <a:cs typeface="Gill Sans" panose="020B0502020104020203" pitchFamily="34" charset="-79"/>
              </a:rPr>
              <a:t>b</a:t>
            </a:r>
            <a:r>
              <a:rPr lang="en-US" dirty="0">
                <a:solidFill>
                  <a:srgbClr val="000000"/>
                </a:solidFill>
                <a:effectLst/>
                <a:latin typeface="Gill Sans" panose="020B0502020104020203" pitchFamily="34" charset="-79"/>
                <a:cs typeface="Gill Sans" panose="020B0502020104020203" pitchFamily="34" charset="-79"/>
              </a:rPr>
              <a:t>)</a:t>
            </a:r>
          </a:p>
        </p:txBody>
      </p:sp>
      <p:sp>
        <p:nvSpPr>
          <p:cNvPr id="36" name="Rectangle 35">
            <a:extLst>
              <a:ext uri="{FF2B5EF4-FFF2-40B4-BE49-F238E27FC236}">
                <a16:creationId xmlns:a16="http://schemas.microsoft.com/office/drawing/2014/main" id="{4C00C8A4-164F-4BA4-76B3-AAB60F2525BA}"/>
              </a:ext>
            </a:extLst>
          </p:cNvPr>
          <p:cNvSpPr/>
          <p:nvPr/>
        </p:nvSpPr>
        <p:spPr>
          <a:xfrm>
            <a:off x="6096181" y="2684181"/>
            <a:ext cx="1382110"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deaths (1-s</a:t>
            </a:r>
            <a:r>
              <a:rPr lang="en-US" baseline="-25000" dirty="0">
                <a:solidFill>
                  <a:srgbClr val="000000"/>
                </a:solidFill>
                <a:effectLst/>
                <a:latin typeface="Gill Sans" panose="020B0502020104020203" pitchFamily="34" charset="-79"/>
                <a:cs typeface="Gill Sans" panose="020B0502020104020203" pitchFamily="34" charset="-79"/>
              </a:rPr>
              <a:t>a</a:t>
            </a:r>
            <a:r>
              <a:rPr lang="en-US" dirty="0">
                <a:solidFill>
                  <a:srgbClr val="000000"/>
                </a:solidFill>
                <a:effectLst/>
                <a:latin typeface="Gill Sans" panose="020B0502020104020203" pitchFamily="34" charset="-79"/>
                <a:cs typeface="Gill Sans" panose="020B0502020104020203" pitchFamily="34" charset="-79"/>
              </a:rPr>
              <a:t>)</a:t>
            </a:r>
          </a:p>
        </p:txBody>
      </p:sp>
      <p:sp>
        <p:nvSpPr>
          <p:cNvPr id="37" name="Rectangle 36">
            <a:extLst>
              <a:ext uri="{FF2B5EF4-FFF2-40B4-BE49-F238E27FC236}">
                <a16:creationId xmlns:a16="http://schemas.microsoft.com/office/drawing/2014/main" id="{A989F9D5-F1A2-2DA8-F0AE-37D0D16B25D4}"/>
              </a:ext>
            </a:extLst>
          </p:cNvPr>
          <p:cNvSpPr/>
          <p:nvPr/>
        </p:nvSpPr>
        <p:spPr>
          <a:xfrm>
            <a:off x="359931" y="120607"/>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50" name="Rectangle 49">
            <a:extLst>
              <a:ext uri="{FF2B5EF4-FFF2-40B4-BE49-F238E27FC236}">
                <a16:creationId xmlns:a16="http://schemas.microsoft.com/office/drawing/2014/main" id="{D16FE102-9FAF-13CF-2D23-9E4675A4E720}"/>
              </a:ext>
            </a:extLst>
          </p:cNvPr>
          <p:cNvSpPr/>
          <p:nvPr/>
        </p:nvSpPr>
        <p:spPr>
          <a:xfrm>
            <a:off x="8373710" y="2641459"/>
            <a:ext cx="2572114" cy="677108"/>
          </a:xfrm>
          <a:prstGeom prst="rect">
            <a:avLst/>
          </a:prstGeom>
        </p:spPr>
        <p:txBody>
          <a:bodyPr wrap="none">
            <a:spAutoFit/>
          </a:bodyPr>
          <a:lstStyle/>
          <a:p>
            <a:pPr algn="ctr"/>
            <a:r>
              <a:rPr lang="en-US" sz="3800" dirty="0">
                <a:solidFill>
                  <a:srgbClr val="C00000"/>
                </a:solidFill>
                <a:effectLst/>
                <a:latin typeface="Helvetica" pitchFamily="2" charset="0"/>
                <a:cs typeface="Gill Sans" panose="020B0502020104020203" pitchFamily="34" charset="-79"/>
              </a:rPr>
              <a:t>N</a:t>
            </a:r>
            <a:r>
              <a:rPr lang="en-US" sz="3800" baseline="-25000" dirty="0">
                <a:solidFill>
                  <a:srgbClr val="C00000"/>
                </a:solidFill>
                <a:effectLst/>
                <a:latin typeface="Helvetica" pitchFamily="2" charset="0"/>
                <a:cs typeface="Gill Sans" panose="020B0502020104020203" pitchFamily="34" charset="-79"/>
              </a:rPr>
              <a:t>t+1 </a:t>
            </a:r>
            <a:r>
              <a:rPr lang="en-US" sz="3800" dirty="0">
                <a:solidFill>
                  <a:srgbClr val="C00000"/>
                </a:solidFill>
                <a:effectLst/>
                <a:latin typeface="Helvetica" pitchFamily="2" charset="0"/>
                <a:cs typeface="Gill Sans" panose="020B0502020104020203" pitchFamily="34" charset="-79"/>
              </a:rPr>
              <a:t>= A* </a:t>
            </a:r>
            <a:r>
              <a:rPr lang="en-US" sz="3800" dirty="0" err="1">
                <a:solidFill>
                  <a:srgbClr val="C00000"/>
                </a:solidFill>
                <a:effectLst/>
                <a:latin typeface="Helvetica" pitchFamily="2" charset="0"/>
                <a:cs typeface="Gill Sans" panose="020B0502020104020203" pitchFamily="34" charset="-79"/>
              </a:rPr>
              <a:t>N</a:t>
            </a:r>
            <a:r>
              <a:rPr lang="en-US" sz="3800" baseline="-25000" dirty="0" err="1">
                <a:solidFill>
                  <a:srgbClr val="C00000"/>
                </a:solidFill>
                <a:effectLst/>
                <a:latin typeface="Helvetica" pitchFamily="2" charset="0"/>
                <a:cs typeface="Gill Sans" panose="020B0502020104020203" pitchFamily="34" charset="-79"/>
              </a:rPr>
              <a:t>t</a:t>
            </a:r>
            <a:endParaRPr lang="en-US" sz="3800" baseline="-25000" dirty="0">
              <a:solidFill>
                <a:srgbClr val="C00000"/>
              </a:solidFill>
              <a:effectLst/>
              <a:latin typeface="Helvetica" pitchFamily="2" charset="0"/>
              <a:cs typeface="Gill Sans" panose="020B0502020104020203" pitchFamily="34" charset="-79"/>
            </a:endParaRPr>
          </a:p>
        </p:txBody>
      </p:sp>
      <p:sp>
        <p:nvSpPr>
          <p:cNvPr id="51" name="Rectangle 50">
            <a:extLst>
              <a:ext uri="{FF2B5EF4-FFF2-40B4-BE49-F238E27FC236}">
                <a16:creationId xmlns:a16="http://schemas.microsoft.com/office/drawing/2014/main" id="{28F4A6CF-D02D-DC38-A655-FF36C81A97C9}"/>
              </a:ext>
            </a:extLst>
          </p:cNvPr>
          <p:cNvSpPr/>
          <p:nvPr/>
        </p:nvSpPr>
        <p:spPr>
          <a:xfrm>
            <a:off x="9882151" y="4158490"/>
            <a:ext cx="1675459" cy="646331"/>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vector of </a:t>
            </a:r>
          </a:p>
          <a:p>
            <a:pPr algn="ctr"/>
            <a:r>
              <a:rPr lang="en-US" dirty="0">
                <a:solidFill>
                  <a:srgbClr val="000000"/>
                </a:solidFill>
                <a:effectLst/>
                <a:latin typeface="Gill Sans" panose="020B0502020104020203" pitchFamily="34" charset="-79"/>
                <a:cs typeface="Gill Sans" panose="020B0502020104020203" pitchFamily="34" charset="-79"/>
              </a:rPr>
              <a:t>population sizes</a:t>
            </a:r>
          </a:p>
        </p:txBody>
      </p:sp>
      <p:cxnSp>
        <p:nvCxnSpPr>
          <p:cNvPr id="52" name="Straight Arrow Connector 51">
            <a:extLst>
              <a:ext uri="{FF2B5EF4-FFF2-40B4-BE49-F238E27FC236}">
                <a16:creationId xmlns:a16="http://schemas.microsoft.com/office/drawing/2014/main" id="{FEA0D0F8-A7B4-B636-BA20-53E96067A6B4}"/>
              </a:ext>
            </a:extLst>
          </p:cNvPr>
          <p:cNvCxnSpPr>
            <a:cxnSpLocks/>
          </p:cNvCxnSpPr>
          <p:nvPr/>
        </p:nvCxnSpPr>
        <p:spPr>
          <a:xfrm flipV="1">
            <a:off x="10719881" y="3496350"/>
            <a:ext cx="0" cy="4843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0AB5D76-8419-EC99-B48E-41C3008E5B62}"/>
              </a:ext>
            </a:extLst>
          </p:cNvPr>
          <p:cNvCxnSpPr>
            <a:cxnSpLocks/>
          </p:cNvCxnSpPr>
          <p:nvPr/>
        </p:nvCxnSpPr>
        <p:spPr>
          <a:xfrm flipV="1">
            <a:off x="9221662" y="3395910"/>
            <a:ext cx="530117" cy="5143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7828FC3C-CD08-F7E7-D86C-9021AA03BEA1}"/>
              </a:ext>
            </a:extLst>
          </p:cNvPr>
          <p:cNvSpPr/>
          <p:nvPr/>
        </p:nvSpPr>
        <p:spPr>
          <a:xfrm>
            <a:off x="570243" y="1838799"/>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cxnSp>
        <p:nvCxnSpPr>
          <p:cNvPr id="55" name="Straight Arrow Connector 54">
            <a:extLst>
              <a:ext uri="{FF2B5EF4-FFF2-40B4-BE49-F238E27FC236}">
                <a16:creationId xmlns:a16="http://schemas.microsoft.com/office/drawing/2014/main" id="{9E909466-C63D-90FE-8C13-F22C803D5CD6}"/>
              </a:ext>
            </a:extLst>
          </p:cNvPr>
          <p:cNvCxnSpPr>
            <a:cxnSpLocks/>
          </p:cNvCxnSpPr>
          <p:nvPr/>
        </p:nvCxnSpPr>
        <p:spPr>
          <a:xfrm flipV="1">
            <a:off x="1501270" y="2546685"/>
            <a:ext cx="275312" cy="9496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5247E9F2-295E-3B42-8FD2-95558745D1A7}"/>
              </a:ext>
            </a:extLst>
          </p:cNvPr>
          <p:cNvSpPr/>
          <p:nvPr/>
        </p:nvSpPr>
        <p:spPr>
          <a:xfrm>
            <a:off x="2557331" y="3133901"/>
            <a:ext cx="133241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 size at t</a:t>
            </a:r>
          </a:p>
        </p:txBody>
      </p:sp>
      <p:cxnSp>
        <p:nvCxnSpPr>
          <p:cNvPr id="57" name="Straight Arrow Connector 56">
            <a:extLst>
              <a:ext uri="{FF2B5EF4-FFF2-40B4-BE49-F238E27FC236}">
                <a16:creationId xmlns:a16="http://schemas.microsoft.com/office/drawing/2014/main" id="{597F26BE-84B9-F279-2C73-24793631335C}"/>
              </a:ext>
            </a:extLst>
          </p:cNvPr>
          <p:cNvCxnSpPr>
            <a:cxnSpLocks/>
          </p:cNvCxnSpPr>
          <p:nvPr/>
        </p:nvCxnSpPr>
        <p:spPr>
          <a:xfrm flipH="1" flipV="1">
            <a:off x="2717576" y="2693946"/>
            <a:ext cx="355685" cy="4399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AA1D3A83-7C89-F75B-6262-906BF2F7954E}"/>
              </a:ext>
            </a:extLst>
          </p:cNvPr>
          <p:cNvSpPr/>
          <p:nvPr/>
        </p:nvSpPr>
        <p:spPr>
          <a:xfrm>
            <a:off x="615951" y="3550203"/>
            <a:ext cx="171072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 size at t + 1</a:t>
            </a:r>
          </a:p>
        </p:txBody>
      </p:sp>
      <p:sp>
        <p:nvSpPr>
          <p:cNvPr id="61" name="Rectangle 60">
            <a:extLst>
              <a:ext uri="{FF2B5EF4-FFF2-40B4-BE49-F238E27FC236}">
                <a16:creationId xmlns:a16="http://schemas.microsoft.com/office/drawing/2014/main" id="{0C2B988D-870E-1986-1AE5-F023312C72B9}"/>
              </a:ext>
            </a:extLst>
          </p:cNvPr>
          <p:cNvSpPr/>
          <p:nvPr/>
        </p:nvSpPr>
        <p:spPr>
          <a:xfrm>
            <a:off x="6999365" y="4059737"/>
            <a:ext cx="2222297" cy="646331"/>
          </a:xfrm>
          <a:prstGeom prst="rect">
            <a:avLst/>
          </a:prstGeom>
        </p:spPr>
        <p:txBody>
          <a:bodyPr wrap="square">
            <a:spAutoFit/>
          </a:bodyPr>
          <a:lstStyle/>
          <a:p>
            <a:pPr algn="ctr"/>
            <a:r>
              <a:rPr lang="en-US" dirty="0">
                <a:solidFill>
                  <a:srgbClr val="000000"/>
                </a:solidFill>
                <a:latin typeface="Gill Sans" panose="020B0502020104020203" pitchFamily="34" charset="-79"/>
                <a:cs typeface="Gill Sans" panose="020B0502020104020203" pitchFamily="34" charset="-79"/>
              </a:rPr>
              <a:t>m</a:t>
            </a:r>
            <a:r>
              <a:rPr lang="en-US" dirty="0">
                <a:solidFill>
                  <a:srgbClr val="000000"/>
                </a:solidFill>
                <a:effectLst/>
                <a:latin typeface="Gill Sans" panose="020B0502020104020203" pitchFamily="34" charset="-79"/>
                <a:cs typeface="Gill Sans" panose="020B0502020104020203" pitchFamily="34" charset="-79"/>
              </a:rPr>
              <a:t>atrix of survival and fecundity rates</a:t>
            </a:r>
          </a:p>
        </p:txBody>
      </p:sp>
      <p:grpSp>
        <p:nvGrpSpPr>
          <p:cNvPr id="62" name="Group 61">
            <a:extLst>
              <a:ext uri="{FF2B5EF4-FFF2-40B4-BE49-F238E27FC236}">
                <a16:creationId xmlns:a16="http://schemas.microsoft.com/office/drawing/2014/main" id="{EF6A2493-3240-2B5C-B625-C8016AA0B5E0}"/>
              </a:ext>
            </a:extLst>
          </p:cNvPr>
          <p:cNvGrpSpPr/>
          <p:nvPr/>
        </p:nvGrpSpPr>
        <p:grpSpPr>
          <a:xfrm>
            <a:off x="7230931" y="4804821"/>
            <a:ext cx="1759163" cy="1560586"/>
            <a:chOff x="4317811" y="5184589"/>
            <a:chExt cx="1759163" cy="1560586"/>
          </a:xfrm>
        </p:grpSpPr>
        <p:sp>
          <p:nvSpPr>
            <p:cNvPr id="63" name="Rectangle 62">
              <a:extLst>
                <a:ext uri="{FF2B5EF4-FFF2-40B4-BE49-F238E27FC236}">
                  <a16:creationId xmlns:a16="http://schemas.microsoft.com/office/drawing/2014/main" id="{D96B4554-152A-221E-267A-E99729E85DCA}"/>
                </a:ext>
              </a:extLst>
            </p:cNvPr>
            <p:cNvSpPr/>
            <p:nvPr/>
          </p:nvSpPr>
          <p:spPr>
            <a:xfrm>
              <a:off x="4317811" y="5198636"/>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r>
                <a:rPr lang="en-US" baseline="-25000" dirty="0">
                  <a:solidFill>
                    <a:schemeClr val="tx1"/>
                  </a:solidFill>
                </a:rPr>
                <a:t>b</a:t>
              </a:r>
              <a:r>
                <a:rPr lang="en-US" dirty="0">
                  <a:solidFill>
                    <a:schemeClr val="tx1"/>
                  </a:solidFill>
                </a:rPr>
                <a:t>(1-</a:t>
              </a:r>
              <a:r>
                <a:rPr lang="en-US" i="1" dirty="0">
                  <a:solidFill>
                    <a:schemeClr val="tx1"/>
                  </a:solidFill>
                </a:rPr>
                <a:t>a</a:t>
              </a:r>
              <a:r>
                <a:rPr lang="en-US" dirty="0">
                  <a:solidFill>
                    <a:schemeClr val="tx1"/>
                  </a:solidFill>
                </a:rPr>
                <a:t>)</a:t>
              </a:r>
            </a:p>
          </p:txBody>
        </p:sp>
        <p:sp>
          <p:nvSpPr>
            <p:cNvPr id="64" name="Rectangle 63">
              <a:extLst>
                <a:ext uri="{FF2B5EF4-FFF2-40B4-BE49-F238E27FC236}">
                  <a16:creationId xmlns:a16="http://schemas.microsoft.com/office/drawing/2014/main" id="{DDD0C5BD-89D8-9FD8-4225-7DFD3A25F120}"/>
                </a:ext>
              </a:extLst>
            </p:cNvPr>
            <p:cNvSpPr/>
            <p:nvPr/>
          </p:nvSpPr>
          <p:spPr>
            <a:xfrm>
              <a:off x="5193054" y="5184589"/>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B</a:t>
              </a:r>
            </a:p>
          </p:txBody>
        </p:sp>
        <p:sp>
          <p:nvSpPr>
            <p:cNvPr id="65" name="Rectangle 64">
              <a:extLst>
                <a:ext uri="{FF2B5EF4-FFF2-40B4-BE49-F238E27FC236}">
                  <a16:creationId xmlns:a16="http://schemas.microsoft.com/office/drawing/2014/main" id="{96E9316B-E4D6-2C86-84E3-3369D01270C9}"/>
                </a:ext>
              </a:extLst>
            </p:cNvPr>
            <p:cNvSpPr/>
            <p:nvPr/>
          </p:nvSpPr>
          <p:spPr>
            <a:xfrm>
              <a:off x="4317811" y="5970518"/>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a:t>
              </a:r>
              <a:r>
                <a:rPr lang="en-US" baseline="-25000" dirty="0" err="1">
                  <a:solidFill>
                    <a:schemeClr val="tx1"/>
                  </a:solidFill>
                </a:rPr>
                <a:t>b</a:t>
              </a:r>
              <a:r>
                <a:rPr lang="en-US" dirty="0" err="1">
                  <a:solidFill>
                    <a:schemeClr val="tx1"/>
                  </a:solidFill>
                </a:rPr>
                <a:t>a</a:t>
              </a:r>
              <a:endParaRPr lang="en-US" dirty="0">
                <a:solidFill>
                  <a:schemeClr val="tx1"/>
                </a:solidFill>
              </a:endParaRPr>
            </a:p>
          </p:txBody>
        </p:sp>
        <p:sp>
          <p:nvSpPr>
            <p:cNvPr id="66" name="Rectangle 65">
              <a:extLst>
                <a:ext uri="{FF2B5EF4-FFF2-40B4-BE49-F238E27FC236}">
                  <a16:creationId xmlns:a16="http://schemas.microsoft.com/office/drawing/2014/main" id="{D4D312A7-D752-D117-EDD0-527FDAFF752E}"/>
                </a:ext>
              </a:extLst>
            </p:cNvPr>
            <p:cNvSpPr/>
            <p:nvPr/>
          </p:nvSpPr>
          <p:spPr>
            <a:xfrm>
              <a:off x="5201731" y="5970518"/>
              <a:ext cx="875243" cy="774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a:t>
              </a:r>
              <a:r>
                <a:rPr lang="en-US" baseline="-25000" dirty="0" err="1">
                  <a:solidFill>
                    <a:schemeClr val="tx1"/>
                  </a:solidFill>
                </a:rPr>
                <a:t>a</a:t>
              </a:r>
              <a:endParaRPr lang="en-US" baseline="-25000" dirty="0">
                <a:solidFill>
                  <a:schemeClr val="tx1"/>
                </a:solidFill>
              </a:endParaRPr>
            </a:p>
          </p:txBody>
        </p:sp>
      </p:grpSp>
      <p:sp>
        <p:nvSpPr>
          <p:cNvPr id="67" name="Rectangle 66">
            <a:extLst>
              <a:ext uri="{FF2B5EF4-FFF2-40B4-BE49-F238E27FC236}">
                <a16:creationId xmlns:a16="http://schemas.microsoft.com/office/drawing/2014/main" id="{7FF7B610-8918-9941-E15B-7615AC4277D1}"/>
              </a:ext>
            </a:extLst>
          </p:cNvPr>
          <p:cNvSpPr/>
          <p:nvPr/>
        </p:nvSpPr>
        <p:spPr>
          <a:xfrm>
            <a:off x="364946" y="1479573"/>
            <a:ext cx="2929008" cy="369332"/>
          </a:xfrm>
          <a:prstGeom prst="rect">
            <a:avLst/>
          </a:prstGeom>
        </p:spPr>
        <p:txBody>
          <a:bodyPr wrap="none">
            <a:spAutoFit/>
          </a:bodyPr>
          <a:lstStyle/>
          <a:p>
            <a:pPr algn="ctr"/>
            <a:r>
              <a:rPr lang="en-US" dirty="0">
                <a:solidFill>
                  <a:srgbClr val="FF3A37"/>
                </a:solidFill>
                <a:effectLst/>
                <a:latin typeface="Helvetica" pitchFamily="2" charset="0"/>
                <a:cs typeface="Gill Sans" panose="020B0502020104020203" pitchFamily="34" charset="-79"/>
              </a:rPr>
              <a:t>Population rate of increase</a:t>
            </a:r>
          </a:p>
        </p:txBody>
      </p:sp>
    </p:spTree>
    <p:extLst>
      <p:ext uri="{BB962C8B-B14F-4D97-AF65-F5344CB8AC3E}">
        <p14:creationId xmlns:p14="http://schemas.microsoft.com/office/powerpoint/2010/main" val="24304158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02E913-B0C4-60C0-7132-F312D14CFBF0}"/>
              </a:ext>
            </a:extLst>
          </p:cNvPr>
          <p:cNvSpPr/>
          <p:nvPr/>
        </p:nvSpPr>
        <p:spPr>
          <a:xfrm>
            <a:off x="7003851" y="120607"/>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C00000"/>
                </a:solidFill>
                <a:effectLst/>
                <a:latin typeface="Helvetica Light" panose="020B0403020202020204" pitchFamily="34" charset="0"/>
              </a:rPr>
              <a:t>4. Rates of transferring between compartments </a:t>
            </a:r>
          </a:p>
          <a:p>
            <a:pPr algn="ctr"/>
            <a:r>
              <a:rPr lang="en-US" b="1" dirty="0">
                <a:solidFill>
                  <a:srgbClr val="C00000"/>
                </a:solidFill>
                <a:effectLst/>
                <a:latin typeface="Helvetica Light" panose="020B0403020202020204" pitchFamily="34" charset="0"/>
              </a:rPr>
              <a:t>are expressed mathematically </a:t>
            </a:r>
          </a:p>
        </p:txBody>
      </p:sp>
      <p:sp>
        <p:nvSpPr>
          <p:cNvPr id="27" name="Rectangle 26">
            <a:extLst>
              <a:ext uri="{FF2B5EF4-FFF2-40B4-BE49-F238E27FC236}">
                <a16:creationId xmlns:a16="http://schemas.microsoft.com/office/drawing/2014/main" id="{62BD3F7D-F421-A0E9-7474-CDB88FE5CD0E}"/>
              </a:ext>
            </a:extLst>
          </p:cNvPr>
          <p:cNvSpPr/>
          <p:nvPr/>
        </p:nvSpPr>
        <p:spPr>
          <a:xfrm>
            <a:off x="3666758" y="147322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Babies</a:t>
            </a:r>
          </a:p>
        </p:txBody>
      </p:sp>
      <p:sp>
        <p:nvSpPr>
          <p:cNvPr id="28" name="Rectangle 27">
            <a:extLst>
              <a:ext uri="{FF2B5EF4-FFF2-40B4-BE49-F238E27FC236}">
                <a16:creationId xmlns:a16="http://schemas.microsoft.com/office/drawing/2014/main" id="{02E3C0ED-556F-F48E-0B41-72AB5DCCDF66}"/>
              </a:ext>
            </a:extLst>
          </p:cNvPr>
          <p:cNvSpPr/>
          <p:nvPr/>
        </p:nvSpPr>
        <p:spPr>
          <a:xfrm>
            <a:off x="5624833" y="147322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Adults</a:t>
            </a:r>
          </a:p>
        </p:txBody>
      </p:sp>
      <p:cxnSp>
        <p:nvCxnSpPr>
          <p:cNvPr id="29" name="Straight Arrow Connector 28">
            <a:extLst>
              <a:ext uri="{FF2B5EF4-FFF2-40B4-BE49-F238E27FC236}">
                <a16:creationId xmlns:a16="http://schemas.microsoft.com/office/drawing/2014/main" id="{BA6AB532-7722-82DA-E192-FC3586DAE9F7}"/>
              </a:ext>
            </a:extLst>
          </p:cNvPr>
          <p:cNvCxnSpPr>
            <a:cxnSpLocks/>
          </p:cNvCxnSpPr>
          <p:nvPr/>
        </p:nvCxnSpPr>
        <p:spPr>
          <a:xfrm>
            <a:off x="4859959" y="2028641"/>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1E0D723-9AB7-6C99-22CE-FF5A17E2785D}"/>
              </a:ext>
            </a:extLst>
          </p:cNvPr>
          <p:cNvCxnSpPr>
            <a:cxnSpLocks/>
          </p:cNvCxnSpPr>
          <p:nvPr/>
        </p:nvCxnSpPr>
        <p:spPr>
          <a:xfrm>
            <a:off x="4200760" y="2654407"/>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6445DAB9-D8AE-940D-967C-04177EF5B774}"/>
              </a:ext>
            </a:extLst>
          </p:cNvPr>
          <p:cNvCxnSpPr>
            <a:cxnSpLocks/>
            <a:stCxn id="28" idx="0"/>
            <a:endCxn id="27" idx="0"/>
          </p:cNvCxnSpPr>
          <p:nvPr/>
        </p:nvCxnSpPr>
        <p:spPr>
          <a:xfrm rot="16200000" flipV="1">
            <a:off x="5179799" y="494185"/>
            <a:ext cx="12700" cy="1958075"/>
          </a:xfrm>
          <a:prstGeom prst="curvedConnector3">
            <a:avLst>
              <a:gd name="adj1" fmla="val 425104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9AAE402-FE9F-697E-784E-7DCFCD50F9D1}"/>
              </a:ext>
            </a:extLst>
          </p:cNvPr>
          <p:cNvCxnSpPr>
            <a:cxnSpLocks/>
          </p:cNvCxnSpPr>
          <p:nvPr/>
        </p:nvCxnSpPr>
        <p:spPr>
          <a:xfrm>
            <a:off x="6158835" y="2650105"/>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19DAFF9-CD57-A6FD-AAE3-8B164ED87A88}"/>
              </a:ext>
            </a:extLst>
          </p:cNvPr>
          <p:cNvSpPr/>
          <p:nvPr/>
        </p:nvSpPr>
        <p:spPr>
          <a:xfrm>
            <a:off x="4732116" y="580540"/>
            <a:ext cx="108696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Births (B)</a:t>
            </a:r>
          </a:p>
        </p:txBody>
      </p:sp>
      <p:sp>
        <p:nvSpPr>
          <p:cNvPr id="34" name="Rectangle 33">
            <a:extLst>
              <a:ext uri="{FF2B5EF4-FFF2-40B4-BE49-F238E27FC236}">
                <a16:creationId xmlns:a16="http://schemas.microsoft.com/office/drawing/2014/main" id="{AFE9BFF1-2F3F-45B7-2540-8600D1C8D8A0}"/>
              </a:ext>
            </a:extLst>
          </p:cNvPr>
          <p:cNvSpPr/>
          <p:nvPr/>
        </p:nvSpPr>
        <p:spPr>
          <a:xfrm>
            <a:off x="4709213" y="1601204"/>
            <a:ext cx="957313" cy="369332"/>
          </a:xfrm>
          <a:prstGeom prst="rect">
            <a:avLst/>
          </a:prstGeom>
        </p:spPr>
        <p:txBody>
          <a:bodyPr wrap="none">
            <a:spAutoFit/>
          </a:bodyPr>
          <a:lstStyle/>
          <a:p>
            <a:pPr algn="ctr"/>
            <a:r>
              <a:rPr lang="en-US" dirty="0">
                <a:solidFill>
                  <a:srgbClr val="000000"/>
                </a:solidFill>
                <a:latin typeface="Gill Sans" panose="020B0502020104020203" pitchFamily="34" charset="-79"/>
                <a:cs typeface="Gill Sans" panose="020B0502020104020203" pitchFamily="34" charset="-79"/>
              </a:rPr>
              <a:t>a</a:t>
            </a:r>
            <a:r>
              <a:rPr lang="en-US" dirty="0">
                <a:solidFill>
                  <a:srgbClr val="000000"/>
                </a:solidFill>
                <a:effectLst/>
                <a:latin typeface="Gill Sans" panose="020B0502020104020203" pitchFamily="34" charset="-79"/>
                <a:cs typeface="Gill Sans" panose="020B0502020104020203" pitchFamily="34" charset="-79"/>
              </a:rPr>
              <a:t>ging (a)</a:t>
            </a:r>
          </a:p>
        </p:txBody>
      </p:sp>
      <p:sp>
        <p:nvSpPr>
          <p:cNvPr id="35" name="Rectangle 34">
            <a:extLst>
              <a:ext uri="{FF2B5EF4-FFF2-40B4-BE49-F238E27FC236}">
                <a16:creationId xmlns:a16="http://schemas.microsoft.com/office/drawing/2014/main" id="{4508AF08-C226-2E5C-0A52-A6CBFAAAC93C}"/>
              </a:ext>
            </a:extLst>
          </p:cNvPr>
          <p:cNvSpPr/>
          <p:nvPr/>
        </p:nvSpPr>
        <p:spPr>
          <a:xfrm>
            <a:off x="4187623" y="2684181"/>
            <a:ext cx="1399742" cy="369332"/>
          </a:xfrm>
          <a:prstGeom prst="rect">
            <a:avLst/>
          </a:prstGeom>
        </p:spPr>
        <p:txBody>
          <a:bodyPr wrap="none">
            <a:spAutoFit/>
          </a:bodyPr>
          <a:lstStyle/>
          <a:p>
            <a:pPr algn="ctr"/>
            <a:r>
              <a:rPr lang="en-US" dirty="0">
                <a:solidFill>
                  <a:srgbClr val="000000"/>
                </a:solidFill>
                <a:latin typeface="Gill Sans" panose="020B0502020104020203" pitchFamily="34" charset="-79"/>
                <a:cs typeface="Gill Sans" panose="020B0502020104020203" pitchFamily="34" charset="-79"/>
              </a:rPr>
              <a:t>d</a:t>
            </a:r>
            <a:r>
              <a:rPr lang="en-US" dirty="0">
                <a:solidFill>
                  <a:srgbClr val="000000"/>
                </a:solidFill>
                <a:effectLst/>
                <a:latin typeface="Gill Sans" panose="020B0502020104020203" pitchFamily="34" charset="-79"/>
                <a:cs typeface="Gill Sans" panose="020B0502020104020203" pitchFamily="34" charset="-79"/>
              </a:rPr>
              <a:t>eaths (1-s</a:t>
            </a:r>
            <a:r>
              <a:rPr lang="en-US" baseline="-25000" dirty="0">
                <a:solidFill>
                  <a:srgbClr val="000000"/>
                </a:solidFill>
                <a:effectLst/>
                <a:latin typeface="Gill Sans" panose="020B0502020104020203" pitchFamily="34" charset="-79"/>
                <a:cs typeface="Gill Sans" panose="020B0502020104020203" pitchFamily="34" charset="-79"/>
              </a:rPr>
              <a:t>b</a:t>
            </a:r>
            <a:r>
              <a:rPr lang="en-US" dirty="0">
                <a:solidFill>
                  <a:srgbClr val="000000"/>
                </a:solidFill>
                <a:effectLst/>
                <a:latin typeface="Gill Sans" panose="020B0502020104020203" pitchFamily="34" charset="-79"/>
                <a:cs typeface="Gill Sans" panose="020B0502020104020203" pitchFamily="34" charset="-79"/>
              </a:rPr>
              <a:t>)</a:t>
            </a:r>
          </a:p>
        </p:txBody>
      </p:sp>
      <p:sp>
        <p:nvSpPr>
          <p:cNvPr id="36" name="Rectangle 35">
            <a:extLst>
              <a:ext uri="{FF2B5EF4-FFF2-40B4-BE49-F238E27FC236}">
                <a16:creationId xmlns:a16="http://schemas.microsoft.com/office/drawing/2014/main" id="{4C00C8A4-164F-4BA4-76B3-AAB60F2525BA}"/>
              </a:ext>
            </a:extLst>
          </p:cNvPr>
          <p:cNvSpPr/>
          <p:nvPr/>
        </p:nvSpPr>
        <p:spPr>
          <a:xfrm>
            <a:off x="6096181" y="2684181"/>
            <a:ext cx="1382110"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deaths (1-s</a:t>
            </a:r>
            <a:r>
              <a:rPr lang="en-US" baseline="-25000" dirty="0">
                <a:solidFill>
                  <a:srgbClr val="000000"/>
                </a:solidFill>
                <a:effectLst/>
                <a:latin typeface="Gill Sans" panose="020B0502020104020203" pitchFamily="34" charset="-79"/>
                <a:cs typeface="Gill Sans" panose="020B0502020104020203" pitchFamily="34" charset="-79"/>
              </a:rPr>
              <a:t>a</a:t>
            </a:r>
            <a:r>
              <a:rPr lang="en-US" dirty="0">
                <a:solidFill>
                  <a:srgbClr val="000000"/>
                </a:solidFill>
                <a:effectLst/>
                <a:latin typeface="Gill Sans" panose="020B0502020104020203" pitchFamily="34" charset="-79"/>
                <a:cs typeface="Gill Sans" panose="020B0502020104020203" pitchFamily="34" charset="-79"/>
              </a:rPr>
              <a:t>)</a:t>
            </a:r>
          </a:p>
        </p:txBody>
      </p:sp>
      <p:sp>
        <p:nvSpPr>
          <p:cNvPr id="37" name="Rectangle 36">
            <a:extLst>
              <a:ext uri="{FF2B5EF4-FFF2-40B4-BE49-F238E27FC236}">
                <a16:creationId xmlns:a16="http://schemas.microsoft.com/office/drawing/2014/main" id="{A989F9D5-F1A2-2DA8-F0AE-37D0D16B25D4}"/>
              </a:ext>
            </a:extLst>
          </p:cNvPr>
          <p:cNvSpPr/>
          <p:nvPr/>
        </p:nvSpPr>
        <p:spPr>
          <a:xfrm>
            <a:off x="359931" y="120607"/>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50" name="Rectangle 49">
            <a:extLst>
              <a:ext uri="{FF2B5EF4-FFF2-40B4-BE49-F238E27FC236}">
                <a16:creationId xmlns:a16="http://schemas.microsoft.com/office/drawing/2014/main" id="{D16FE102-9FAF-13CF-2D23-9E4675A4E720}"/>
              </a:ext>
            </a:extLst>
          </p:cNvPr>
          <p:cNvSpPr/>
          <p:nvPr/>
        </p:nvSpPr>
        <p:spPr>
          <a:xfrm>
            <a:off x="8373710" y="2641459"/>
            <a:ext cx="2572114" cy="677108"/>
          </a:xfrm>
          <a:prstGeom prst="rect">
            <a:avLst/>
          </a:prstGeom>
        </p:spPr>
        <p:txBody>
          <a:bodyPr wrap="none">
            <a:spAutoFit/>
          </a:bodyPr>
          <a:lstStyle/>
          <a:p>
            <a:pPr algn="ctr"/>
            <a:r>
              <a:rPr lang="en-US" sz="3800" dirty="0">
                <a:solidFill>
                  <a:srgbClr val="C00000"/>
                </a:solidFill>
                <a:effectLst/>
                <a:latin typeface="Helvetica" pitchFamily="2" charset="0"/>
                <a:cs typeface="Gill Sans" panose="020B0502020104020203" pitchFamily="34" charset="-79"/>
              </a:rPr>
              <a:t>N</a:t>
            </a:r>
            <a:r>
              <a:rPr lang="en-US" sz="3800" baseline="-25000" dirty="0">
                <a:solidFill>
                  <a:srgbClr val="C00000"/>
                </a:solidFill>
                <a:effectLst/>
                <a:latin typeface="Helvetica" pitchFamily="2" charset="0"/>
                <a:cs typeface="Gill Sans" panose="020B0502020104020203" pitchFamily="34" charset="-79"/>
              </a:rPr>
              <a:t>t+1 </a:t>
            </a:r>
            <a:r>
              <a:rPr lang="en-US" sz="3800" dirty="0">
                <a:solidFill>
                  <a:srgbClr val="C00000"/>
                </a:solidFill>
                <a:effectLst/>
                <a:latin typeface="Helvetica" pitchFamily="2" charset="0"/>
                <a:cs typeface="Gill Sans" panose="020B0502020104020203" pitchFamily="34" charset="-79"/>
              </a:rPr>
              <a:t>= A* </a:t>
            </a:r>
            <a:r>
              <a:rPr lang="en-US" sz="3800" dirty="0" err="1">
                <a:solidFill>
                  <a:srgbClr val="C00000"/>
                </a:solidFill>
                <a:effectLst/>
                <a:latin typeface="Helvetica" pitchFamily="2" charset="0"/>
                <a:cs typeface="Gill Sans" panose="020B0502020104020203" pitchFamily="34" charset="-79"/>
              </a:rPr>
              <a:t>N</a:t>
            </a:r>
            <a:r>
              <a:rPr lang="en-US" sz="3800" baseline="-25000" dirty="0" err="1">
                <a:solidFill>
                  <a:srgbClr val="C00000"/>
                </a:solidFill>
                <a:effectLst/>
                <a:latin typeface="Helvetica" pitchFamily="2" charset="0"/>
                <a:cs typeface="Gill Sans" panose="020B0502020104020203" pitchFamily="34" charset="-79"/>
              </a:rPr>
              <a:t>t</a:t>
            </a:r>
            <a:endParaRPr lang="en-US" sz="3800" baseline="-25000" dirty="0">
              <a:solidFill>
                <a:srgbClr val="C00000"/>
              </a:solidFill>
              <a:effectLst/>
              <a:latin typeface="Helvetica" pitchFamily="2" charset="0"/>
              <a:cs typeface="Gill Sans" panose="020B0502020104020203" pitchFamily="34" charset="-79"/>
            </a:endParaRPr>
          </a:p>
        </p:txBody>
      </p:sp>
      <p:sp>
        <p:nvSpPr>
          <p:cNvPr id="51" name="Rectangle 50">
            <a:extLst>
              <a:ext uri="{FF2B5EF4-FFF2-40B4-BE49-F238E27FC236}">
                <a16:creationId xmlns:a16="http://schemas.microsoft.com/office/drawing/2014/main" id="{28F4A6CF-D02D-DC38-A655-FF36C81A97C9}"/>
              </a:ext>
            </a:extLst>
          </p:cNvPr>
          <p:cNvSpPr/>
          <p:nvPr/>
        </p:nvSpPr>
        <p:spPr>
          <a:xfrm>
            <a:off x="9882151" y="4158490"/>
            <a:ext cx="1675459" cy="646331"/>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vector of </a:t>
            </a:r>
          </a:p>
          <a:p>
            <a:pPr algn="ctr"/>
            <a:r>
              <a:rPr lang="en-US" dirty="0">
                <a:solidFill>
                  <a:srgbClr val="000000"/>
                </a:solidFill>
                <a:effectLst/>
                <a:latin typeface="Gill Sans" panose="020B0502020104020203" pitchFamily="34" charset="-79"/>
                <a:cs typeface="Gill Sans" panose="020B0502020104020203" pitchFamily="34" charset="-79"/>
              </a:rPr>
              <a:t>population sizes</a:t>
            </a:r>
          </a:p>
        </p:txBody>
      </p:sp>
      <p:cxnSp>
        <p:nvCxnSpPr>
          <p:cNvPr id="52" name="Straight Arrow Connector 51">
            <a:extLst>
              <a:ext uri="{FF2B5EF4-FFF2-40B4-BE49-F238E27FC236}">
                <a16:creationId xmlns:a16="http://schemas.microsoft.com/office/drawing/2014/main" id="{FEA0D0F8-A7B4-B636-BA20-53E96067A6B4}"/>
              </a:ext>
            </a:extLst>
          </p:cNvPr>
          <p:cNvCxnSpPr>
            <a:cxnSpLocks/>
          </p:cNvCxnSpPr>
          <p:nvPr/>
        </p:nvCxnSpPr>
        <p:spPr>
          <a:xfrm flipV="1">
            <a:off x="10719881" y="3496350"/>
            <a:ext cx="0" cy="4843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0AB5D76-8419-EC99-B48E-41C3008E5B62}"/>
              </a:ext>
            </a:extLst>
          </p:cNvPr>
          <p:cNvCxnSpPr>
            <a:cxnSpLocks/>
          </p:cNvCxnSpPr>
          <p:nvPr/>
        </p:nvCxnSpPr>
        <p:spPr>
          <a:xfrm flipV="1">
            <a:off x="9221662" y="3395910"/>
            <a:ext cx="530117" cy="5143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7828FC3C-CD08-F7E7-D86C-9021AA03BEA1}"/>
              </a:ext>
            </a:extLst>
          </p:cNvPr>
          <p:cNvSpPr/>
          <p:nvPr/>
        </p:nvSpPr>
        <p:spPr>
          <a:xfrm>
            <a:off x="570243" y="1838799"/>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cxnSp>
        <p:nvCxnSpPr>
          <p:cNvPr id="55" name="Straight Arrow Connector 54">
            <a:extLst>
              <a:ext uri="{FF2B5EF4-FFF2-40B4-BE49-F238E27FC236}">
                <a16:creationId xmlns:a16="http://schemas.microsoft.com/office/drawing/2014/main" id="{9E909466-C63D-90FE-8C13-F22C803D5CD6}"/>
              </a:ext>
            </a:extLst>
          </p:cNvPr>
          <p:cNvCxnSpPr>
            <a:cxnSpLocks/>
          </p:cNvCxnSpPr>
          <p:nvPr/>
        </p:nvCxnSpPr>
        <p:spPr>
          <a:xfrm flipV="1">
            <a:off x="1501270" y="2546685"/>
            <a:ext cx="275312" cy="9496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5247E9F2-295E-3B42-8FD2-95558745D1A7}"/>
              </a:ext>
            </a:extLst>
          </p:cNvPr>
          <p:cNvSpPr/>
          <p:nvPr/>
        </p:nvSpPr>
        <p:spPr>
          <a:xfrm>
            <a:off x="2557331" y="3133901"/>
            <a:ext cx="133241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 size at t</a:t>
            </a:r>
          </a:p>
        </p:txBody>
      </p:sp>
      <p:cxnSp>
        <p:nvCxnSpPr>
          <p:cNvPr id="57" name="Straight Arrow Connector 56">
            <a:extLst>
              <a:ext uri="{FF2B5EF4-FFF2-40B4-BE49-F238E27FC236}">
                <a16:creationId xmlns:a16="http://schemas.microsoft.com/office/drawing/2014/main" id="{597F26BE-84B9-F279-2C73-24793631335C}"/>
              </a:ext>
            </a:extLst>
          </p:cNvPr>
          <p:cNvCxnSpPr>
            <a:cxnSpLocks/>
          </p:cNvCxnSpPr>
          <p:nvPr/>
        </p:nvCxnSpPr>
        <p:spPr>
          <a:xfrm flipH="1" flipV="1">
            <a:off x="2717576" y="2693946"/>
            <a:ext cx="355685" cy="4399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AA1D3A83-7C89-F75B-6262-906BF2F7954E}"/>
              </a:ext>
            </a:extLst>
          </p:cNvPr>
          <p:cNvSpPr/>
          <p:nvPr/>
        </p:nvSpPr>
        <p:spPr>
          <a:xfrm>
            <a:off x="615951" y="3550203"/>
            <a:ext cx="171072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 size at t + 1</a:t>
            </a:r>
          </a:p>
        </p:txBody>
      </p:sp>
      <p:sp>
        <p:nvSpPr>
          <p:cNvPr id="61" name="Rectangle 60">
            <a:extLst>
              <a:ext uri="{FF2B5EF4-FFF2-40B4-BE49-F238E27FC236}">
                <a16:creationId xmlns:a16="http://schemas.microsoft.com/office/drawing/2014/main" id="{0C2B988D-870E-1986-1AE5-F023312C72B9}"/>
              </a:ext>
            </a:extLst>
          </p:cNvPr>
          <p:cNvSpPr/>
          <p:nvPr/>
        </p:nvSpPr>
        <p:spPr>
          <a:xfrm>
            <a:off x="6999365" y="4059737"/>
            <a:ext cx="2222297" cy="646331"/>
          </a:xfrm>
          <a:prstGeom prst="rect">
            <a:avLst/>
          </a:prstGeom>
        </p:spPr>
        <p:txBody>
          <a:bodyPr wrap="square">
            <a:spAutoFit/>
          </a:bodyPr>
          <a:lstStyle/>
          <a:p>
            <a:pPr algn="ctr"/>
            <a:r>
              <a:rPr lang="en-US" dirty="0">
                <a:solidFill>
                  <a:srgbClr val="000000"/>
                </a:solidFill>
                <a:latin typeface="Gill Sans" panose="020B0502020104020203" pitchFamily="34" charset="-79"/>
                <a:cs typeface="Gill Sans" panose="020B0502020104020203" pitchFamily="34" charset="-79"/>
              </a:rPr>
              <a:t>m</a:t>
            </a:r>
            <a:r>
              <a:rPr lang="en-US" dirty="0">
                <a:solidFill>
                  <a:srgbClr val="000000"/>
                </a:solidFill>
                <a:effectLst/>
                <a:latin typeface="Gill Sans" panose="020B0502020104020203" pitchFamily="34" charset="-79"/>
                <a:cs typeface="Gill Sans" panose="020B0502020104020203" pitchFamily="34" charset="-79"/>
              </a:rPr>
              <a:t>atrix of survival and fecundity rates</a:t>
            </a:r>
          </a:p>
        </p:txBody>
      </p:sp>
      <p:grpSp>
        <p:nvGrpSpPr>
          <p:cNvPr id="62" name="Group 61">
            <a:extLst>
              <a:ext uri="{FF2B5EF4-FFF2-40B4-BE49-F238E27FC236}">
                <a16:creationId xmlns:a16="http://schemas.microsoft.com/office/drawing/2014/main" id="{EF6A2493-3240-2B5C-B625-C8016AA0B5E0}"/>
              </a:ext>
            </a:extLst>
          </p:cNvPr>
          <p:cNvGrpSpPr/>
          <p:nvPr/>
        </p:nvGrpSpPr>
        <p:grpSpPr>
          <a:xfrm>
            <a:off x="7230931" y="4804821"/>
            <a:ext cx="1759163" cy="1560586"/>
            <a:chOff x="4317811" y="5184589"/>
            <a:chExt cx="1759163" cy="1560586"/>
          </a:xfrm>
        </p:grpSpPr>
        <p:sp>
          <p:nvSpPr>
            <p:cNvPr id="63" name="Rectangle 62">
              <a:extLst>
                <a:ext uri="{FF2B5EF4-FFF2-40B4-BE49-F238E27FC236}">
                  <a16:creationId xmlns:a16="http://schemas.microsoft.com/office/drawing/2014/main" id="{D96B4554-152A-221E-267A-E99729E85DCA}"/>
                </a:ext>
              </a:extLst>
            </p:cNvPr>
            <p:cNvSpPr/>
            <p:nvPr/>
          </p:nvSpPr>
          <p:spPr>
            <a:xfrm>
              <a:off x="4317811" y="5198636"/>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r>
                <a:rPr lang="en-US" baseline="-25000" dirty="0">
                  <a:solidFill>
                    <a:schemeClr val="tx1"/>
                  </a:solidFill>
                </a:rPr>
                <a:t>b</a:t>
              </a:r>
              <a:r>
                <a:rPr lang="en-US" dirty="0">
                  <a:solidFill>
                    <a:schemeClr val="tx1"/>
                  </a:solidFill>
                </a:rPr>
                <a:t>(1-</a:t>
              </a:r>
              <a:r>
                <a:rPr lang="en-US" i="1" dirty="0">
                  <a:solidFill>
                    <a:schemeClr val="tx1"/>
                  </a:solidFill>
                </a:rPr>
                <a:t>a</a:t>
              </a:r>
              <a:r>
                <a:rPr lang="en-US" dirty="0">
                  <a:solidFill>
                    <a:schemeClr val="tx1"/>
                  </a:solidFill>
                </a:rPr>
                <a:t>)</a:t>
              </a:r>
            </a:p>
          </p:txBody>
        </p:sp>
        <p:sp>
          <p:nvSpPr>
            <p:cNvPr id="64" name="Rectangle 63">
              <a:extLst>
                <a:ext uri="{FF2B5EF4-FFF2-40B4-BE49-F238E27FC236}">
                  <a16:creationId xmlns:a16="http://schemas.microsoft.com/office/drawing/2014/main" id="{DDD0C5BD-89D8-9FD8-4225-7DFD3A25F120}"/>
                </a:ext>
              </a:extLst>
            </p:cNvPr>
            <p:cNvSpPr/>
            <p:nvPr/>
          </p:nvSpPr>
          <p:spPr>
            <a:xfrm>
              <a:off x="5193054" y="5184589"/>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B</a:t>
              </a:r>
            </a:p>
          </p:txBody>
        </p:sp>
        <p:sp>
          <p:nvSpPr>
            <p:cNvPr id="65" name="Rectangle 64">
              <a:extLst>
                <a:ext uri="{FF2B5EF4-FFF2-40B4-BE49-F238E27FC236}">
                  <a16:creationId xmlns:a16="http://schemas.microsoft.com/office/drawing/2014/main" id="{96E9316B-E4D6-2C86-84E3-3369D01270C9}"/>
                </a:ext>
              </a:extLst>
            </p:cNvPr>
            <p:cNvSpPr/>
            <p:nvPr/>
          </p:nvSpPr>
          <p:spPr>
            <a:xfrm>
              <a:off x="4317811" y="5970518"/>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a:t>
              </a:r>
              <a:r>
                <a:rPr lang="en-US" baseline="-25000" dirty="0" err="1">
                  <a:solidFill>
                    <a:schemeClr val="tx1"/>
                  </a:solidFill>
                </a:rPr>
                <a:t>b</a:t>
              </a:r>
              <a:r>
                <a:rPr lang="en-US" dirty="0" err="1">
                  <a:solidFill>
                    <a:schemeClr val="tx1"/>
                  </a:solidFill>
                </a:rPr>
                <a:t>a</a:t>
              </a:r>
              <a:endParaRPr lang="en-US" dirty="0">
                <a:solidFill>
                  <a:schemeClr val="tx1"/>
                </a:solidFill>
              </a:endParaRPr>
            </a:p>
          </p:txBody>
        </p:sp>
        <p:sp>
          <p:nvSpPr>
            <p:cNvPr id="66" name="Rectangle 65">
              <a:extLst>
                <a:ext uri="{FF2B5EF4-FFF2-40B4-BE49-F238E27FC236}">
                  <a16:creationId xmlns:a16="http://schemas.microsoft.com/office/drawing/2014/main" id="{D4D312A7-D752-D117-EDD0-527FDAFF752E}"/>
                </a:ext>
              </a:extLst>
            </p:cNvPr>
            <p:cNvSpPr/>
            <p:nvPr/>
          </p:nvSpPr>
          <p:spPr>
            <a:xfrm>
              <a:off x="5201731" y="5970518"/>
              <a:ext cx="875243" cy="774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a:t>
              </a:r>
              <a:r>
                <a:rPr lang="en-US" baseline="-25000" dirty="0" err="1">
                  <a:solidFill>
                    <a:schemeClr val="tx1"/>
                  </a:solidFill>
                </a:rPr>
                <a:t>a</a:t>
              </a:r>
              <a:endParaRPr lang="en-US" baseline="-25000" dirty="0">
                <a:solidFill>
                  <a:schemeClr val="tx1"/>
                </a:solidFill>
              </a:endParaRPr>
            </a:p>
          </p:txBody>
        </p:sp>
      </p:grpSp>
      <p:sp>
        <p:nvSpPr>
          <p:cNvPr id="67" name="Rectangle 66">
            <a:extLst>
              <a:ext uri="{FF2B5EF4-FFF2-40B4-BE49-F238E27FC236}">
                <a16:creationId xmlns:a16="http://schemas.microsoft.com/office/drawing/2014/main" id="{7FF7B610-8918-9941-E15B-7615AC4277D1}"/>
              </a:ext>
            </a:extLst>
          </p:cNvPr>
          <p:cNvSpPr/>
          <p:nvPr/>
        </p:nvSpPr>
        <p:spPr>
          <a:xfrm>
            <a:off x="364946" y="1479573"/>
            <a:ext cx="2929008" cy="369332"/>
          </a:xfrm>
          <a:prstGeom prst="rect">
            <a:avLst/>
          </a:prstGeom>
        </p:spPr>
        <p:txBody>
          <a:bodyPr wrap="none">
            <a:spAutoFit/>
          </a:bodyPr>
          <a:lstStyle/>
          <a:p>
            <a:pPr algn="ctr"/>
            <a:r>
              <a:rPr lang="en-US" dirty="0">
                <a:solidFill>
                  <a:srgbClr val="FF3A37"/>
                </a:solidFill>
                <a:effectLst/>
                <a:latin typeface="Helvetica" pitchFamily="2" charset="0"/>
                <a:cs typeface="Gill Sans" panose="020B0502020104020203" pitchFamily="34" charset="-79"/>
              </a:rPr>
              <a:t>Population rate of increase</a:t>
            </a:r>
          </a:p>
        </p:txBody>
      </p:sp>
      <p:sp>
        <p:nvSpPr>
          <p:cNvPr id="2" name="Rectangle 1">
            <a:extLst>
              <a:ext uri="{FF2B5EF4-FFF2-40B4-BE49-F238E27FC236}">
                <a16:creationId xmlns:a16="http://schemas.microsoft.com/office/drawing/2014/main" id="{50EB0E7D-2663-96C8-91C1-7E8101E11A50}"/>
              </a:ext>
            </a:extLst>
          </p:cNvPr>
          <p:cNvSpPr/>
          <p:nvPr/>
        </p:nvSpPr>
        <p:spPr>
          <a:xfrm>
            <a:off x="0" y="6270093"/>
            <a:ext cx="2650469" cy="584775"/>
          </a:xfrm>
          <a:prstGeom prst="rect">
            <a:avLst/>
          </a:prstGeom>
        </p:spPr>
        <p:txBody>
          <a:bodyPr wrap="none">
            <a:spAutoFit/>
          </a:bodyPr>
          <a:lstStyle/>
          <a:p>
            <a:r>
              <a:rPr lang="en-US" sz="3200" b="1" dirty="0">
                <a:solidFill>
                  <a:srgbClr val="C00000"/>
                </a:solidFill>
              </a:rPr>
              <a:t>*Discrete time</a:t>
            </a:r>
          </a:p>
        </p:txBody>
      </p:sp>
    </p:spTree>
    <p:extLst>
      <p:ext uri="{BB962C8B-B14F-4D97-AF65-F5344CB8AC3E}">
        <p14:creationId xmlns:p14="http://schemas.microsoft.com/office/powerpoint/2010/main" val="6436143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02E913-B0C4-60C0-7132-F312D14CFBF0}"/>
              </a:ext>
            </a:extLst>
          </p:cNvPr>
          <p:cNvSpPr/>
          <p:nvPr/>
        </p:nvSpPr>
        <p:spPr>
          <a:xfrm>
            <a:off x="7003851" y="120607"/>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C00000"/>
                </a:solidFill>
                <a:effectLst/>
                <a:latin typeface="Helvetica Light" panose="020B0403020202020204" pitchFamily="34" charset="0"/>
              </a:rPr>
              <a:t>4. Rates of transferring between compartments </a:t>
            </a:r>
          </a:p>
          <a:p>
            <a:pPr algn="ctr"/>
            <a:r>
              <a:rPr lang="en-US" b="1" dirty="0">
                <a:solidFill>
                  <a:srgbClr val="C00000"/>
                </a:solidFill>
                <a:effectLst/>
                <a:latin typeface="Helvetica Light" panose="020B0403020202020204" pitchFamily="34" charset="0"/>
              </a:rPr>
              <a:t>are expressed mathematically </a:t>
            </a:r>
          </a:p>
        </p:txBody>
      </p:sp>
      <p:sp>
        <p:nvSpPr>
          <p:cNvPr id="27" name="Rectangle 26">
            <a:extLst>
              <a:ext uri="{FF2B5EF4-FFF2-40B4-BE49-F238E27FC236}">
                <a16:creationId xmlns:a16="http://schemas.microsoft.com/office/drawing/2014/main" id="{62BD3F7D-F421-A0E9-7474-CDB88FE5CD0E}"/>
              </a:ext>
            </a:extLst>
          </p:cNvPr>
          <p:cNvSpPr/>
          <p:nvPr/>
        </p:nvSpPr>
        <p:spPr>
          <a:xfrm>
            <a:off x="3666758" y="147322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Babies</a:t>
            </a:r>
          </a:p>
        </p:txBody>
      </p:sp>
      <p:sp>
        <p:nvSpPr>
          <p:cNvPr id="28" name="Rectangle 27">
            <a:extLst>
              <a:ext uri="{FF2B5EF4-FFF2-40B4-BE49-F238E27FC236}">
                <a16:creationId xmlns:a16="http://schemas.microsoft.com/office/drawing/2014/main" id="{02E3C0ED-556F-F48E-0B41-72AB5DCCDF66}"/>
              </a:ext>
            </a:extLst>
          </p:cNvPr>
          <p:cNvSpPr/>
          <p:nvPr/>
        </p:nvSpPr>
        <p:spPr>
          <a:xfrm>
            <a:off x="5624833" y="147322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Adults</a:t>
            </a:r>
          </a:p>
        </p:txBody>
      </p:sp>
      <p:cxnSp>
        <p:nvCxnSpPr>
          <p:cNvPr id="29" name="Straight Arrow Connector 28">
            <a:extLst>
              <a:ext uri="{FF2B5EF4-FFF2-40B4-BE49-F238E27FC236}">
                <a16:creationId xmlns:a16="http://schemas.microsoft.com/office/drawing/2014/main" id="{BA6AB532-7722-82DA-E192-FC3586DAE9F7}"/>
              </a:ext>
            </a:extLst>
          </p:cNvPr>
          <p:cNvCxnSpPr>
            <a:cxnSpLocks/>
          </p:cNvCxnSpPr>
          <p:nvPr/>
        </p:nvCxnSpPr>
        <p:spPr>
          <a:xfrm>
            <a:off x="4859959" y="2028641"/>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1E0D723-9AB7-6C99-22CE-FF5A17E2785D}"/>
              </a:ext>
            </a:extLst>
          </p:cNvPr>
          <p:cNvCxnSpPr>
            <a:cxnSpLocks/>
          </p:cNvCxnSpPr>
          <p:nvPr/>
        </p:nvCxnSpPr>
        <p:spPr>
          <a:xfrm>
            <a:off x="4200760" y="2654407"/>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6445DAB9-D8AE-940D-967C-04177EF5B774}"/>
              </a:ext>
            </a:extLst>
          </p:cNvPr>
          <p:cNvCxnSpPr>
            <a:cxnSpLocks/>
            <a:stCxn id="28" idx="0"/>
            <a:endCxn id="27" idx="0"/>
          </p:cNvCxnSpPr>
          <p:nvPr/>
        </p:nvCxnSpPr>
        <p:spPr>
          <a:xfrm rot="16200000" flipV="1">
            <a:off x="5179799" y="494185"/>
            <a:ext cx="12700" cy="1958075"/>
          </a:xfrm>
          <a:prstGeom prst="curvedConnector3">
            <a:avLst>
              <a:gd name="adj1" fmla="val 425104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9AAE402-FE9F-697E-784E-7DCFCD50F9D1}"/>
              </a:ext>
            </a:extLst>
          </p:cNvPr>
          <p:cNvCxnSpPr>
            <a:cxnSpLocks/>
          </p:cNvCxnSpPr>
          <p:nvPr/>
        </p:nvCxnSpPr>
        <p:spPr>
          <a:xfrm>
            <a:off x="6158835" y="2650105"/>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19DAFF9-CD57-A6FD-AAE3-8B164ED87A88}"/>
              </a:ext>
            </a:extLst>
          </p:cNvPr>
          <p:cNvSpPr/>
          <p:nvPr/>
        </p:nvSpPr>
        <p:spPr>
          <a:xfrm>
            <a:off x="4732116" y="580540"/>
            <a:ext cx="108696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Births (B)</a:t>
            </a:r>
          </a:p>
        </p:txBody>
      </p:sp>
      <p:sp>
        <p:nvSpPr>
          <p:cNvPr id="34" name="Rectangle 33">
            <a:extLst>
              <a:ext uri="{FF2B5EF4-FFF2-40B4-BE49-F238E27FC236}">
                <a16:creationId xmlns:a16="http://schemas.microsoft.com/office/drawing/2014/main" id="{AFE9BFF1-2F3F-45B7-2540-8600D1C8D8A0}"/>
              </a:ext>
            </a:extLst>
          </p:cNvPr>
          <p:cNvSpPr/>
          <p:nvPr/>
        </p:nvSpPr>
        <p:spPr>
          <a:xfrm>
            <a:off x="4709213" y="1601204"/>
            <a:ext cx="957313" cy="369332"/>
          </a:xfrm>
          <a:prstGeom prst="rect">
            <a:avLst/>
          </a:prstGeom>
        </p:spPr>
        <p:txBody>
          <a:bodyPr wrap="none">
            <a:spAutoFit/>
          </a:bodyPr>
          <a:lstStyle/>
          <a:p>
            <a:pPr algn="ctr"/>
            <a:r>
              <a:rPr lang="en-US" dirty="0">
                <a:solidFill>
                  <a:srgbClr val="000000"/>
                </a:solidFill>
                <a:latin typeface="Gill Sans" panose="020B0502020104020203" pitchFamily="34" charset="-79"/>
                <a:cs typeface="Gill Sans" panose="020B0502020104020203" pitchFamily="34" charset="-79"/>
              </a:rPr>
              <a:t>a</a:t>
            </a:r>
            <a:r>
              <a:rPr lang="en-US" dirty="0">
                <a:solidFill>
                  <a:srgbClr val="000000"/>
                </a:solidFill>
                <a:effectLst/>
                <a:latin typeface="Gill Sans" panose="020B0502020104020203" pitchFamily="34" charset="-79"/>
                <a:cs typeface="Gill Sans" panose="020B0502020104020203" pitchFamily="34" charset="-79"/>
              </a:rPr>
              <a:t>ging (a)</a:t>
            </a:r>
          </a:p>
        </p:txBody>
      </p:sp>
      <p:sp>
        <p:nvSpPr>
          <p:cNvPr id="35" name="Rectangle 34">
            <a:extLst>
              <a:ext uri="{FF2B5EF4-FFF2-40B4-BE49-F238E27FC236}">
                <a16:creationId xmlns:a16="http://schemas.microsoft.com/office/drawing/2014/main" id="{4508AF08-C226-2E5C-0A52-A6CBFAAAC93C}"/>
              </a:ext>
            </a:extLst>
          </p:cNvPr>
          <p:cNvSpPr/>
          <p:nvPr/>
        </p:nvSpPr>
        <p:spPr>
          <a:xfrm>
            <a:off x="4187623" y="2684181"/>
            <a:ext cx="1399742" cy="369332"/>
          </a:xfrm>
          <a:prstGeom prst="rect">
            <a:avLst/>
          </a:prstGeom>
        </p:spPr>
        <p:txBody>
          <a:bodyPr wrap="none">
            <a:spAutoFit/>
          </a:bodyPr>
          <a:lstStyle/>
          <a:p>
            <a:pPr algn="ctr"/>
            <a:r>
              <a:rPr lang="en-US" dirty="0">
                <a:solidFill>
                  <a:srgbClr val="000000"/>
                </a:solidFill>
                <a:latin typeface="Gill Sans" panose="020B0502020104020203" pitchFamily="34" charset="-79"/>
                <a:cs typeface="Gill Sans" panose="020B0502020104020203" pitchFamily="34" charset="-79"/>
              </a:rPr>
              <a:t>d</a:t>
            </a:r>
            <a:r>
              <a:rPr lang="en-US" dirty="0">
                <a:solidFill>
                  <a:srgbClr val="000000"/>
                </a:solidFill>
                <a:effectLst/>
                <a:latin typeface="Gill Sans" panose="020B0502020104020203" pitchFamily="34" charset="-79"/>
                <a:cs typeface="Gill Sans" panose="020B0502020104020203" pitchFamily="34" charset="-79"/>
              </a:rPr>
              <a:t>eaths (1-s</a:t>
            </a:r>
            <a:r>
              <a:rPr lang="en-US" baseline="-25000" dirty="0">
                <a:solidFill>
                  <a:srgbClr val="000000"/>
                </a:solidFill>
                <a:effectLst/>
                <a:latin typeface="Gill Sans" panose="020B0502020104020203" pitchFamily="34" charset="-79"/>
                <a:cs typeface="Gill Sans" panose="020B0502020104020203" pitchFamily="34" charset="-79"/>
              </a:rPr>
              <a:t>b</a:t>
            </a:r>
            <a:r>
              <a:rPr lang="en-US" dirty="0">
                <a:solidFill>
                  <a:srgbClr val="000000"/>
                </a:solidFill>
                <a:effectLst/>
                <a:latin typeface="Gill Sans" panose="020B0502020104020203" pitchFamily="34" charset="-79"/>
                <a:cs typeface="Gill Sans" panose="020B0502020104020203" pitchFamily="34" charset="-79"/>
              </a:rPr>
              <a:t>)</a:t>
            </a:r>
          </a:p>
        </p:txBody>
      </p:sp>
      <p:sp>
        <p:nvSpPr>
          <p:cNvPr id="36" name="Rectangle 35">
            <a:extLst>
              <a:ext uri="{FF2B5EF4-FFF2-40B4-BE49-F238E27FC236}">
                <a16:creationId xmlns:a16="http://schemas.microsoft.com/office/drawing/2014/main" id="{4C00C8A4-164F-4BA4-76B3-AAB60F2525BA}"/>
              </a:ext>
            </a:extLst>
          </p:cNvPr>
          <p:cNvSpPr/>
          <p:nvPr/>
        </p:nvSpPr>
        <p:spPr>
          <a:xfrm>
            <a:off x="6096181" y="2684181"/>
            <a:ext cx="1382110"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deaths (1-s</a:t>
            </a:r>
            <a:r>
              <a:rPr lang="en-US" baseline="-25000" dirty="0">
                <a:solidFill>
                  <a:srgbClr val="000000"/>
                </a:solidFill>
                <a:effectLst/>
                <a:latin typeface="Gill Sans" panose="020B0502020104020203" pitchFamily="34" charset="-79"/>
                <a:cs typeface="Gill Sans" panose="020B0502020104020203" pitchFamily="34" charset="-79"/>
              </a:rPr>
              <a:t>a</a:t>
            </a:r>
            <a:r>
              <a:rPr lang="en-US" dirty="0">
                <a:solidFill>
                  <a:srgbClr val="000000"/>
                </a:solidFill>
                <a:effectLst/>
                <a:latin typeface="Gill Sans" panose="020B0502020104020203" pitchFamily="34" charset="-79"/>
                <a:cs typeface="Gill Sans" panose="020B0502020104020203" pitchFamily="34" charset="-79"/>
              </a:rPr>
              <a:t>)</a:t>
            </a:r>
          </a:p>
        </p:txBody>
      </p:sp>
      <p:sp>
        <p:nvSpPr>
          <p:cNvPr id="37" name="Rectangle 36">
            <a:extLst>
              <a:ext uri="{FF2B5EF4-FFF2-40B4-BE49-F238E27FC236}">
                <a16:creationId xmlns:a16="http://schemas.microsoft.com/office/drawing/2014/main" id="{A989F9D5-F1A2-2DA8-F0AE-37D0D16B25D4}"/>
              </a:ext>
            </a:extLst>
          </p:cNvPr>
          <p:cNvSpPr/>
          <p:nvPr/>
        </p:nvSpPr>
        <p:spPr>
          <a:xfrm>
            <a:off x="359931" y="120607"/>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grpSp>
        <p:nvGrpSpPr>
          <p:cNvPr id="24" name="Group 23">
            <a:extLst>
              <a:ext uri="{FF2B5EF4-FFF2-40B4-BE49-F238E27FC236}">
                <a16:creationId xmlns:a16="http://schemas.microsoft.com/office/drawing/2014/main" id="{5A4EAE29-8C2F-5D21-69ED-CEAF78DAB5DE}"/>
              </a:ext>
            </a:extLst>
          </p:cNvPr>
          <p:cNvGrpSpPr/>
          <p:nvPr/>
        </p:nvGrpSpPr>
        <p:grpSpPr>
          <a:xfrm>
            <a:off x="3585269" y="4083538"/>
            <a:ext cx="1759163" cy="1560586"/>
            <a:chOff x="4317811" y="5184589"/>
            <a:chExt cx="1759163" cy="1560586"/>
          </a:xfrm>
        </p:grpSpPr>
        <p:sp>
          <p:nvSpPr>
            <p:cNvPr id="25" name="Rectangle 24">
              <a:extLst>
                <a:ext uri="{FF2B5EF4-FFF2-40B4-BE49-F238E27FC236}">
                  <a16:creationId xmlns:a16="http://schemas.microsoft.com/office/drawing/2014/main" id="{A532927F-9D20-EAA6-10AA-8991F17C2BA3}"/>
                </a:ext>
              </a:extLst>
            </p:cNvPr>
            <p:cNvSpPr/>
            <p:nvPr/>
          </p:nvSpPr>
          <p:spPr>
            <a:xfrm>
              <a:off x="4317811" y="5198636"/>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r>
                <a:rPr lang="en-US" baseline="-25000" dirty="0">
                  <a:solidFill>
                    <a:schemeClr val="tx1"/>
                  </a:solidFill>
                </a:rPr>
                <a:t>b</a:t>
              </a:r>
              <a:r>
                <a:rPr lang="en-US" dirty="0">
                  <a:solidFill>
                    <a:schemeClr val="tx1"/>
                  </a:solidFill>
                </a:rPr>
                <a:t>(1-</a:t>
              </a:r>
              <a:r>
                <a:rPr lang="en-US" i="1" dirty="0">
                  <a:solidFill>
                    <a:schemeClr val="tx1"/>
                  </a:solidFill>
                </a:rPr>
                <a:t>a</a:t>
              </a:r>
              <a:r>
                <a:rPr lang="en-US" dirty="0">
                  <a:solidFill>
                    <a:schemeClr val="tx1"/>
                  </a:solidFill>
                </a:rPr>
                <a:t>)</a:t>
              </a:r>
            </a:p>
          </p:txBody>
        </p:sp>
        <p:sp>
          <p:nvSpPr>
            <p:cNvPr id="26" name="Rectangle 25">
              <a:extLst>
                <a:ext uri="{FF2B5EF4-FFF2-40B4-BE49-F238E27FC236}">
                  <a16:creationId xmlns:a16="http://schemas.microsoft.com/office/drawing/2014/main" id="{6A9891B3-14EC-BE25-AE5E-62A590FEEBD8}"/>
                </a:ext>
              </a:extLst>
            </p:cNvPr>
            <p:cNvSpPr/>
            <p:nvPr/>
          </p:nvSpPr>
          <p:spPr>
            <a:xfrm>
              <a:off x="5193054" y="5184589"/>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B</a:t>
              </a:r>
            </a:p>
          </p:txBody>
        </p:sp>
        <p:sp>
          <p:nvSpPr>
            <p:cNvPr id="39" name="Rectangle 38">
              <a:extLst>
                <a:ext uri="{FF2B5EF4-FFF2-40B4-BE49-F238E27FC236}">
                  <a16:creationId xmlns:a16="http://schemas.microsoft.com/office/drawing/2014/main" id="{B8447F34-36BF-3B6F-391C-9D6C58C8E1DB}"/>
                </a:ext>
              </a:extLst>
            </p:cNvPr>
            <p:cNvSpPr/>
            <p:nvPr/>
          </p:nvSpPr>
          <p:spPr>
            <a:xfrm>
              <a:off x="4317811" y="5970518"/>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a:t>
              </a:r>
              <a:r>
                <a:rPr lang="en-US" baseline="-25000" dirty="0" err="1">
                  <a:solidFill>
                    <a:schemeClr val="tx1"/>
                  </a:solidFill>
                </a:rPr>
                <a:t>b</a:t>
              </a:r>
              <a:r>
                <a:rPr lang="en-US" dirty="0" err="1">
                  <a:solidFill>
                    <a:schemeClr val="tx1"/>
                  </a:solidFill>
                </a:rPr>
                <a:t>a</a:t>
              </a:r>
              <a:endParaRPr lang="en-US" dirty="0">
                <a:solidFill>
                  <a:schemeClr val="tx1"/>
                </a:solidFill>
              </a:endParaRPr>
            </a:p>
          </p:txBody>
        </p:sp>
        <p:sp>
          <p:nvSpPr>
            <p:cNvPr id="40" name="Rectangle 39">
              <a:extLst>
                <a:ext uri="{FF2B5EF4-FFF2-40B4-BE49-F238E27FC236}">
                  <a16:creationId xmlns:a16="http://schemas.microsoft.com/office/drawing/2014/main" id="{7294706A-1E37-B820-6359-6C80E42B6728}"/>
                </a:ext>
              </a:extLst>
            </p:cNvPr>
            <p:cNvSpPr/>
            <p:nvPr/>
          </p:nvSpPr>
          <p:spPr>
            <a:xfrm>
              <a:off x="5201731" y="5970518"/>
              <a:ext cx="875243" cy="774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a:t>
              </a:r>
              <a:r>
                <a:rPr lang="en-US" baseline="-25000" dirty="0" err="1">
                  <a:solidFill>
                    <a:schemeClr val="tx1"/>
                  </a:solidFill>
                </a:rPr>
                <a:t>a</a:t>
              </a:r>
              <a:endParaRPr lang="en-US" baseline="-25000" dirty="0">
                <a:solidFill>
                  <a:schemeClr val="tx1"/>
                </a:solidFill>
              </a:endParaRPr>
            </a:p>
          </p:txBody>
        </p:sp>
      </p:grpSp>
      <p:sp>
        <p:nvSpPr>
          <p:cNvPr id="41" name="Rectangle 40">
            <a:extLst>
              <a:ext uri="{FF2B5EF4-FFF2-40B4-BE49-F238E27FC236}">
                <a16:creationId xmlns:a16="http://schemas.microsoft.com/office/drawing/2014/main" id="{DCD80739-B91F-92F2-5A1C-A0A3821FF397}"/>
              </a:ext>
            </a:extLst>
          </p:cNvPr>
          <p:cNvSpPr/>
          <p:nvPr/>
        </p:nvSpPr>
        <p:spPr>
          <a:xfrm>
            <a:off x="6374594" y="4083538"/>
            <a:ext cx="867295"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r>
              <a:rPr lang="en-US" baseline="-25000" dirty="0">
                <a:solidFill>
                  <a:schemeClr val="tx1"/>
                </a:solidFill>
              </a:rPr>
              <a:t>b</a:t>
            </a:r>
          </a:p>
        </p:txBody>
      </p:sp>
      <p:sp>
        <p:nvSpPr>
          <p:cNvPr id="42" name="Rectangle 41">
            <a:extLst>
              <a:ext uri="{FF2B5EF4-FFF2-40B4-BE49-F238E27FC236}">
                <a16:creationId xmlns:a16="http://schemas.microsoft.com/office/drawing/2014/main" id="{D9FC13BE-0BB8-0434-4E3E-0C8509B28556}"/>
              </a:ext>
            </a:extLst>
          </p:cNvPr>
          <p:cNvSpPr/>
          <p:nvPr/>
        </p:nvSpPr>
        <p:spPr>
          <a:xfrm>
            <a:off x="6366646" y="4869467"/>
            <a:ext cx="875243" cy="774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r>
              <a:rPr lang="en-US" baseline="-25000" dirty="0">
                <a:solidFill>
                  <a:schemeClr val="tx1"/>
                </a:solidFill>
              </a:rPr>
              <a:t>a</a:t>
            </a:r>
          </a:p>
        </p:txBody>
      </p:sp>
      <p:sp>
        <p:nvSpPr>
          <p:cNvPr id="43" name="Rectangle 42">
            <a:extLst>
              <a:ext uri="{FF2B5EF4-FFF2-40B4-BE49-F238E27FC236}">
                <a16:creationId xmlns:a16="http://schemas.microsoft.com/office/drawing/2014/main" id="{200C5E4D-44FC-1E92-9EC7-5AC6BEA41329}"/>
              </a:ext>
            </a:extLst>
          </p:cNvPr>
          <p:cNvSpPr/>
          <p:nvPr/>
        </p:nvSpPr>
        <p:spPr>
          <a:xfrm>
            <a:off x="8131367" y="4083538"/>
            <a:ext cx="2281835"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r>
              <a:rPr lang="en-US" baseline="-25000" dirty="0">
                <a:solidFill>
                  <a:schemeClr val="tx1"/>
                </a:solidFill>
              </a:rPr>
              <a:t>b</a:t>
            </a:r>
            <a:r>
              <a:rPr lang="en-US" dirty="0">
                <a:solidFill>
                  <a:schemeClr val="tx1"/>
                </a:solidFill>
              </a:rPr>
              <a:t>(1-</a:t>
            </a:r>
            <a:r>
              <a:rPr lang="en-US" i="1" dirty="0">
                <a:solidFill>
                  <a:schemeClr val="tx1"/>
                </a:solidFill>
              </a:rPr>
              <a:t>a</a:t>
            </a:r>
            <a:r>
              <a:rPr lang="en-US" dirty="0">
                <a:solidFill>
                  <a:schemeClr val="tx1"/>
                </a:solidFill>
              </a:rPr>
              <a:t>) N</a:t>
            </a:r>
            <a:r>
              <a:rPr lang="en-US" baseline="-25000" dirty="0">
                <a:solidFill>
                  <a:schemeClr val="tx1"/>
                </a:solidFill>
              </a:rPr>
              <a:t>b </a:t>
            </a:r>
            <a:r>
              <a:rPr lang="en-US" dirty="0">
                <a:solidFill>
                  <a:schemeClr val="tx1"/>
                </a:solidFill>
              </a:rPr>
              <a:t>+ </a:t>
            </a:r>
            <a:r>
              <a:rPr lang="en-US" dirty="0" err="1">
                <a:solidFill>
                  <a:schemeClr val="tx1"/>
                </a:solidFill>
              </a:rPr>
              <a:t>BN</a:t>
            </a:r>
            <a:r>
              <a:rPr lang="en-US" baseline="-25000" dirty="0" err="1">
                <a:solidFill>
                  <a:schemeClr val="tx1"/>
                </a:solidFill>
              </a:rPr>
              <a:t>a</a:t>
            </a:r>
            <a:r>
              <a:rPr lang="en-US" dirty="0">
                <a:solidFill>
                  <a:schemeClr val="tx1"/>
                </a:solidFill>
              </a:rPr>
              <a:t> </a:t>
            </a:r>
          </a:p>
        </p:txBody>
      </p:sp>
      <p:sp>
        <p:nvSpPr>
          <p:cNvPr id="44" name="Rectangle 43">
            <a:extLst>
              <a:ext uri="{FF2B5EF4-FFF2-40B4-BE49-F238E27FC236}">
                <a16:creationId xmlns:a16="http://schemas.microsoft.com/office/drawing/2014/main" id="{9DC50A86-0EE0-0F6A-C6EB-A41FA033621A}"/>
              </a:ext>
            </a:extLst>
          </p:cNvPr>
          <p:cNvSpPr/>
          <p:nvPr/>
        </p:nvSpPr>
        <p:spPr>
          <a:xfrm>
            <a:off x="8123419" y="4869467"/>
            <a:ext cx="2289783" cy="774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r>
              <a:rPr lang="en-US" baseline="-25000" dirty="0">
                <a:solidFill>
                  <a:schemeClr val="tx1"/>
                </a:solidFill>
              </a:rPr>
              <a:t>b </a:t>
            </a:r>
            <a:r>
              <a:rPr lang="en-US" i="1" dirty="0">
                <a:solidFill>
                  <a:schemeClr val="tx1"/>
                </a:solidFill>
              </a:rPr>
              <a:t>a</a:t>
            </a:r>
            <a:r>
              <a:rPr lang="en-US" dirty="0">
                <a:solidFill>
                  <a:schemeClr val="tx1"/>
                </a:solidFill>
              </a:rPr>
              <a:t> N</a:t>
            </a:r>
            <a:r>
              <a:rPr lang="en-US" baseline="-25000" dirty="0">
                <a:solidFill>
                  <a:schemeClr val="tx1"/>
                </a:solidFill>
              </a:rPr>
              <a:t>b </a:t>
            </a:r>
            <a:r>
              <a:rPr lang="en-US" dirty="0">
                <a:solidFill>
                  <a:schemeClr val="tx1"/>
                </a:solidFill>
              </a:rPr>
              <a:t>+ </a:t>
            </a:r>
            <a:r>
              <a:rPr lang="en-US" dirty="0" err="1">
                <a:solidFill>
                  <a:schemeClr val="tx1"/>
                </a:solidFill>
              </a:rPr>
              <a:t>s</a:t>
            </a:r>
            <a:r>
              <a:rPr lang="en-US" baseline="-25000" dirty="0" err="1">
                <a:solidFill>
                  <a:schemeClr val="tx1"/>
                </a:solidFill>
              </a:rPr>
              <a:t>a</a:t>
            </a:r>
            <a:r>
              <a:rPr lang="en-US" dirty="0" err="1">
                <a:solidFill>
                  <a:schemeClr val="tx1"/>
                </a:solidFill>
              </a:rPr>
              <a:t>N</a:t>
            </a:r>
            <a:r>
              <a:rPr lang="en-US" baseline="-25000" dirty="0" err="1">
                <a:solidFill>
                  <a:schemeClr val="tx1"/>
                </a:solidFill>
              </a:rPr>
              <a:t>a</a:t>
            </a:r>
            <a:r>
              <a:rPr lang="en-US" dirty="0">
                <a:solidFill>
                  <a:schemeClr val="tx1"/>
                </a:solidFill>
              </a:rPr>
              <a:t> </a:t>
            </a:r>
          </a:p>
        </p:txBody>
      </p:sp>
      <p:sp>
        <p:nvSpPr>
          <p:cNvPr id="45" name="Rectangle 44">
            <a:extLst>
              <a:ext uri="{FF2B5EF4-FFF2-40B4-BE49-F238E27FC236}">
                <a16:creationId xmlns:a16="http://schemas.microsoft.com/office/drawing/2014/main" id="{B5A61AD9-6D0F-6F7B-E71A-3EBBFB4C0968}"/>
              </a:ext>
            </a:extLst>
          </p:cNvPr>
          <p:cNvSpPr/>
          <p:nvPr/>
        </p:nvSpPr>
        <p:spPr>
          <a:xfrm>
            <a:off x="4301654" y="3512130"/>
            <a:ext cx="407484" cy="461665"/>
          </a:xfrm>
          <a:prstGeom prst="rect">
            <a:avLst/>
          </a:prstGeom>
        </p:spPr>
        <p:txBody>
          <a:bodyPr wrap="none">
            <a:spAutoFit/>
          </a:bodyPr>
          <a:lstStyle/>
          <a:p>
            <a:r>
              <a:rPr lang="en-US" sz="2400" b="1" dirty="0">
                <a:latin typeface="Helvetica" pitchFamily="2" charset="0"/>
              </a:rPr>
              <a:t>A</a:t>
            </a:r>
          </a:p>
        </p:txBody>
      </p:sp>
      <p:sp>
        <p:nvSpPr>
          <p:cNvPr id="46" name="Rectangle 45">
            <a:extLst>
              <a:ext uri="{FF2B5EF4-FFF2-40B4-BE49-F238E27FC236}">
                <a16:creationId xmlns:a16="http://schemas.microsoft.com/office/drawing/2014/main" id="{5DBAF4AB-D7FF-EF0E-3C5B-8479A5192512}"/>
              </a:ext>
            </a:extLst>
          </p:cNvPr>
          <p:cNvSpPr/>
          <p:nvPr/>
        </p:nvSpPr>
        <p:spPr>
          <a:xfrm>
            <a:off x="6613605" y="3522517"/>
            <a:ext cx="476412" cy="461665"/>
          </a:xfrm>
          <a:prstGeom prst="rect">
            <a:avLst/>
          </a:prstGeom>
        </p:spPr>
        <p:txBody>
          <a:bodyPr wrap="none">
            <a:spAutoFit/>
          </a:bodyPr>
          <a:lstStyle/>
          <a:p>
            <a:r>
              <a:rPr lang="en-US" sz="2400" b="1" dirty="0" err="1">
                <a:latin typeface="Helvetica" pitchFamily="2" charset="0"/>
              </a:rPr>
              <a:t>N</a:t>
            </a:r>
            <a:r>
              <a:rPr lang="en-US" sz="2400" b="1" baseline="-25000" dirty="0" err="1">
                <a:latin typeface="Helvetica" pitchFamily="2" charset="0"/>
              </a:rPr>
              <a:t>t</a:t>
            </a:r>
            <a:endParaRPr lang="en-US" sz="2400" b="1" baseline="-25000" dirty="0">
              <a:latin typeface="Helvetica" pitchFamily="2" charset="0"/>
            </a:endParaRPr>
          </a:p>
        </p:txBody>
      </p:sp>
      <p:sp>
        <p:nvSpPr>
          <p:cNvPr id="47" name="Rectangle 46">
            <a:extLst>
              <a:ext uri="{FF2B5EF4-FFF2-40B4-BE49-F238E27FC236}">
                <a16:creationId xmlns:a16="http://schemas.microsoft.com/office/drawing/2014/main" id="{5061F6FB-DE8A-6EFC-8BFA-248C8B73786B}"/>
              </a:ext>
            </a:extLst>
          </p:cNvPr>
          <p:cNvSpPr/>
          <p:nvPr/>
        </p:nvSpPr>
        <p:spPr>
          <a:xfrm>
            <a:off x="8913083" y="3522517"/>
            <a:ext cx="710452" cy="461665"/>
          </a:xfrm>
          <a:prstGeom prst="rect">
            <a:avLst/>
          </a:prstGeom>
        </p:spPr>
        <p:txBody>
          <a:bodyPr wrap="none">
            <a:spAutoFit/>
          </a:bodyPr>
          <a:lstStyle/>
          <a:p>
            <a:pPr algn="ctr"/>
            <a:r>
              <a:rPr lang="en-US" sz="2400" b="1" dirty="0">
                <a:solidFill>
                  <a:srgbClr val="000000"/>
                </a:solidFill>
                <a:effectLst/>
                <a:latin typeface="Helvetica" pitchFamily="2" charset="0"/>
                <a:cs typeface="Gill Sans" panose="020B0502020104020203" pitchFamily="34" charset="-79"/>
              </a:rPr>
              <a:t>N</a:t>
            </a:r>
            <a:r>
              <a:rPr lang="en-US" sz="2400" b="1" baseline="-25000" dirty="0">
                <a:solidFill>
                  <a:srgbClr val="000000"/>
                </a:solidFill>
                <a:effectLst/>
                <a:latin typeface="Helvetica" pitchFamily="2" charset="0"/>
                <a:cs typeface="Gill Sans" panose="020B0502020104020203" pitchFamily="34" charset="-79"/>
              </a:rPr>
              <a:t>t+1</a:t>
            </a:r>
            <a:endParaRPr lang="en-US" sz="2400" dirty="0">
              <a:solidFill>
                <a:srgbClr val="000000"/>
              </a:solidFill>
              <a:effectLst/>
              <a:latin typeface="Helvetica" pitchFamily="2" charset="0"/>
              <a:cs typeface="Gill Sans" panose="020B0502020104020203" pitchFamily="34" charset="-79"/>
            </a:endParaRPr>
          </a:p>
        </p:txBody>
      </p:sp>
      <p:sp>
        <p:nvSpPr>
          <p:cNvPr id="48" name="Rectangle 47">
            <a:extLst>
              <a:ext uri="{FF2B5EF4-FFF2-40B4-BE49-F238E27FC236}">
                <a16:creationId xmlns:a16="http://schemas.microsoft.com/office/drawing/2014/main" id="{F400298A-C1E2-552F-CCAF-DBA5F62D32C2}"/>
              </a:ext>
            </a:extLst>
          </p:cNvPr>
          <p:cNvSpPr/>
          <p:nvPr/>
        </p:nvSpPr>
        <p:spPr>
          <a:xfrm>
            <a:off x="5701334" y="4624587"/>
            <a:ext cx="441146" cy="461665"/>
          </a:xfrm>
          <a:prstGeom prst="rect">
            <a:avLst/>
          </a:prstGeom>
        </p:spPr>
        <p:txBody>
          <a:bodyPr wrap="square">
            <a:spAutoFit/>
          </a:bodyPr>
          <a:lstStyle/>
          <a:p>
            <a:r>
              <a:rPr lang="en-US" sz="2400" b="1" dirty="0">
                <a:latin typeface="Helvetica" pitchFamily="2" charset="0"/>
              </a:rPr>
              <a:t>x</a:t>
            </a:r>
          </a:p>
        </p:txBody>
      </p:sp>
      <p:sp>
        <p:nvSpPr>
          <p:cNvPr id="49" name="Rectangle 48">
            <a:extLst>
              <a:ext uri="{FF2B5EF4-FFF2-40B4-BE49-F238E27FC236}">
                <a16:creationId xmlns:a16="http://schemas.microsoft.com/office/drawing/2014/main" id="{4991D115-C7F4-2073-E16B-AB36782E6895}"/>
              </a:ext>
            </a:extLst>
          </p:cNvPr>
          <p:cNvSpPr/>
          <p:nvPr/>
        </p:nvSpPr>
        <p:spPr>
          <a:xfrm>
            <a:off x="7475649" y="4582077"/>
            <a:ext cx="441146" cy="461665"/>
          </a:xfrm>
          <a:prstGeom prst="rect">
            <a:avLst/>
          </a:prstGeom>
        </p:spPr>
        <p:txBody>
          <a:bodyPr wrap="square">
            <a:spAutoFit/>
          </a:bodyPr>
          <a:lstStyle/>
          <a:p>
            <a:r>
              <a:rPr lang="en-US" sz="2400" b="1" dirty="0">
                <a:latin typeface="Helvetica" pitchFamily="2" charset="0"/>
              </a:rPr>
              <a:t>=</a:t>
            </a:r>
          </a:p>
        </p:txBody>
      </p:sp>
      <p:sp>
        <p:nvSpPr>
          <p:cNvPr id="50" name="Rectangle 49">
            <a:extLst>
              <a:ext uri="{FF2B5EF4-FFF2-40B4-BE49-F238E27FC236}">
                <a16:creationId xmlns:a16="http://schemas.microsoft.com/office/drawing/2014/main" id="{D16FE102-9FAF-13CF-2D23-9E4675A4E720}"/>
              </a:ext>
            </a:extLst>
          </p:cNvPr>
          <p:cNvSpPr/>
          <p:nvPr/>
        </p:nvSpPr>
        <p:spPr>
          <a:xfrm>
            <a:off x="8373710" y="2641459"/>
            <a:ext cx="2572114" cy="677108"/>
          </a:xfrm>
          <a:prstGeom prst="rect">
            <a:avLst/>
          </a:prstGeom>
        </p:spPr>
        <p:txBody>
          <a:bodyPr wrap="none">
            <a:spAutoFit/>
          </a:bodyPr>
          <a:lstStyle/>
          <a:p>
            <a:pPr algn="ctr"/>
            <a:r>
              <a:rPr lang="en-US" sz="3800" dirty="0">
                <a:solidFill>
                  <a:srgbClr val="C00000"/>
                </a:solidFill>
                <a:effectLst/>
                <a:latin typeface="Helvetica" pitchFamily="2" charset="0"/>
                <a:cs typeface="Gill Sans" panose="020B0502020104020203" pitchFamily="34" charset="-79"/>
              </a:rPr>
              <a:t>N</a:t>
            </a:r>
            <a:r>
              <a:rPr lang="en-US" sz="3800" baseline="-25000" dirty="0">
                <a:solidFill>
                  <a:srgbClr val="C00000"/>
                </a:solidFill>
                <a:effectLst/>
                <a:latin typeface="Helvetica" pitchFamily="2" charset="0"/>
                <a:cs typeface="Gill Sans" panose="020B0502020104020203" pitchFamily="34" charset="-79"/>
              </a:rPr>
              <a:t>t+1 </a:t>
            </a:r>
            <a:r>
              <a:rPr lang="en-US" sz="3800" dirty="0">
                <a:solidFill>
                  <a:srgbClr val="C00000"/>
                </a:solidFill>
                <a:effectLst/>
                <a:latin typeface="Helvetica" pitchFamily="2" charset="0"/>
                <a:cs typeface="Gill Sans" panose="020B0502020104020203" pitchFamily="34" charset="-79"/>
              </a:rPr>
              <a:t>= A* </a:t>
            </a:r>
            <a:r>
              <a:rPr lang="en-US" sz="3800" dirty="0" err="1">
                <a:solidFill>
                  <a:srgbClr val="C00000"/>
                </a:solidFill>
                <a:effectLst/>
                <a:latin typeface="Helvetica" pitchFamily="2" charset="0"/>
                <a:cs typeface="Gill Sans" panose="020B0502020104020203" pitchFamily="34" charset="-79"/>
              </a:rPr>
              <a:t>N</a:t>
            </a:r>
            <a:r>
              <a:rPr lang="en-US" sz="3800" baseline="-25000" dirty="0" err="1">
                <a:solidFill>
                  <a:srgbClr val="C00000"/>
                </a:solidFill>
                <a:effectLst/>
                <a:latin typeface="Helvetica" pitchFamily="2" charset="0"/>
                <a:cs typeface="Gill Sans" panose="020B0502020104020203" pitchFamily="34" charset="-79"/>
              </a:rPr>
              <a:t>t</a:t>
            </a:r>
            <a:endParaRPr lang="en-US" sz="3800" baseline="-25000" dirty="0">
              <a:solidFill>
                <a:srgbClr val="C00000"/>
              </a:solidFill>
              <a:effectLst/>
              <a:latin typeface="Helvetica" pitchFamily="2" charset="0"/>
              <a:cs typeface="Gill Sans" panose="020B0502020104020203" pitchFamily="34" charset="-79"/>
            </a:endParaRPr>
          </a:p>
        </p:txBody>
      </p:sp>
    </p:spTree>
    <p:extLst>
      <p:ext uri="{BB962C8B-B14F-4D97-AF65-F5344CB8AC3E}">
        <p14:creationId xmlns:p14="http://schemas.microsoft.com/office/powerpoint/2010/main" val="20938153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02E913-B0C4-60C0-7132-F312D14CFBF0}"/>
              </a:ext>
            </a:extLst>
          </p:cNvPr>
          <p:cNvSpPr/>
          <p:nvPr/>
        </p:nvSpPr>
        <p:spPr>
          <a:xfrm>
            <a:off x="7003851" y="120607"/>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C00000"/>
                </a:solidFill>
                <a:effectLst/>
                <a:latin typeface="Helvetica Light" panose="020B0403020202020204" pitchFamily="34" charset="0"/>
              </a:rPr>
              <a:t>4. Rates of transferring between compartments </a:t>
            </a:r>
          </a:p>
          <a:p>
            <a:pPr algn="ctr"/>
            <a:r>
              <a:rPr lang="en-US" b="1" dirty="0">
                <a:solidFill>
                  <a:srgbClr val="C00000"/>
                </a:solidFill>
                <a:effectLst/>
                <a:latin typeface="Helvetica Light" panose="020B0403020202020204" pitchFamily="34" charset="0"/>
              </a:rPr>
              <a:t>are expressed mathematically </a:t>
            </a:r>
          </a:p>
        </p:txBody>
      </p:sp>
      <p:sp>
        <p:nvSpPr>
          <p:cNvPr id="27" name="Rectangle 26">
            <a:extLst>
              <a:ext uri="{FF2B5EF4-FFF2-40B4-BE49-F238E27FC236}">
                <a16:creationId xmlns:a16="http://schemas.microsoft.com/office/drawing/2014/main" id="{62BD3F7D-F421-A0E9-7474-CDB88FE5CD0E}"/>
              </a:ext>
            </a:extLst>
          </p:cNvPr>
          <p:cNvSpPr/>
          <p:nvPr/>
        </p:nvSpPr>
        <p:spPr>
          <a:xfrm>
            <a:off x="3666758" y="147322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Babies</a:t>
            </a:r>
          </a:p>
        </p:txBody>
      </p:sp>
      <p:sp>
        <p:nvSpPr>
          <p:cNvPr id="28" name="Rectangle 27">
            <a:extLst>
              <a:ext uri="{FF2B5EF4-FFF2-40B4-BE49-F238E27FC236}">
                <a16:creationId xmlns:a16="http://schemas.microsoft.com/office/drawing/2014/main" id="{02E3C0ED-556F-F48E-0B41-72AB5DCCDF66}"/>
              </a:ext>
            </a:extLst>
          </p:cNvPr>
          <p:cNvSpPr/>
          <p:nvPr/>
        </p:nvSpPr>
        <p:spPr>
          <a:xfrm>
            <a:off x="5624833" y="147322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Adults</a:t>
            </a:r>
          </a:p>
        </p:txBody>
      </p:sp>
      <p:cxnSp>
        <p:nvCxnSpPr>
          <p:cNvPr id="29" name="Straight Arrow Connector 28">
            <a:extLst>
              <a:ext uri="{FF2B5EF4-FFF2-40B4-BE49-F238E27FC236}">
                <a16:creationId xmlns:a16="http://schemas.microsoft.com/office/drawing/2014/main" id="{BA6AB532-7722-82DA-E192-FC3586DAE9F7}"/>
              </a:ext>
            </a:extLst>
          </p:cNvPr>
          <p:cNvCxnSpPr>
            <a:cxnSpLocks/>
          </p:cNvCxnSpPr>
          <p:nvPr/>
        </p:nvCxnSpPr>
        <p:spPr>
          <a:xfrm>
            <a:off x="4859959" y="2028641"/>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1E0D723-9AB7-6C99-22CE-FF5A17E2785D}"/>
              </a:ext>
            </a:extLst>
          </p:cNvPr>
          <p:cNvCxnSpPr>
            <a:cxnSpLocks/>
          </p:cNvCxnSpPr>
          <p:nvPr/>
        </p:nvCxnSpPr>
        <p:spPr>
          <a:xfrm>
            <a:off x="4200760" y="2654407"/>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6445DAB9-D8AE-940D-967C-04177EF5B774}"/>
              </a:ext>
            </a:extLst>
          </p:cNvPr>
          <p:cNvCxnSpPr>
            <a:cxnSpLocks/>
            <a:stCxn id="28" idx="0"/>
            <a:endCxn id="27" idx="0"/>
          </p:cNvCxnSpPr>
          <p:nvPr/>
        </p:nvCxnSpPr>
        <p:spPr>
          <a:xfrm rot="16200000" flipV="1">
            <a:off x="5179799" y="494185"/>
            <a:ext cx="12700" cy="1958075"/>
          </a:xfrm>
          <a:prstGeom prst="curvedConnector3">
            <a:avLst>
              <a:gd name="adj1" fmla="val 425104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9AAE402-FE9F-697E-784E-7DCFCD50F9D1}"/>
              </a:ext>
            </a:extLst>
          </p:cNvPr>
          <p:cNvCxnSpPr>
            <a:cxnSpLocks/>
          </p:cNvCxnSpPr>
          <p:nvPr/>
        </p:nvCxnSpPr>
        <p:spPr>
          <a:xfrm>
            <a:off x="6158835" y="2650105"/>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19DAFF9-CD57-A6FD-AAE3-8B164ED87A88}"/>
              </a:ext>
            </a:extLst>
          </p:cNvPr>
          <p:cNvSpPr/>
          <p:nvPr/>
        </p:nvSpPr>
        <p:spPr>
          <a:xfrm>
            <a:off x="4732116" y="580540"/>
            <a:ext cx="108696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Births (B)</a:t>
            </a:r>
          </a:p>
        </p:txBody>
      </p:sp>
      <p:sp>
        <p:nvSpPr>
          <p:cNvPr id="34" name="Rectangle 33">
            <a:extLst>
              <a:ext uri="{FF2B5EF4-FFF2-40B4-BE49-F238E27FC236}">
                <a16:creationId xmlns:a16="http://schemas.microsoft.com/office/drawing/2014/main" id="{AFE9BFF1-2F3F-45B7-2540-8600D1C8D8A0}"/>
              </a:ext>
            </a:extLst>
          </p:cNvPr>
          <p:cNvSpPr/>
          <p:nvPr/>
        </p:nvSpPr>
        <p:spPr>
          <a:xfrm>
            <a:off x="4709213" y="1601204"/>
            <a:ext cx="957313" cy="369332"/>
          </a:xfrm>
          <a:prstGeom prst="rect">
            <a:avLst/>
          </a:prstGeom>
        </p:spPr>
        <p:txBody>
          <a:bodyPr wrap="none">
            <a:spAutoFit/>
          </a:bodyPr>
          <a:lstStyle/>
          <a:p>
            <a:pPr algn="ctr"/>
            <a:r>
              <a:rPr lang="en-US" dirty="0">
                <a:solidFill>
                  <a:srgbClr val="000000"/>
                </a:solidFill>
                <a:latin typeface="Gill Sans" panose="020B0502020104020203" pitchFamily="34" charset="-79"/>
                <a:cs typeface="Gill Sans" panose="020B0502020104020203" pitchFamily="34" charset="-79"/>
              </a:rPr>
              <a:t>a</a:t>
            </a:r>
            <a:r>
              <a:rPr lang="en-US" dirty="0">
                <a:solidFill>
                  <a:srgbClr val="000000"/>
                </a:solidFill>
                <a:effectLst/>
                <a:latin typeface="Gill Sans" panose="020B0502020104020203" pitchFamily="34" charset="-79"/>
                <a:cs typeface="Gill Sans" panose="020B0502020104020203" pitchFamily="34" charset="-79"/>
              </a:rPr>
              <a:t>ging (a)</a:t>
            </a:r>
          </a:p>
        </p:txBody>
      </p:sp>
      <p:sp>
        <p:nvSpPr>
          <p:cNvPr id="35" name="Rectangle 34">
            <a:extLst>
              <a:ext uri="{FF2B5EF4-FFF2-40B4-BE49-F238E27FC236}">
                <a16:creationId xmlns:a16="http://schemas.microsoft.com/office/drawing/2014/main" id="{4508AF08-C226-2E5C-0A52-A6CBFAAAC93C}"/>
              </a:ext>
            </a:extLst>
          </p:cNvPr>
          <p:cNvSpPr/>
          <p:nvPr/>
        </p:nvSpPr>
        <p:spPr>
          <a:xfrm>
            <a:off x="4187623" y="2684181"/>
            <a:ext cx="1399742" cy="369332"/>
          </a:xfrm>
          <a:prstGeom prst="rect">
            <a:avLst/>
          </a:prstGeom>
        </p:spPr>
        <p:txBody>
          <a:bodyPr wrap="none">
            <a:spAutoFit/>
          </a:bodyPr>
          <a:lstStyle/>
          <a:p>
            <a:pPr algn="ctr"/>
            <a:r>
              <a:rPr lang="en-US" dirty="0">
                <a:solidFill>
                  <a:srgbClr val="000000"/>
                </a:solidFill>
                <a:latin typeface="Gill Sans" panose="020B0502020104020203" pitchFamily="34" charset="-79"/>
                <a:cs typeface="Gill Sans" panose="020B0502020104020203" pitchFamily="34" charset="-79"/>
              </a:rPr>
              <a:t>d</a:t>
            </a:r>
            <a:r>
              <a:rPr lang="en-US" dirty="0">
                <a:solidFill>
                  <a:srgbClr val="000000"/>
                </a:solidFill>
                <a:effectLst/>
                <a:latin typeface="Gill Sans" panose="020B0502020104020203" pitchFamily="34" charset="-79"/>
                <a:cs typeface="Gill Sans" panose="020B0502020104020203" pitchFamily="34" charset="-79"/>
              </a:rPr>
              <a:t>eaths (1-s</a:t>
            </a:r>
            <a:r>
              <a:rPr lang="en-US" baseline="-25000" dirty="0">
                <a:solidFill>
                  <a:srgbClr val="000000"/>
                </a:solidFill>
                <a:effectLst/>
                <a:latin typeface="Gill Sans" panose="020B0502020104020203" pitchFamily="34" charset="-79"/>
                <a:cs typeface="Gill Sans" panose="020B0502020104020203" pitchFamily="34" charset="-79"/>
              </a:rPr>
              <a:t>b</a:t>
            </a:r>
            <a:r>
              <a:rPr lang="en-US" dirty="0">
                <a:solidFill>
                  <a:srgbClr val="000000"/>
                </a:solidFill>
                <a:effectLst/>
                <a:latin typeface="Gill Sans" panose="020B0502020104020203" pitchFamily="34" charset="-79"/>
                <a:cs typeface="Gill Sans" panose="020B0502020104020203" pitchFamily="34" charset="-79"/>
              </a:rPr>
              <a:t>)</a:t>
            </a:r>
          </a:p>
        </p:txBody>
      </p:sp>
      <p:sp>
        <p:nvSpPr>
          <p:cNvPr id="36" name="Rectangle 35">
            <a:extLst>
              <a:ext uri="{FF2B5EF4-FFF2-40B4-BE49-F238E27FC236}">
                <a16:creationId xmlns:a16="http://schemas.microsoft.com/office/drawing/2014/main" id="{4C00C8A4-164F-4BA4-76B3-AAB60F2525BA}"/>
              </a:ext>
            </a:extLst>
          </p:cNvPr>
          <p:cNvSpPr/>
          <p:nvPr/>
        </p:nvSpPr>
        <p:spPr>
          <a:xfrm>
            <a:off x="6096181" y="2684181"/>
            <a:ext cx="1382110"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deaths (1-s</a:t>
            </a:r>
            <a:r>
              <a:rPr lang="en-US" baseline="-25000" dirty="0">
                <a:solidFill>
                  <a:srgbClr val="000000"/>
                </a:solidFill>
                <a:effectLst/>
                <a:latin typeface="Gill Sans" panose="020B0502020104020203" pitchFamily="34" charset="-79"/>
                <a:cs typeface="Gill Sans" panose="020B0502020104020203" pitchFamily="34" charset="-79"/>
              </a:rPr>
              <a:t>a</a:t>
            </a:r>
            <a:r>
              <a:rPr lang="en-US" dirty="0">
                <a:solidFill>
                  <a:srgbClr val="000000"/>
                </a:solidFill>
                <a:effectLst/>
                <a:latin typeface="Gill Sans" panose="020B0502020104020203" pitchFamily="34" charset="-79"/>
                <a:cs typeface="Gill Sans" panose="020B0502020104020203" pitchFamily="34" charset="-79"/>
              </a:rPr>
              <a:t>)</a:t>
            </a:r>
          </a:p>
        </p:txBody>
      </p:sp>
      <p:sp>
        <p:nvSpPr>
          <p:cNvPr id="37" name="Rectangle 36">
            <a:extLst>
              <a:ext uri="{FF2B5EF4-FFF2-40B4-BE49-F238E27FC236}">
                <a16:creationId xmlns:a16="http://schemas.microsoft.com/office/drawing/2014/main" id="{A989F9D5-F1A2-2DA8-F0AE-37D0D16B25D4}"/>
              </a:ext>
            </a:extLst>
          </p:cNvPr>
          <p:cNvSpPr/>
          <p:nvPr/>
        </p:nvSpPr>
        <p:spPr>
          <a:xfrm>
            <a:off x="359931" y="120607"/>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grpSp>
        <p:nvGrpSpPr>
          <p:cNvPr id="24" name="Group 23">
            <a:extLst>
              <a:ext uri="{FF2B5EF4-FFF2-40B4-BE49-F238E27FC236}">
                <a16:creationId xmlns:a16="http://schemas.microsoft.com/office/drawing/2014/main" id="{5A4EAE29-8C2F-5D21-69ED-CEAF78DAB5DE}"/>
              </a:ext>
            </a:extLst>
          </p:cNvPr>
          <p:cNvGrpSpPr/>
          <p:nvPr/>
        </p:nvGrpSpPr>
        <p:grpSpPr>
          <a:xfrm>
            <a:off x="3585269" y="4083538"/>
            <a:ext cx="1759163" cy="1560586"/>
            <a:chOff x="4317811" y="5184589"/>
            <a:chExt cx="1759163" cy="1560586"/>
          </a:xfrm>
        </p:grpSpPr>
        <p:sp>
          <p:nvSpPr>
            <p:cNvPr id="25" name="Rectangle 24">
              <a:extLst>
                <a:ext uri="{FF2B5EF4-FFF2-40B4-BE49-F238E27FC236}">
                  <a16:creationId xmlns:a16="http://schemas.microsoft.com/office/drawing/2014/main" id="{A532927F-9D20-EAA6-10AA-8991F17C2BA3}"/>
                </a:ext>
              </a:extLst>
            </p:cNvPr>
            <p:cNvSpPr/>
            <p:nvPr/>
          </p:nvSpPr>
          <p:spPr>
            <a:xfrm>
              <a:off x="4317811" y="5198636"/>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r>
                <a:rPr lang="en-US" baseline="-25000" dirty="0">
                  <a:solidFill>
                    <a:schemeClr val="tx1"/>
                  </a:solidFill>
                </a:rPr>
                <a:t>b</a:t>
              </a:r>
              <a:r>
                <a:rPr lang="en-US" dirty="0">
                  <a:solidFill>
                    <a:schemeClr val="tx1"/>
                  </a:solidFill>
                </a:rPr>
                <a:t>(1-</a:t>
              </a:r>
              <a:r>
                <a:rPr lang="en-US" i="1" dirty="0">
                  <a:solidFill>
                    <a:schemeClr val="tx1"/>
                  </a:solidFill>
                </a:rPr>
                <a:t>a</a:t>
              </a:r>
              <a:r>
                <a:rPr lang="en-US" dirty="0">
                  <a:solidFill>
                    <a:schemeClr val="tx1"/>
                  </a:solidFill>
                </a:rPr>
                <a:t>)</a:t>
              </a:r>
            </a:p>
          </p:txBody>
        </p:sp>
        <p:sp>
          <p:nvSpPr>
            <p:cNvPr id="26" name="Rectangle 25">
              <a:extLst>
                <a:ext uri="{FF2B5EF4-FFF2-40B4-BE49-F238E27FC236}">
                  <a16:creationId xmlns:a16="http://schemas.microsoft.com/office/drawing/2014/main" id="{6A9891B3-14EC-BE25-AE5E-62A590FEEBD8}"/>
                </a:ext>
              </a:extLst>
            </p:cNvPr>
            <p:cNvSpPr/>
            <p:nvPr/>
          </p:nvSpPr>
          <p:spPr>
            <a:xfrm>
              <a:off x="5193054" y="5184589"/>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B</a:t>
              </a:r>
            </a:p>
          </p:txBody>
        </p:sp>
        <p:sp>
          <p:nvSpPr>
            <p:cNvPr id="39" name="Rectangle 38">
              <a:extLst>
                <a:ext uri="{FF2B5EF4-FFF2-40B4-BE49-F238E27FC236}">
                  <a16:creationId xmlns:a16="http://schemas.microsoft.com/office/drawing/2014/main" id="{B8447F34-36BF-3B6F-391C-9D6C58C8E1DB}"/>
                </a:ext>
              </a:extLst>
            </p:cNvPr>
            <p:cNvSpPr/>
            <p:nvPr/>
          </p:nvSpPr>
          <p:spPr>
            <a:xfrm>
              <a:off x="4317811" y="5970518"/>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a:t>
              </a:r>
              <a:r>
                <a:rPr lang="en-US" baseline="-25000" dirty="0" err="1">
                  <a:solidFill>
                    <a:schemeClr val="tx1"/>
                  </a:solidFill>
                </a:rPr>
                <a:t>b</a:t>
              </a:r>
              <a:r>
                <a:rPr lang="en-US" dirty="0" err="1">
                  <a:solidFill>
                    <a:schemeClr val="tx1"/>
                  </a:solidFill>
                </a:rPr>
                <a:t>a</a:t>
              </a:r>
              <a:endParaRPr lang="en-US" dirty="0">
                <a:solidFill>
                  <a:schemeClr val="tx1"/>
                </a:solidFill>
              </a:endParaRPr>
            </a:p>
          </p:txBody>
        </p:sp>
        <p:sp>
          <p:nvSpPr>
            <p:cNvPr id="40" name="Rectangle 39">
              <a:extLst>
                <a:ext uri="{FF2B5EF4-FFF2-40B4-BE49-F238E27FC236}">
                  <a16:creationId xmlns:a16="http://schemas.microsoft.com/office/drawing/2014/main" id="{7294706A-1E37-B820-6359-6C80E42B6728}"/>
                </a:ext>
              </a:extLst>
            </p:cNvPr>
            <p:cNvSpPr/>
            <p:nvPr/>
          </p:nvSpPr>
          <p:spPr>
            <a:xfrm>
              <a:off x="5201731" y="5970518"/>
              <a:ext cx="875243" cy="774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a:t>
              </a:r>
              <a:r>
                <a:rPr lang="en-US" baseline="-25000" dirty="0" err="1">
                  <a:solidFill>
                    <a:schemeClr val="tx1"/>
                  </a:solidFill>
                </a:rPr>
                <a:t>a</a:t>
              </a:r>
              <a:endParaRPr lang="en-US" baseline="-25000" dirty="0">
                <a:solidFill>
                  <a:schemeClr val="tx1"/>
                </a:solidFill>
              </a:endParaRPr>
            </a:p>
          </p:txBody>
        </p:sp>
      </p:grpSp>
      <p:sp>
        <p:nvSpPr>
          <p:cNvPr id="41" name="Rectangle 40">
            <a:extLst>
              <a:ext uri="{FF2B5EF4-FFF2-40B4-BE49-F238E27FC236}">
                <a16:creationId xmlns:a16="http://schemas.microsoft.com/office/drawing/2014/main" id="{DCD80739-B91F-92F2-5A1C-A0A3821FF397}"/>
              </a:ext>
            </a:extLst>
          </p:cNvPr>
          <p:cNvSpPr/>
          <p:nvPr/>
        </p:nvSpPr>
        <p:spPr>
          <a:xfrm>
            <a:off x="6374594" y="4083538"/>
            <a:ext cx="867295"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r>
              <a:rPr lang="en-US" baseline="-25000" dirty="0">
                <a:solidFill>
                  <a:schemeClr val="tx1"/>
                </a:solidFill>
              </a:rPr>
              <a:t>b</a:t>
            </a:r>
          </a:p>
        </p:txBody>
      </p:sp>
      <p:sp>
        <p:nvSpPr>
          <p:cNvPr id="42" name="Rectangle 41">
            <a:extLst>
              <a:ext uri="{FF2B5EF4-FFF2-40B4-BE49-F238E27FC236}">
                <a16:creationId xmlns:a16="http://schemas.microsoft.com/office/drawing/2014/main" id="{D9FC13BE-0BB8-0434-4E3E-0C8509B28556}"/>
              </a:ext>
            </a:extLst>
          </p:cNvPr>
          <p:cNvSpPr/>
          <p:nvPr/>
        </p:nvSpPr>
        <p:spPr>
          <a:xfrm>
            <a:off x="6366646" y="4869467"/>
            <a:ext cx="875243" cy="774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r>
              <a:rPr lang="en-US" baseline="-25000" dirty="0">
                <a:solidFill>
                  <a:schemeClr val="tx1"/>
                </a:solidFill>
              </a:rPr>
              <a:t>a</a:t>
            </a:r>
          </a:p>
        </p:txBody>
      </p:sp>
      <p:sp>
        <p:nvSpPr>
          <p:cNvPr id="43" name="Rectangle 42">
            <a:extLst>
              <a:ext uri="{FF2B5EF4-FFF2-40B4-BE49-F238E27FC236}">
                <a16:creationId xmlns:a16="http://schemas.microsoft.com/office/drawing/2014/main" id="{200C5E4D-44FC-1E92-9EC7-5AC6BEA41329}"/>
              </a:ext>
            </a:extLst>
          </p:cNvPr>
          <p:cNvSpPr/>
          <p:nvPr/>
        </p:nvSpPr>
        <p:spPr>
          <a:xfrm>
            <a:off x="8131367" y="4083538"/>
            <a:ext cx="2281835"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r>
              <a:rPr lang="en-US" baseline="-25000" dirty="0">
                <a:solidFill>
                  <a:schemeClr val="tx1"/>
                </a:solidFill>
              </a:rPr>
              <a:t>b</a:t>
            </a:r>
            <a:r>
              <a:rPr lang="en-US" dirty="0">
                <a:solidFill>
                  <a:schemeClr val="tx1"/>
                </a:solidFill>
              </a:rPr>
              <a:t>(1-</a:t>
            </a:r>
            <a:r>
              <a:rPr lang="en-US" i="1" dirty="0">
                <a:solidFill>
                  <a:schemeClr val="tx1"/>
                </a:solidFill>
              </a:rPr>
              <a:t>a</a:t>
            </a:r>
            <a:r>
              <a:rPr lang="en-US" dirty="0">
                <a:solidFill>
                  <a:schemeClr val="tx1"/>
                </a:solidFill>
              </a:rPr>
              <a:t>) N</a:t>
            </a:r>
            <a:r>
              <a:rPr lang="en-US" baseline="-25000" dirty="0">
                <a:solidFill>
                  <a:schemeClr val="tx1"/>
                </a:solidFill>
              </a:rPr>
              <a:t>b </a:t>
            </a:r>
            <a:r>
              <a:rPr lang="en-US" dirty="0">
                <a:solidFill>
                  <a:schemeClr val="tx1"/>
                </a:solidFill>
              </a:rPr>
              <a:t>+ </a:t>
            </a:r>
            <a:r>
              <a:rPr lang="en-US" dirty="0" err="1">
                <a:solidFill>
                  <a:schemeClr val="tx1"/>
                </a:solidFill>
              </a:rPr>
              <a:t>BN</a:t>
            </a:r>
            <a:r>
              <a:rPr lang="en-US" baseline="-25000" dirty="0" err="1">
                <a:solidFill>
                  <a:schemeClr val="tx1"/>
                </a:solidFill>
              </a:rPr>
              <a:t>a</a:t>
            </a:r>
            <a:r>
              <a:rPr lang="en-US" dirty="0">
                <a:solidFill>
                  <a:schemeClr val="tx1"/>
                </a:solidFill>
              </a:rPr>
              <a:t> </a:t>
            </a:r>
          </a:p>
        </p:txBody>
      </p:sp>
      <p:sp>
        <p:nvSpPr>
          <p:cNvPr id="44" name="Rectangle 43">
            <a:extLst>
              <a:ext uri="{FF2B5EF4-FFF2-40B4-BE49-F238E27FC236}">
                <a16:creationId xmlns:a16="http://schemas.microsoft.com/office/drawing/2014/main" id="{9DC50A86-0EE0-0F6A-C6EB-A41FA033621A}"/>
              </a:ext>
            </a:extLst>
          </p:cNvPr>
          <p:cNvSpPr/>
          <p:nvPr/>
        </p:nvSpPr>
        <p:spPr>
          <a:xfrm>
            <a:off x="8123419" y="4869467"/>
            <a:ext cx="2289783" cy="774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r>
              <a:rPr lang="en-US" baseline="-25000" dirty="0">
                <a:solidFill>
                  <a:schemeClr val="tx1"/>
                </a:solidFill>
              </a:rPr>
              <a:t>b </a:t>
            </a:r>
            <a:r>
              <a:rPr lang="en-US" i="1" dirty="0">
                <a:solidFill>
                  <a:schemeClr val="tx1"/>
                </a:solidFill>
              </a:rPr>
              <a:t>a</a:t>
            </a:r>
            <a:r>
              <a:rPr lang="en-US" dirty="0">
                <a:solidFill>
                  <a:schemeClr val="tx1"/>
                </a:solidFill>
              </a:rPr>
              <a:t> N</a:t>
            </a:r>
            <a:r>
              <a:rPr lang="en-US" baseline="-25000" dirty="0">
                <a:solidFill>
                  <a:schemeClr val="tx1"/>
                </a:solidFill>
              </a:rPr>
              <a:t>b </a:t>
            </a:r>
            <a:r>
              <a:rPr lang="en-US" dirty="0">
                <a:solidFill>
                  <a:schemeClr val="tx1"/>
                </a:solidFill>
              </a:rPr>
              <a:t>+ </a:t>
            </a:r>
            <a:r>
              <a:rPr lang="en-US" dirty="0" err="1">
                <a:solidFill>
                  <a:schemeClr val="tx1"/>
                </a:solidFill>
              </a:rPr>
              <a:t>s</a:t>
            </a:r>
            <a:r>
              <a:rPr lang="en-US" baseline="-25000" dirty="0" err="1">
                <a:solidFill>
                  <a:schemeClr val="tx1"/>
                </a:solidFill>
              </a:rPr>
              <a:t>a</a:t>
            </a:r>
            <a:r>
              <a:rPr lang="en-US" dirty="0" err="1">
                <a:solidFill>
                  <a:schemeClr val="tx1"/>
                </a:solidFill>
              </a:rPr>
              <a:t>N</a:t>
            </a:r>
            <a:r>
              <a:rPr lang="en-US" baseline="-25000" dirty="0" err="1">
                <a:solidFill>
                  <a:schemeClr val="tx1"/>
                </a:solidFill>
              </a:rPr>
              <a:t>a</a:t>
            </a:r>
            <a:r>
              <a:rPr lang="en-US" dirty="0">
                <a:solidFill>
                  <a:schemeClr val="tx1"/>
                </a:solidFill>
              </a:rPr>
              <a:t> </a:t>
            </a:r>
          </a:p>
        </p:txBody>
      </p:sp>
      <p:sp>
        <p:nvSpPr>
          <p:cNvPr id="45" name="Rectangle 44">
            <a:extLst>
              <a:ext uri="{FF2B5EF4-FFF2-40B4-BE49-F238E27FC236}">
                <a16:creationId xmlns:a16="http://schemas.microsoft.com/office/drawing/2014/main" id="{B5A61AD9-6D0F-6F7B-E71A-3EBBFB4C0968}"/>
              </a:ext>
            </a:extLst>
          </p:cNvPr>
          <p:cNvSpPr/>
          <p:nvPr/>
        </p:nvSpPr>
        <p:spPr>
          <a:xfrm>
            <a:off x="4301654" y="3512130"/>
            <a:ext cx="407484" cy="461665"/>
          </a:xfrm>
          <a:prstGeom prst="rect">
            <a:avLst/>
          </a:prstGeom>
        </p:spPr>
        <p:txBody>
          <a:bodyPr wrap="none">
            <a:spAutoFit/>
          </a:bodyPr>
          <a:lstStyle/>
          <a:p>
            <a:r>
              <a:rPr lang="en-US" sz="2400" b="1" dirty="0">
                <a:latin typeface="Helvetica" pitchFamily="2" charset="0"/>
              </a:rPr>
              <a:t>A</a:t>
            </a:r>
          </a:p>
        </p:txBody>
      </p:sp>
      <p:sp>
        <p:nvSpPr>
          <p:cNvPr id="46" name="Rectangle 45">
            <a:extLst>
              <a:ext uri="{FF2B5EF4-FFF2-40B4-BE49-F238E27FC236}">
                <a16:creationId xmlns:a16="http://schemas.microsoft.com/office/drawing/2014/main" id="{5DBAF4AB-D7FF-EF0E-3C5B-8479A5192512}"/>
              </a:ext>
            </a:extLst>
          </p:cNvPr>
          <p:cNvSpPr/>
          <p:nvPr/>
        </p:nvSpPr>
        <p:spPr>
          <a:xfrm>
            <a:off x="6613605" y="3522517"/>
            <a:ext cx="476412" cy="461665"/>
          </a:xfrm>
          <a:prstGeom prst="rect">
            <a:avLst/>
          </a:prstGeom>
        </p:spPr>
        <p:txBody>
          <a:bodyPr wrap="none">
            <a:spAutoFit/>
          </a:bodyPr>
          <a:lstStyle/>
          <a:p>
            <a:r>
              <a:rPr lang="en-US" sz="2400" b="1" dirty="0" err="1">
                <a:latin typeface="Helvetica" pitchFamily="2" charset="0"/>
              </a:rPr>
              <a:t>N</a:t>
            </a:r>
            <a:r>
              <a:rPr lang="en-US" sz="2400" b="1" baseline="-25000" dirty="0" err="1">
                <a:latin typeface="Helvetica" pitchFamily="2" charset="0"/>
              </a:rPr>
              <a:t>t</a:t>
            </a:r>
            <a:endParaRPr lang="en-US" sz="2400" b="1" baseline="-25000" dirty="0">
              <a:latin typeface="Helvetica" pitchFamily="2" charset="0"/>
            </a:endParaRPr>
          </a:p>
        </p:txBody>
      </p:sp>
      <p:sp>
        <p:nvSpPr>
          <p:cNvPr id="47" name="Rectangle 46">
            <a:extLst>
              <a:ext uri="{FF2B5EF4-FFF2-40B4-BE49-F238E27FC236}">
                <a16:creationId xmlns:a16="http://schemas.microsoft.com/office/drawing/2014/main" id="{5061F6FB-DE8A-6EFC-8BFA-248C8B73786B}"/>
              </a:ext>
            </a:extLst>
          </p:cNvPr>
          <p:cNvSpPr/>
          <p:nvPr/>
        </p:nvSpPr>
        <p:spPr>
          <a:xfrm>
            <a:off x="8913083" y="3522517"/>
            <a:ext cx="710452" cy="461665"/>
          </a:xfrm>
          <a:prstGeom prst="rect">
            <a:avLst/>
          </a:prstGeom>
        </p:spPr>
        <p:txBody>
          <a:bodyPr wrap="none">
            <a:spAutoFit/>
          </a:bodyPr>
          <a:lstStyle/>
          <a:p>
            <a:pPr algn="ctr"/>
            <a:r>
              <a:rPr lang="en-US" sz="2400" b="1" dirty="0">
                <a:solidFill>
                  <a:srgbClr val="000000"/>
                </a:solidFill>
                <a:effectLst/>
                <a:latin typeface="Helvetica" pitchFamily="2" charset="0"/>
                <a:cs typeface="Gill Sans" panose="020B0502020104020203" pitchFamily="34" charset="-79"/>
              </a:rPr>
              <a:t>N</a:t>
            </a:r>
            <a:r>
              <a:rPr lang="en-US" sz="2400" b="1" baseline="-25000" dirty="0">
                <a:solidFill>
                  <a:srgbClr val="000000"/>
                </a:solidFill>
                <a:effectLst/>
                <a:latin typeface="Helvetica" pitchFamily="2" charset="0"/>
                <a:cs typeface="Gill Sans" panose="020B0502020104020203" pitchFamily="34" charset="-79"/>
              </a:rPr>
              <a:t>t+1</a:t>
            </a:r>
            <a:endParaRPr lang="en-US" sz="2400" dirty="0">
              <a:solidFill>
                <a:srgbClr val="000000"/>
              </a:solidFill>
              <a:effectLst/>
              <a:latin typeface="Helvetica" pitchFamily="2" charset="0"/>
              <a:cs typeface="Gill Sans" panose="020B0502020104020203" pitchFamily="34" charset="-79"/>
            </a:endParaRPr>
          </a:p>
        </p:txBody>
      </p:sp>
      <p:sp>
        <p:nvSpPr>
          <p:cNvPr id="48" name="Rectangle 47">
            <a:extLst>
              <a:ext uri="{FF2B5EF4-FFF2-40B4-BE49-F238E27FC236}">
                <a16:creationId xmlns:a16="http://schemas.microsoft.com/office/drawing/2014/main" id="{F400298A-C1E2-552F-CCAF-DBA5F62D32C2}"/>
              </a:ext>
            </a:extLst>
          </p:cNvPr>
          <p:cNvSpPr/>
          <p:nvPr/>
        </p:nvSpPr>
        <p:spPr>
          <a:xfrm>
            <a:off x="5701334" y="4624587"/>
            <a:ext cx="441146" cy="461665"/>
          </a:xfrm>
          <a:prstGeom prst="rect">
            <a:avLst/>
          </a:prstGeom>
        </p:spPr>
        <p:txBody>
          <a:bodyPr wrap="square">
            <a:spAutoFit/>
          </a:bodyPr>
          <a:lstStyle/>
          <a:p>
            <a:r>
              <a:rPr lang="en-US" sz="2400" b="1" dirty="0">
                <a:latin typeface="Helvetica" pitchFamily="2" charset="0"/>
              </a:rPr>
              <a:t>x</a:t>
            </a:r>
          </a:p>
        </p:txBody>
      </p:sp>
      <p:sp>
        <p:nvSpPr>
          <p:cNvPr id="49" name="Rectangle 48">
            <a:extLst>
              <a:ext uri="{FF2B5EF4-FFF2-40B4-BE49-F238E27FC236}">
                <a16:creationId xmlns:a16="http://schemas.microsoft.com/office/drawing/2014/main" id="{4991D115-C7F4-2073-E16B-AB36782E6895}"/>
              </a:ext>
            </a:extLst>
          </p:cNvPr>
          <p:cNvSpPr/>
          <p:nvPr/>
        </p:nvSpPr>
        <p:spPr>
          <a:xfrm>
            <a:off x="7475649" y="4582077"/>
            <a:ext cx="441146" cy="461665"/>
          </a:xfrm>
          <a:prstGeom prst="rect">
            <a:avLst/>
          </a:prstGeom>
        </p:spPr>
        <p:txBody>
          <a:bodyPr wrap="square">
            <a:spAutoFit/>
          </a:bodyPr>
          <a:lstStyle/>
          <a:p>
            <a:r>
              <a:rPr lang="en-US" sz="2400" b="1" dirty="0">
                <a:latin typeface="Helvetica" pitchFamily="2" charset="0"/>
              </a:rPr>
              <a:t>=</a:t>
            </a:r>
          </a:p>
        </p:txBody>
      </p:sp>
      <p:sp>
        <p:nvSpPr>
          <p:cNvPr id="50" name="Rectangle 49">
            <a:extLst>
              <a:ext uri="{FF2B5EF4-FFF2-40B4-BE49-F238E27FC236}">
                <a16:creationId xmlns:a16="http://schemas.microsoft.com/office/drawing/2014/main" id="{D16FE102-9FAF-13CF-2D23-9E4675A4E720}"/>
              </a:ext>
            </a:extLst>
          </p:cNvPr>
          <p:cNvSpPr/>
          <p:nvPr/>
        </p:nvSpPr>
        <p:spPr>
          <a:xfrm>
            <a:off x="8373710" y="2641459"/>
            <a:ext cx="2572114" cy="677108"/>
          </a:xfrm>
          <a:prstGeom prst="rect">
            <a:avLst/>
          </a:prstGeom>
        </p:spPr>
        <p:txBody>
          <a:bodyPr wrap="none">
            <a:spAutoFit/>
          </a:bodyPr>
          <a:lstStyle/>
          <a:p>
            <a:pPr algn="ctr"/>
            <a:r>
              <a:rPr lang="en-US" sz="3800" dirty="0">
                <a:solidFill>
                  <a:srgbClr val="C00000"/>
                </a:solidFill>
                <a:effectLst/>
                <a:latin typeface="Helvetica" pitchFamily="2" charset="0"/>
                <a:cs typeface="Gill Sans" panose="020B0502020104020203" pitchFamily="34" charset="-79"/>
              </a:rPr>
              <a:t>N</a:t>
            </a:r>
            <a:r>
              <a:rPr lang="en-US" sz="3800" baseline="-25000" dirty="0">
                <a:solidFill>
                  <a:srgbClr val="C00000"/>
                </a:solidFill>
                <a:effectLst/>
                <a:latin typeface="Helvetica" pitchFamily="2" charset="0"/>
                <a:cs typeface="Gill Sans" panose="020B0502020104020203" pitchFamily="34" charset="-79"/>
              </a:rPr>
              <a:t>t+1 </a:t>
            </a:r>
            <a:r>
              <a:rPr lang="en-US" sz="3800" dirty="0">
                <a:solidFill>
                  <a:srgbClr val="C00000"/>
                </a:solidFill>
                <a:effectLst/>
                <a:latin typeface="Helvetica" pitchFamily="2" charset="0"/>
                <a:cs typeface="Gill Sans" panose="020B0502020104020203" pitchFamily="34" charset="-79"/>
              </a:rPr>
              <a:t>= A* </a:t>
            </a:r>
            <a:r>
              <a:rPr lang="en-US" sz="3800" dirty="0" err="1">
                <a:solidFill>
                  <a:srgbClr val="C00000"/>
                </a:solidFill>
                <a:effectLst/>
                <a:latin typeface="Helvetica" pitchFamily="2" charset="0"/>
                <a:cs typeface="Gill Sans" panose="020B0502020104020203" pitchFamily="34" charset="-79"/>
              </a:rPr>
              <a:t>N</a:t>
            </a:r>
            <a:r>
              <a:rPr lang="en-US" sz="3800" baseline="-25000" dirty="0" err="1">
                <a:solidFill>
                  <a:srgbClr val="C00000"/>
                </a:solidFill>
                <a:effectLst/>
                <a:latin typeface="Helvetica" pitchFamily="2" charset="0"/>
                <a:cs typeface="Gill Sans" panose="020B0502020104020203" pitchFamily="34" charset="-79"/>
              </a:rPr>
              <a:t>t</a:t>
            </a:r>
            <a:endParaRPr lang="en-US" sz="3800" baseline="-25000" dirty="0">
              <a:solidFill>
                <a:srgbClr val="C00000"/>
              </a:solidFill>
              <a:effectLst/>
              <a:latin typeface="Helvetica" pitchFamily="2" charset="0"/>
              <a:cs typeface="Gill Sans" panose="020B0502020104020203" pitchFamily="34" charset="-79"/>
            </a:endParaRPr>
          </a:p>
        </p:txBody>
      </p:sp>
      <p:sp>
        <p:nvSpPr>
          <p:cNvPr id="2" name="Rectangle 1">
            <a:extLst>
              <a:ext uri="{FF2B5EF4-FFF2-40B4-BE49-F238E27FC236}">
                <a16:creationId xmlns:a16="http://schemas.microsoft.com/office/drawing/2014/main" id="{63C32296-6E61-9E2E-7D19-06EF13046C99}"/>
              </a:ext>
            </a:extLst>
          </p:cNvPr>
          <p:cNvSpPr/>
          <p:nvPr/>
        </p:nvSpPr>
        <p:spPr>
          <a:xfrm>
            <a:off x="-41136" y="5815624"/>
            <a:ext cx="9093064" cy="523220"/>
          </a:xfrm>
          <a:prstGeom prst="rect">
            <a:avLst/>
          </a:prstGeom>
        </p:spPr>
        <p:txBody>
          <a:bodyPr wrap="square">
            <a:spAutoFit/>
          </a:bodyPr>
          <a:lstStyle/>
          <a:p>
            <a:pPr algn="ctr"/>
            <a:r>
              <a:rPr lang="en-US" sz="2800" b="1" dirty="0">
                <a:solidFill>
                  <a:srgbClr val="C00000"/>
                </a:solidFill>
              </a:rPr>
              <a:t>Population growth will depend on population structure!</a:t>
            </a:r>
          </a:p>
        </p:txBody>
      </p:sp>
      <p:sp>
        <p:nvSpPr>
          <p:cNvPr id="3" name="Rectangle 2">
            <a:extLst>
              <a:ext uri="{FF2B5EF4-FFF2-40B4-BE49-F238E27FC236}">
                <a16:creationId xmlns:a16="http://schemas.microsoft.com/office/drawing/2014/main" id="{0C248DFF-8633-F145-7413-A92DB3303A59}"/>
              </a:ext>
            </a:extLst>
          </p:cNvPr>
          <p:cNvSpPr/>
          <p:nvPr/>
        </p:nvSpPr>
        <p:spPr>
          <a:xfrm>
            <a:off x="549179" y="4966005"/>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endParaRPr lang="en-US" sz="2600" dirty="0">
              <a:solidFill>
                <a:srgbClr val="000000"/>
              </a:solidFill>
              <a:effectLst/>
              <a:latin typeface="Helvetica Light" panose="020B0403020202020204" pitchFamily="34" charset="0"/>
            </a:endParaRPr>
          </a:p>
        </p:txBody>
      </p:sp>
      <p:sp>
        <p:nvSpPr>
          <p:cNvPr id="4" name="Rectangle 3">
            <a:extLst>
              <a:ext uri="{FF2B5EF4-FFF2-40B4-BE49-F238E27FC236}">
                <a16:creationId xmlns:a16="http://schemas.microsoft.com/office/drawing/2014/main" id="{5CB74824-5CF0-BD03-8A53-64244C643523}"/>
              </a:ext>
            </a:extLst>
          </p:cNvPr>
          <p:cNvSpPr/>
          <p:nvPr/>
        </p:nvSpPr>
        <p:spPr>
          <a:xfrm>
            <a:off x="511110" y="3880263"/>
            <a:ext cx="2723743" cy="1200329"/>
          </a:xfrm>
          <a:prstGeom prst="rect">
            <a:avLst/>
          </a:prstGeom>
        </p:spPr>
        <p:txBody>
          <a:bodyPr wrap="square">
            <a:spAutoFit/>
          </a:bodyPr>
          <a:lstStyle/>
          <a:p>
            <a:pPr algn="ctr"/>
            <a:r>
              <a:rPr lang="en-US" dirty="0">
                <a:solidFill>
                  <a:srgbClr val="C00000"/>
                </a:solidFill>
                <a:effectLst/>
                <a:latin typeface="Helvetica" pitchFamily="2" charset="0"/>
                <a:cs typeface="Gill Sans" panose="020B0502020104020203" pitchFamily="34" charset="-79"/>
              </a:rPr>
              <a:t>Population rate of increase – can be derived from the transition matrix!</a:t>
            </a:r>
          </a:p>
        </p:txBody>
      </p:sp>
      <p:cxnSp>
        <p:nvCxnSpPr>
          <p:cNvPr id="5" name="Straight Arrow Connector 4">
            <a:extLst>
              <a:ext uri="{FF2B5EF4-FFF2-40B4-BE49-F238E27FC236}">
                <a16:creationId xmlns:a16="http://schemas.microsoft.com/office/drawing/2014/main" id="{B62534B5-91B7-901B-9AFE-5D0EB2A31324}"/>
              </a:ext>
            </a:extLst>
          </p:cNvPr>
          <p:cNvCxnSpPr>
            <a:cxnSpLocks/>
          </p:cNvCxnSpPr>
          <p:nvPr/>
        </p:nvCxnSpPr>
        <p:spPr>
          <a:xfrm>
            <a:off x="2895196" y="4783694"/>
            <a:ext cx="5264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F4A39FCF-D95C-EF16-2F83-ABB7CFD365A1}"/>
              </a:ext>
            </a:extLst>
          </p:cNvPr>
          <p:cNvSpPr/>
          <p:nvPr/>
        </p:nvSpPr>
        <p:spPr>
          <a:xfrm>
            <a:off x="7290038" y="6334688"/>
            <a:ext cx="4739457" cy="430887"/>
          </a:xfrm>
          <a:prstGeom prst="rect">
            <a:avLst/>
          </a:prstGeom>
        </p:spPr>
        <p:txBody>
          <a:bodyPr wrap="square">
            <a:spAutoFit/>
          </a:bodyPr>
          <a:lstStyle/>
          <a:p>
            <a:pPr algn="ctr"/>
            <a:r>
              <a:rPr lang="en-US" sz="2200" i="1" dirty="0"/>
              <a:t>(pop grows @</a:t>
            </a:r>
            <a:r>
              <a:rPr lang="en-US" sz="2200" dirty="0">
                <a:solidFill>
                  <a:srgbClr val="FF0000"/>
                </a:solidFill>
                <a:latin typeface="Helvetica" pitchFamily="2" charset="0"/>
                <a:sym typeface="Symbol" pitchFamily="2" charset="2"/>
              </a:rPr>
              <a:t> </a:t>
            </a:r>
            <a:r>
              <a:rPr lang="en-US" sz="2200" dirty="0">
                <a:latin typeface="Helvetica" pitchFamily="2" charset="0"/>
                <a:sym typeface="Symbol" pitchFamily="2" charset="2"/>
              </a:rPr>
              <a:t> </a:t>
            </a:r>
            <a:r>
              <a:rPr lang="en-US" sz="2200" i="1" dirty="0"/>
              <a:t>&gt;1 &amp; declines @</a:t>
            </a:r>
            <a:r>
              <a:rPr lang="en-US" sz="2200" dirty="0">
                <a:latin typeface="Helvetica" pitchFamily="2" charset="0"/>
                <a:sym typeface="Symbol" pitchFamily="2" charset="2"/>
              </a:rPr>
              <a:t>  </a:t>
            </a:r>
            <a:r>
              <a:rPr lang="en-US" sz="2200" i="1" dirty="0"/>
              <a:t>&lt; 1 )</a:t>
            </a:r>
          </a:p>
        </p:txBody>
      </p:sp>
    </p:spTree>
    <p:extLst>
      <p:ext uri="{BB962C8B-B14F-4D97-AF65-F5344CB8AC3E}">
        <p14:creationId xmlns:p14="http://schemas.microsoft.com/office/powerpoint/2010/main" val="37734037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a:extLst>
              <a:ext uri="{FF2B5EF4-FFF2-40B4-BE49-F238E27FC236}">
                <a16:creationId xmlns:a16="http://schemas.microsoft.com/office/drawing/2014/main" id="{4D850EA9-5BFD-1794-8614-BC0775A85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795"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BBB81D31-B425-6302-1652-4C6E52BB8B59}"/>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25604" name="Picture 4" descr="St Kilda Soay sheep study reaches 30th anniversary - BBC News">
            <a:extLst>
              <a:ext uri="{FF2B5EF4-FFF2-40B4-BE49-F238E27FC236}">
                <a16:creationId xmlns:a16="http://schemas.microsoft.com/office/drawing/2014/main" id="{E2DF3C07-D88A-0F13-641E-63F488EB7C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8097" y="2307044"/>
            <a:ext cx="5139108" cy="28875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162716E-ECAE-E8D4-E0B7-1F192AF2189D}"/>
              </a:ext>
            </a:extLst>
          </p:cNvPr>
          <p:cNvSpPr>
            <a:spLocks noGrp="1"/>
          </p:cNvSpPr>
          <p:nvPr>
            <p:ph type="title"/>
          </p:nvPr>
        </p:nvSpPr>
        <p:spPr>
          <a:xfrm>
            <a:off x="838200" y="365125"/>
            <a:ext cx="10515600" cy="1325563"/>
          </a:xfrm>
        </p:spPr>
        <p:txBody>
          <a:bodyPr/>
          <a:lstStyle/>
          <a:p>
            <a:r>
              <a:rPr lang="en-US" dirty="0"/>
              <a:t>Structured populations in practice</a:t>
            </a:r>
          </a:p>
        </p:txBody>
      </p:sp>
    </p:spTree>
    <p:extLst>
      <p:ext uri="{BB962C8B-B14F-4D97-AF65-F5344CB8AC3E}">
        <p14:creationId xmlns:p14="http://schemas.microsoft.com/office/powerpoint/2010/main" val="14780887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a:extLst>
              <a:ext uri="{FF2B5EF4-FFF2-40B4-BE49-F238E27FC236}">
                <a16:creationId xmlns:a16="http://schemas.microsoft.com/office/drawing/2014/main" id="{4D850EA9-5BFD-1794-8614-BC0775A85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647"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8EE89C5D-EDE2-0576-3BC3-8177D3935FCD}"/>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3" name="Picture 2" descr="Chart, line chart&#10;&#10;Description automatically generated">
            <a:extLst>
              <a:ext uri="{FF2B5EF4-FFF2-40B4-BE49-F238E27FC236}">
                <a16:creationId xmlns:a16="http://schemas.microsoft.com/office/drawing/2014/main" id="{B9A24790-63B9-F7F6-825E-CB28B4B6688E}"/>
              </a:ext>
            </a:extLst>
          </p:cNvPr>
          <p:cNvPicPr>
            <a:picLocks noChangeAspect="1"/>
          </p:cNvPicPr>
          <p:nvPr/>
        </p:nvPicPr>
        <p:blipFill rotWithShape="1">
          <a:blip r:embed="rId4"/>
          <a:srcRect t="3312" b="4114"/>
          <a:stretch/>
        </p:blipFill>
        <p:spPr>
          <a:xfrm>
            <a:off x="6753685" y="1447498"/>
            <a:ext cx="4880589" cy="3364810"/>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1D1D9F11-C284-889D-3CDB-34680893BE2C}"/>
              </a:ext>
            </a:extLst>
          </p:cNvPr>
          <p:cNvPicPr>
            <a:picLocks noChangeAspect="1"/>
          </p:cNvPicPr>
          <p:nvPr/>
        </p:nvPicPr>
        <p:blipFill rotWithShape="1">
          <a:blip r:embed="rId5"/>
          <a:srcRect t="15548" r="2563"/>
          <a:stretch/>
        </p:blipFill>
        <p:spPr>
          <a:xfrm>
            <a:off x="6486186" y="4858994"/>
            <a:ext cx="5705814" cy="1952319"/>
          </a:xfrm>
          <a:prstGeom prst="rect">
            <a:avLst/>
          </a:prstGeom>
        </p:spPr>
      </p:pic>
      <p:sp>
        <p:nvSpPr>
          <p:cNvPr id="9" name="Rectangle 8">
            <a:extLst>
              <a:ext uri="{FF2B5EF4-FFF2-40B4-BE49-F238E27FC236}">
                <a16:creationId xmlns:a16="http://schemas.microsoft.com/office/drawing/2014/main" id="{155A1EBF-46B9-4D84-1C2D-2A7ABF78FF11}"/>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6A236B-D74A-36C7-78A0-334ED46ACC62}"/>
              </a:ext>
            </a:extLst>
          </p:cNvPr>
          <p:cNvSpPr>
            <a:spLocks noGrp="1"/>
          </p:cNvSpPr>
          <p:nvPr>
            <p:ph type="title"/>
          </p:nvPr>
        </p:nvSpPr>
        <p:spPr>
          <a:xfrm>
            <a:off x="838200" y="365125"/>
            <a:ext cx="10515600" cy="1325563"/>
          </a:xfrm>
        </p:spPr>
        <p:txBody>
          <a:bodyPr/>
          <a:lstStyle/>
          <a:p>
            <a:r>
              <a:rPr lang="en-US" dirty="0"/>
              <a:t>Structured populations in practice</a:t>
            </a:r>
          </a:p>
        </p:txBody>
      </p:sp>
      <p:sp>
        <p:nvSpPr>
          <p:cNvPr id="5" name="TextBox 4">
            <a:extLst>
              <a:ext uri="{FF2B5EF4-FFF2-40B4-BE49-F238E27FC236}">
                <a16:creationId xmlns:a16="http://schemas.microsoft.com/office/drawing/2014/main" id="{AA97C4BB-1108-E8FB-0D62-934E979DFFB9}"/>
              </a:ext>
            </a:extLst>
          </p:cNvPr>
          <p:cNvSpPr txBox="1"/>
          <p:nvPr/>
        </p:nvSpPr>
        <p:spPr>
          <a:xfrm>
            <a:off x="10830089" y="167169"/>
            <a:ext cx="1560237" cy="1446550"/>
          </a:xfrm>
          <a:prstGeom prst="rect">
            <a:avLst/>
          </a:prstGeom>
          <a:noFill/>
        </p:spPr>
        <p:txBody>
          <a:bodyPr wrap="square">
            <a:spAutoFit/>
          </a:bodyPr>
          <a:lstStyle/>
          <a:p>
            <a:r>
              <a:rPr lang="en-US" sz="2200" dirty="0">
                <a:effectLst/>
                <a:latin typeface="Helvetica" pitchFamily="2" charset="0"/>
              </a:rPr>
              <a:t>Model compared against data</a:t>
            </a:r>
            <a:endParaRPr lang="en-US" dirty="0">
              <a:effectLst/>
              <a:latin typeface="Helvetica" pitchFamily="2" charset="0"/>
            </a:endParaRPr>
          </a:p>
        </p:txBody>
      </p:sp>
      <p:cxnSp>
        <p:nvCxnSpPr>
          <p:cNvPr id="6" name="Straight Arrow Connector 5">
            <a:extLst>
              <a:ext uri="{FF2B5EF4-FFF2-40B4-BE49-F238E27FC236}">
                <a16:creationId xmlns:a16="http://schemas.microsoft.com/office/drawing/2014/main" id="{C30CF756-B1AD-C0CD-157E-B08A2B637002}"/>
              </a:ext>
            </a:extLst>
          </p:cNvPr>
          <p:cNvCxnSpPr>
            <a:cxnSpLocks/>
          </p:cNvCxnSpPr>
          <p:nvPr/>
        </p:nvCxnSpPr>
        <p:spPr>
          <a:xfrm flipH="1">
            <a:off x="11108986" y="1606625"/>
            <a:ext cx="203744" cy="2820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47919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B9A24790-63B9-F7F6-825E-CB28B4B6688E}"/>
              </a:ext>
            </a:extLst>
          </p:cNvPr>
          <p:cNvPicPr>
            <a:picLocks noChangeAspect="1"/>
          </p:cNvPicPr>
          <p:nvPr/>
        </p:nvPicPr>
        <p:blipFill rotWithShape="1">
          <a:blip r:embed="rId3"/>
          <a:srcRect t="3312" b="4114"/>
          <a:stretch/>
        </p:blipFill>
        <p:spPr>
          <a:xfrm>
            <a:off x="6753685" y="1447498"/>
            <a:ext cx="4880589" cy="3364810"/>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1D1D9F11-C284-889D-3CDB-34680893BE2C}"/>
              </a:ext>
            </a:extLst>
          </p:cNvPr>
          <p:cNvPicPr>
            <a:picLocks noChangeAspect="1"/>
          </p:cNvPicPr>
          <p:nvPr/>
        </p:nvPicPr>
        <p:blipFill rotWithShape="1">
          <a:blip r:embed="rId4"/>
          <a:srcRect t="15548" r="2563"/>
          <a:stretch/>
        </p:blipFill>
        <p:spPr>
          <a:xfrm>
            <a:off x="6486186" y="4858994"/>
            <a:ext cx="5705814" cy="1952319"/>
          </a:xfrm>
          <a:prstGeom prst="rect">
            <a:avLst/>
          </a:prstGeom>
        </p:spPr>
      </p:pic>
      <p:sp>
        <p:nvSpPr>
          <p:cNvPr id="9" name="Rectangle 8">
            <a:extLst>
              <a:ext uri="{FF2B5EF4-FFF2-40B4-BE49-F238E27FC236}">
                <a16:creationId xmlns:a16="http://schemas.microsoft.com/office/drawing/2014/main" id="{155A1EBF-46B9-4D84-1C2D-2A7ABF78FF11}"/>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6A236B-D74A-36C7-78A0-334ED46ACC62}"/>
              </a:ext>
            </a:extLst>
          </p:cNvPr>
          <p:cNvSpPr>
            <a:spLocks noGrp="1"/>
          </p:cNvSpPr>
          <p:nvPr>
            <p:ph type="title"/>
          </p:nvPr>
        </p:nvSpPr>
        <p:spPr>
          <a:xfrm>
            <a:off x="838200" y="365125"/>
            <a:ext cx="10515600" cy="1325563"/>
          </a:xfrm>
        </p:spPr>
        <p:txBody>
          <a:bodyPr/>
          <a:lstStyle/>
          <a:p>
            <a:r>
              <a:rPr lang="en-US" dirty="0"/>
              <a:t>Structured populations in practice</a:t>
            </a:r>
          </a:p>
        </p:txBody>
      </p:sp>
      <p:sp>
        <p:nvSpPr>
          <p:cNvPr id="5" name="TextBox 4">
            <a:extLst>
              <a:ext uri="{FF2B5EF4-FFF2-40B4-BE49-F238E27FC236}">
                <a16:creationId xmlns:a16="http://schemas.microsoft.com/office/drawing/2014/main" id="{AA97C4BB-1108-E8FB-0D62-934E979DFFB9}"/>
              </a:ext>
            </a:extLst>
          </p:cNvPr>
          <p:cNvSpPr txBox="1"/>
          <p:nvPr/>
        </p:nvSpPr>
        <p:spPr>
          <a:xfrm>
            <a:off x="10830089" y="167169"/>
            <a:ext cx="1560237" cy="1446550"/>
          </a:xfrm>
          <a:prstGeom prst="rect">
            <a:avLst/>
          </a:prstGeom>
          <a:noFill/>
        </p:spPr>
        <p:txBody>
          <a:bodyPr wrap="square">
            <a:spAutoFit/>
          </a:bodyPr>
          <a:lstStyle/>
          <a:p>
            <a:r>
              <a:rPr lang="en-US" sz="2200" dirty="0">
                <a:effectLst/>
                <a:latin typeface="Helvetica" pitchFamily="2" charset="0"/>
              </a:rPr>
              <a:t>Model compared against data</a:t>
            </a:r>
            <a:endParaRPr lang="en-US" dirty="0">
              <a:effectLst/>
              <a:latin typeface="Helvetica" pitchFamily="2" charset="0"/>
            </a:endParaRPr>
          </a:p>
        </p:txBody>
      </p:sp>
      <p:cxnSp>
        <p:nvCxnSpPr>
          <p:cNvPr id="6" name="Straight Arrow Connector 5">
            <a:extLst>
              <a:ext uri="{FF2B5EF4-FFF2-40B4-BE49-F238E27FC236}">
                <a16:creationId xmlns:a16="http://schemas.microsoft.com/office/drawing/2014/main" id="{C30CF756-B1AD-C0CD-157E-B08A2B637002}"/>
              </a:ext>
            </a:extLst>
          </p:cNvPr>
          <p:cNvCxnSpPr>
            <a:cxnSpLocks/>
          </p:cNvCxnSpPr>
          <p:nvPr/>
        </p:nvCxnSpPr>
        <p:spPr>
          <a:xfrm flipH="1">
            <a:off x="11108986" y="1606625"/>
            <a:ext cx="203744" cy="2820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F58D734-0A06-112F-8831-7DDCDF03D363}"/>
              </a:ext>
            </a:extLst>
          </p:cNvPr>
          <p:cNvSpPr txBox="1"/>
          <p:nvPr/>
        </p:nvSpPr>
        <p:spPr>
          <a:xfrm>
            <a:off x="813629" y="1660709"/>
            <a:ext cx="5940056" cy="769441"/>
          </a:xfrm>
          <a:prstGeom prst="rect">
            <a:avLst/>
          </a:prstGeom>
          <a:noFill/>
        </p:spPr>
        <p:txBody>
          <a:bodyPr wrap="square">
            <a:spAutoFit/>
          </a:bodyPr>
          <a:lstStyle/>
          <a:p>
            <a:r>
              <a:rPr lang="en-US" sz="2200" dirty="0">
                <a:effectLst/>
                <a:latin typeface="Helvetica" pitchFamily="2" charset="0"/>
              </a:rPr>
              <a:t>These results used a simple </a:t>
            </a:r>
            <a:r>
              <a:rPr lang="en-US" sz="2200" b="1" dirty="0">
                <a:solidFill>
                  <a:srgbClr val="C00000"/>
                </a:solidFill>
                <a:effectLst/>
                <a:latin typeface="Helvetica" pitchFamily="2" charset="0"/>
              </a:rPr>
              <a:t>density-dependent </a:t>
            </a:r>
            <a:r>
              <a:rPr lang="en-US" sz="2200" dirty="0">
                <a:effectLst/>
                <a:latin typeface="Helvetica" pitchFamily="2" charset="0"/>
              </a:rPr>
              <a:t>model only!</a:t>
            </a:r>
            <a:endParaRPr lang="en-US" dirty="0">
              <a:effectLst/>
              <a:latin typeface="Helvetica" pitchFamily="2" charset="0"/>
            </a:endParaRPr>
          </a:p>
        </p:txBody>
      </p:sp>
      <p:pic>
        <p:nvPicPr>
          <p:cNvPr id="15" name="Picture 14" descr="A picture containing text, clock, watch&#10;&#10;Description automatically generated">
            <a:extLst>
              <a:ext uri="{FF2B5EF4-FFF2-40B4-BE49-F238E27FC236}">
                <a16:creationId xmlns:a16="http://schemas.microsoft.com/office/drawing/2014/main" id="{C7B74504-7399-8F49-4EE6-44483EFC598C}"/>
              </a:ext>
            </a:extLst>
          </p:cNvPr>
          <p:cNvPicPr>
            <a:picLocks noChangeAspect="1"/>
          </p:cNvPicPr>
          <p:nvPr/>
        </p:nvPicPr>
        <p:blipFill>
          <a:blip r:embed="rId5"/>
          <a:stretch>
            <a:fillRect/>
          </a:stretch>
        </p:blipFill>
        <p:spPr>
          <a:xfrm>
            <a:off x="795567" y="2552700"/>
            <a:ext cx="3608793" cy="637644"/>
          </a:xfrm>
          <a:prstGeom prst="rect">
            <a:avLst/>
          </a:prstGeom>
        </p:spPr>
      </p:pic>
      <p:sp>
        <p:nvSpPr>
          <p:cNvPr id="4" name="Rectangle 3">
            <a:extLst>
              <a:ext uri="{FF2B5EF4-FFF2-40B4-BE49-F238E27FC236}">
                <a16:creationId xmlns:a16="http://schemas.microsoft.com/office/drawing/2014/main" id="{0D913329-CCE9-73F0-20FC-EAD2B61E845D}"/>
              </a:ext>
            </a:extLst>
          </p:cNvPr>
          <p:cNvSpPr/>
          <p:nvPr/>
        </p:nvSpPr>
        <p:spPr>
          <a:xfrm>
            <a:off x="274572" y="3868930"/>
            <a:ext cx="1371341" cy="646331"/>
          </a:xfrm>
          <a:prstGeom prst="rect">
            <a:avLst/>
          </a:prstGeom>
        </p:spPr>
        <p:txBody>
          <a:bodyPr wrap="square">
            <a:spAutoFit/>
          </a:bodyPr>
          <a:lstStyle/>
          <a:p>
            <a:pPr algn="ctr"/>
            <a:r>
              <a:rPr lang="en-US" dirty="0">
                <a:solidFill>
                  <a:srgbClr val="000000"/>
                </a:solidFill>
                <a:cs typeface="Gill Sans" panose="020B0502020104020203" pitchFamily="34" charset="-79"/>
              </a:rPr>
              <a:t>p</a:t>
            </a:r>
            <a:r>
              <a:rPr lang="en-US" dirty="0">
                <a:solidFill>
                  <a:srgbClr val="000000"/>
                </a:solidFill>
                <a:effectLst/>
                <a:cs typeface="Gill Sans" panose="020B0502020104020203" pitchFamily="34" charset="-79"/>
              </a:rPr>
              <a:t>opulation at t+1</a:t>
            </a:r>
          </a:p>
        </p:txBody>
      </p:sp>
      <p:cxnSp>
        <p:nvCxnSpPr>
          <p:cNvPr id="10" name="Straight Arrow Connector 9">
            <a:extLst>
              <a:ext uri="{FF2B5EF4-FFF2-40B4-BE49-F238E27FC236}">
                <a16:creationId xmlns:a16="http://schemas.microsoft.com/office/drawing/2014/main" id="{07D29B0F-85DD-A821-FF40-5CA52472BB4A}"/>
              </a:ext>
            </a:extLst>
          </p:cNvPr>
          <p:cNvCxnSpPr>
            <a:cxnSpLocks/>
          </p:cNvCxnSpPr>
          <p:nvPr/>
        </p:nvCxnSpPr>
        <p:spPr>
          <a:xfrm flipV="1">
            <a:off x="995144" y="3190344"/>
            <a:ext cx="0" cy="4843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2B5421F-A3FC-5E32-8041-5B4306C3D0B3}"/>
              </a:ext>
            </a:extLst>
          </p:cNvPr>
          <p:cNvSpPr/>
          <p:nvPr/>
        </p:nvSpPr>
        <p:spPr>
          <a:xfrm>
            <a:off x="3716744" y="3868930"/>
            <a:ext cx="1371341" cy="646331"/>
          </a:xfrm>
          <a:prstGeom prst="rect">
            <a:avLst/>
          </a:prstGeom>
        </p:spPr>
        <p:txBody>
          <a:bodyPr wrap="square">
            <a:spAutoFit/>
          </a:bodyPr>
          <a:lstStyle/>
          <a:p>
            <a:pPr algn="ctr"/>
            <a:r>
              <a:rPr lang="en-US" dirty="0">
                <a:solidFill>
                  <a:srgbClr val="000000"/>
                </a:solidFill>
                <a:cs typeface="Gill Sans" panose="020B0502020104020203" pitchFamily="34" charset="-79"/>
              </a:rPr>
              <a:t>p</a:t>
            </a:r>
            <a:r>
              <a:rPr lang="en-US" dirty="0">
                <a:solidFill>
                  <a:srgbClr val="000000"/>
                </a:solidFill>
                <a:effectLst/>
                <a:cs typeface="Gill Sans" panose="020B0502020104020203" pitchFamily="34" charset="-79"/>
              </a:rPr>
              <a:t>opulation at t</a:t>
            </a:r>
          </a:p>
        </p:txBody>
      </p:sp>
      <p:cxnSp>
        <p:nvCxnSpPr>
          <p:cNvPr id="16" name="Straight Arrow Connector 15">
            <a:extLst>
              <a:ext uri="{FF2B5EF4-FFF2-40B4-BE49-F238E27FC236}">
                <a16:creationId xmlns:a16="http://schemas.microsoft.com/office/drawing/2014/main" id="{D8AB2E1E-C92A-E0AE-BA7A-A1AEF28ACC80}"/>
              </a:ext>
            </a:extLst>
          </p:cNvPr>
          <p:cNvCxnSpPr>
            <a:cxnSpLocks/>
          </p:cNvCxnSpPr>
          <p:nvPr/>
        </p:nvCxnSpPr>
        <p:spPr>
          <a:xfrm flipH="1" flipV="1">
            <a:off x="3688740" y="3278706"/>
            <a:ext cx="441300" cy="5023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0AC1EFD-365A-5256-8C4C-65F55F8ED584}"/>
              </a:ext>
            </a:extLst>
          </p:cNvPr>
          <p:cNvSpPr/>
          <p:nvPr/>
        </p:nvSpPr>
        <p:spPr>
          <a:xfrm>
            <a:off x="1330083" y="3869260"/>
            <a:ext cx="1371341" cy="646331"/>
          </a:xfrm>
          <a:prstGeom prst="rect">
            <a:avLst/>
          </a:prstGeom>
        </p:spPr>
        <p:txBody>
          <a:bodyPr wrap="square">
            <a:spAutoFit/>
          </a:bodyPr>
          <a:lstStyle/>
          <a:p>
            <a:pPr algn="ctr"/>
            <a:r>
              <a:rPr lang="en-US" dirty="0">
                <a:solidFill>
                  <a:srgbClr val="000000"/>
                </a:solidFill>
                <a:cs typeface="Gill Sans" panose="020B0502020104020203" pitchFamily="34" charset="-79"/>
              </a:rPr>
              <a:t>average fecundity</a:t>
            </a:r>
            <a:endParaRPr lang="en-US" dirty="0">
              <a:solidFill>
                <a:srgbClr val="000000"/>
              </a:solidFill>
              <a:effectLst/>
              <a:cs typeface="Gill Sans" panose="020B0502020104020203" pitchFamily="34" charset="-79"/>
            </a:endParaRPr>
          </a:p>
        </p:txBody>
      </p:sp>
      <p:cxnSp>
        <p:nvCxnSpPr>
          <p:cNvPr id="18" name="Straight Arrow Connector 17">
            <a:extLst>
              <a:ext uri="{FF2B5EF4-FFF2-40B4-BE49-F238E27FC236}">
                <a16:creationId xmlns:a16="http://schemas.microsoft.com/office/drawing/2014/main" id="{0CCD3FB8-D578-6EEA-3CD2-C7AB2EA59517}"/>
              </a:ext>
            </a:extLst>
          </p:cNvPr>
          <p:cNvCxnSpPr>
            <a:cxnSpLocks/>
          </p:cNvCxnSpPr>
          <p:nvPr/>
        </p:nvCxnSpPr>
        <p:spPr>
          <a:xfrm flipV="1">
            <a:off x="1954987" y="3102447"/>
            <a:ext cx="0" cy="6785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690D5A7-171C-1D65-E15F-E5932223520A}"/>
              </a:ext>
            </a:extLst>
          </p:cNvPr>
          <p:cNvCxnSpPr>
            <a:cxnSpLocks/>
          </p:cNvCxnSpPr>
          <p:nvPr/>
        </p:nvCxnSpPr>
        <p:spPr>
          <a:xfrm flipH="1" flipV="1">
            <a:off x="2168347" y="3071967"/>
            <a:ext cx="572351" cy="5956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DEBEEB9-8C0E-7543-86BD-94FDF8178808}"/>
              </a:ext>
            </a:extLst>
          </p:cNvPr>
          <p:cNvSpPr/>
          <p:nvPr/>
        </p:nvSpPr>
        <p:spPr>
          <a:xfrm>
            <a:off x="2500642" y="3642315"/>
            <a:ext cx="1041266" cy="646331"/>
          </a:xfrm>
          <a:prstGeom prst="rect">
            <a:avLst/>
          </a:prstGeom>
        </p:spPr>
        <p:txBody>
          <a:bodyPr wrap="square">
            <a:spAutoFit/>
          </a:bodyPr>
          <a:lstStyle/>
          <a:p>
            <a:pPr algn="ctr"/>
            <a:r>
              <a:rPr lang="en-US" dirty="0">
                <a:solidFill>
                  <a:srgbClr val="000000"/>
                </a:solidFill>
                <a:cs typeface="Gill Sans" panose="020B0502020104020203" pitchFamily="34" charset="-79"/>
              </a:rPr>
              <a:t>growth rate</a:t>
            </a:r>
            <a:endParaRPr lang="en-US" dirty="0">
              <a:solidFill>
                <a:srgbClr val="000000"/>
              </a:solidFill>
              <a:effectLst/>
              <a:cs typeface="Gill Sans" panose="020B0502020104020203" pitchFamily="34" charset="-79"/>
            </a:endParaRPr>
          </a:p>
        </p:txBody>
      </p:sp>
      <p:sp>
        <p:nvSpPr>
          <p:cNvPr id="27" name="Rectangle 26">
            <a:extLst>
              <a:ext uri="{FF2B5EF4-FFF2-40B4-BE49-F238E27FC236}">
                <a16:creationId xmlns:a16="http://schemas.microsoft.com/office/drawing/2014/main" id="{10A0F831-F92C-673D-9A0E-72A9AEAC2F24}"/>
              </a:ext>
            </a:extLst>
          </p:cNvPr>
          <p:cNvSpPr/>
          <p:nvPr/>
        </p:nvSpPr>
        <p:spPr>
          <a:xfrm>
            <a:off x="4320933" y="2420899"/>
            <a:ext cx="1903718" cy="1200329"/>
          </a:xfrm>
          <a:prstGeom prst="rect">
            <a:avLst/>
          </a:prstGeom>
        </p:spPr>
        <p:txBody>
          <a:bodyPr wrap="square">
            <a:spAutoFit/>
          </a:bodyPr>
          <a:lstStyle/>
          <a:p>
            <a:pPr algn="ctr"/>
            <a:r>
              <a:rPr lang="en-US" i="1" dirty="0">
                <a:solidFill>
                  <a:srgbClr val="000000"/>
                </a:solidFill>
                <a:cs typeface="Gill Sans" panose="020B0502020104020203" pitchFamily="34" charset="-79"/>
              </a:rPr>
              <a:t>a</a:t>
            </a:r>
            <a:r>
              <a:rPr lang="en-US" dirty="0">
                <a:solidFill>
                  <a:srgbClr val="000000"/>
                </a:solidFill>
                <a:cs typeface="Gill Sans" panose="020B0502020104020203" pitchFamily="34" charset="-79"/>
              </a:rPr>
              <a:t> and </a:t>
            </a:r>
            <a:r>
              <a:rPr lang="en-US" i="1" dirty="0">
                <a:solidFill>
                  <a:srgbClr val="000000"/>
                </a:solidFill>
                <a:cs typeface="Gill Sans" panose="020B0502020104020203" pitchFamily="34" charset="-79"/>
              </a:rPr>
              <a:t>b</a:t>
            </a:r>
            <a:r>
              <a:rPr lang="en-US" dirty="0">
                <a:solidFill>
                  <a:srgbClr val="000000"/>
                </a:solidFill>
                <a:cs typeface="Gill Sans" panose="020B0502020104020203" pitchFamily="34" charset="-79"/>
              </a:rPr>
              <a:t> control the strength of density dependence.</a:t>
            </a:r>
            <a:endParaRPr lang="en-US" dirty="0">
              <a:solidFill>
                <a:srgbClr val="000000"/>
              </a:solidFill>
              <a:effectLst/>
              <a:cs typeface="Gill Sans" panose="020B0502020104020203" pitchFamily="34" charset="-79"/>
            </a:endParaRPr>
          </a:p>
        </p:txBody>
      </p:sp>
      <p:sp>
        <p:nvSpPr>
          <p:cNvPr id="28" name="Right Brace 27">
            <a:extLst>
              <a:ext uri="{FF2B5EF4-FFF2-40B4-BE49-F238E27FC236}">
                <a16:creationId xmlns:a16="http://schemas.microsoft.com/office/drawing/2014/main" id="{35E45261-AFAD-4F6A-EC09-7D26E18A027F}"/>
              </a:ext>
            </a:extLst>
          </p:cNvPr>
          <p:cNvSpPr/>
          <p:nvPr/>
        </p:nvSpPr>
        <p:spPr>
          <a:xfrm>
            <a:off x="4279520" y="2613854"/>
            <a:ext cx="154346" cy="63764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164337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B9A24790-63B9-F7F6-825E-CB28B4B6688E}"/>
              </a:ext>
            </a:extLst>
          </p:cNvPr>
          <p:cNvPicPr>
            <a:picLocks noChangeAspect="1"/>
          </p:cNvPicPr>
          <p:nvPr/>
        </p:nvPicPr>
        <p:blipFill rotWithShape="1">
          <a:blip r:embed="rId3"/>
          <a:srcRect t="3312" b="4114"/>
          <a:stretch/>
        </p:blipFill>
        <p:spPr>
          <a:xfrm>
            <a:off x="6753685" y="1447498"/>
            <a:ext cx="4880589" cy="3364810"/>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1D1D9F11-C284-889D-3CDB-34680893BE2C}"/>
              </a:ext>
            </a:extLst>
          </p:cNvPr>
          <p:cNvPicPr>
            <a:picLocks noChangeAspect="1"/>
          </p:cNvPicPr>
          <p:nvPr/>
        </p:nvPicPr>
        <p:blipFill rotWithShape="1">
          <a:blip r:embed="rId4"/>
          <a:srcRect t="15548" r="2563"/>
          <a:stretch/>
        </p:blipFill>
        <p:spPr>
          <a:xfrm>
            <a:off x="6486186" y="4858994"/>
            <a:ext cx="5705814" cy="1952319"/>
          </a:xfrm>
          <a:prstGeom prst="rect">
            <a:avLst/>
          </a:prstGeom>
        </p:spPr>
      </p:pic>
      <p:sp>
        <p:nvSpPr>
          <p:cNvPr id="9" name="Rectangle 8">
            <a:extLst>
              <a:ext uri="{FF2B5EF4-FFF2-40B4-BE49-F238E27FC236}">
                <a16:creationId xmlns:a16="http://schemas.microsoft.com/office/drawing/2014/main" id="{155A1EBF-46B9-4D84-1C2D-2A7ABF78FF11}"/>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6A236B-D74A-36C7-78A0-334ED46ACC62}"/>
              </a:ext>
            </a:extLst>
          </p:cNvPr>
          <p:cNvSpPr>
            <a:spLocks noGrp="1"/>
          </p:cNvSpPr>
          <p:nvPr>
            <p:ph type="title"/>
          </p:nvPr>
        </p:nvSpPr>
        <p:spPr>
          <a:xfrm>
            <a:off x="838200" y="365125"/>
            <a:ext cx="10515600" cy="1325563"/>
          </a:xfrm>
        </p:spPr>
        <p:txBody>
          <a:bodyPr/>
          <a:lstStyle/>
          <a:p>
            <a:r>
              <a:rPr lang="en-US" dirty="0"/>
              <a:t>Structured populations in practice</a:t>
            </a:r>
          </a:p>
        </p:txBody>
      </p:sp>
      <p:sp>
        <p:nvSpPr>
          <p:cNvPr id="5" name="TextBox 4">
            <a:extLst>
              <a:ext uri="{FF2B5EF4-FFF2-40B4-BE49-F238E27FC236}">
                <a16:creationId xmlns:a16="http://schemas.microsoft.com/office/drawing/2014/main" id="{AA97C4BB-1108-E8FB-0D62-934E979DFFB9}"/>
              </a:ext>
            </a:extLst>
          </p:cNvPr>
          <p:cNvSpPr txBox="1"/>
          <p:nvPr/>
        </p:nvSpPr>
        <p:spPr>
          <a:xfrm>
            <a:off x="10830089" y="167169"/>
            <a:ext cx="1560237" cy="1446550"/>
          </a:xfrm>
          <a:prstGeom prst="rect">
            <a:avLst/>
          </a:prstGeom>
          <a:noFill/>
        </p:spPr>
        <p:txBody>
          <a:bodyPr wrap="square">
            <a:spAutoFit/>
          </a:bodyPr>
          <a:lstStyle/>
          <a:p>
            <a:r>
              <a:rPr lang="en-US" sz="2200" dirty="0">
                <a:effectLst/>
                <a:latin typeface="Helvetica" pitchFamily="2" charset="0"/>
              </a:rPr>
              <a:t>Model compared against data</a:t>
            </a:r>
            <a:endParaRPr lang="en-US" dirty="0">
              <a:effectLst/>
              <a:latin typeface="Helvetica" pitchFamily="2" charset="0"/>
            </a:endParaRPr>
          </a:p>
        </p:txBody>
      </p:sp>
      <p:cxnSp>
        <p:nvCxnSpPr>
          <p:cNvPr id="6" name="Straight Arrow Connector 5">
            <a:extLst>
              <a:ext uri="{FF2B5EF4-FFF2-40B4-BE49-F238E27FC236}">
                <a16:creationId xmlns:a16="http://schemas.microsoft.com/office/drawing/2014/main" id="{C30CF756-B1AD-C0CD-157E-B08A2B637002}"/>
              </a:ext>
            </a:extLst>
          </p:cNvPr>
          <p:cNvCxnSpPr>
            <a:cxnSpLocks/>
          </p:cNvCxnSpPr>
          <p:nvPr/>
        </p:nvCxnSpPr>
        <p:spPr>
          <a:xfrm flipH="1">
            <a:off x="11108986" y="1606625"/>
            <a:ext cx="203744" cy="2820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F58D734-0A06-112F-8831-7DDCDF03D363}"/>
              </a:ext>
            </a:extLst>
          </p:cNvPr>
          <p:cNvSpPr txBox="1"/>
          <p:nvPr/>
        </p:nvSpPr>
        <p:spPr>
          <a:xfrm>
            <a:off x="813629" y="1660709"/>
            <a:ext cx="5940056" cy="769441"/>
          </a:xfrm>
          <a:prstGeom prst="rect">
            <a:avLst/>
          </a:prstGeom>
          <a:noFill/>
        </p:spPr>
        <p:txBody>
          <a:bodyPr wrap="square">
            <a:spAutoFit/>
          </a:bodyPr>
          <a:lstStyle/>
          <a:p>
            <a:r>
              <a:rPr lang="en-US" sz="2200" dirty="0">
                <a:effectLst/>
                <a:latin typeface="Helvetica" pitchFamily="2" charset="0"/>
              </a:rPr>
              <a:t>These results used a simple </a:t>
            </a:r>
            <a:r>
              <a:rPr lang="en-US" sz="2200" b="1" dirty="0">
                <a:solidFill>
                  <a:srgbClr val="C00000"/>
                </a:solidFill>
                <a:effectLst/>
                <a:latin typeface="Helvetica" pitchFamily="2" charset="0"/>
              </a:rPr>
              <a:t>density-dependent </a:t>
            </a:r>
            <a:r>
              <a:rPr lang="en-US" sz="2200" dirty="0">
                <a:effectLst/>
                <a:latin typeface="Helvetica" pitchFamily="2" charset="0"/>
              </a:rPr>
              <a:t>model only!</a:t>
            </a:r>
            <a:endParaRPr lang="en-US" dirty="0">
              <a:effectLst/>
              <a:latin typeface="Helvetica" pitchFamily="2" charset="0"/>
            </a:endParaRPr>
          </a:p>
        </p:txBody>
      </p:sp>
      <p:pic>
        <p:nvPicPr>
          <p:cNvPr id="15" name="Picture 14" descr="A picture containing text, clock, watch&#10;&#10;Description automatically generated">
            <a:extLst>
              <a:ext uri="{FF2B5EF4-FFF2-40B4-BE49-F238E27FC236}">
                <a16:creationId xmlns:a16="http://schemas.microsoft.com/office/drawing/2014/main" id="{C7B74504-7399-8F49-4EE6-44483EFC598C}"/>
              </a:ext>
            </a:extLst>
          </p:cNvPr>
          <p:cNvPicPr>
            <a:picLocks noChangeAspect="1"/>
          </p:cNvPicPr>
          <p:nvPr/>
        </p:nvPicPr>
        <p:blipFill>
          <a:blip r:embed="rId5"/>
          <a:stretch>
            <a:fillRect/>
          </a:stretch>
        </p:blipFill>
        <p:spPr>
          <a:xfrm>
            <a:off x="795567" y="2552700"/>
            <a:ext cx="3608793" cy="637644"/>
          </a:xfrm>
          <a:prstGeom prst="rect">
            <a:avLst/>
          </a:prstGeom>
        </p:spPr>
      </p:pic>
      <p:sp>
        <p:nvSpPr>
          <p:cNvPr id="4" name="Rectangle 3">
            <a:extLst>
              <a:ext uri="{FF2B5EF4-FFF2-40B4-BE49-F238E27FC236}">
                <a16:creationId xmlns:a16="http://schemas.microsoft.com/office/drawing/2014/main" id="{0D913329-CCE9-73F0-20FC-EAD2B61E845D}"/>
              </a:ext>
            </a:extLst>
          </p:cNvPr>
          <p:cNvSpPr/>
          <p:nvPr/>
        </p:nvSpPr>
        <p:spPr>
          <a:xfrm>
            <a:off x="274572" y="3868930"/>
            <a:ext cx="1371341" cy="646331"/>
          </a:xfrm>
          <a:prstGeom prst="rect">
            <a:avLst/>
          </a:prstGeom>
        </p:spPr>
        <p:txBody>
          <a:bodyPr wrap="square">
            <a:spAutoFit/>
          </a:bodyPr>
          <a:lstStyle/>
          <a:p>
            <a:pPr algn="ctr"/>
            <a:r>
              <a:rPr lang="en-US" dirty="0">
                <a:solidFill>
                  <a:srgbClr val="000000"/>
                </a:solidFill>
                <a:cs typeface="Gill Sans" panose="020B0502020104020203" pitchFamily="34" charset="-79"/>
              </a:rPr>
              <a:t>p</a:t>
            </a:r>
            <a:r>
              <a:rPr lang="en-US" dirty="0">
                <a:solidFill>
                  <a:srgbClr val="000000"/>
                </a:solidFill>
                <a:effectLst/>
                <a:cs typeface="Gill Sans" panose="020B0502020104020203" pitchFamily="34" charset="-79"/>
              </a:rPr>
              <a:t>opulation at t+1</a:t>
            </a:r>
          </a:p>
        </p:txBody>
      </p:sp>
      <p:cxnSp>
        <p:nvCxnSpPr>
          <p:cNvPr id="10" name="Straight Arrow Connector 9">
            <a:extLst>
              <a:ext uri="{FF2B5EF4-FFF2-40B4-BE49-F238E27FC236}">
                <a16:creationId xmlns:a16="http://schemas.microsoft.com/office/drawing/2014/main" id="{07D29B0F-85DD-A821-FF40-5CA52472BB4A}"/>
              </a:ext>
            </a:extLst>
          </p:cNvPr>
          <p:cNvCxnSpPr>
            <a:cxnSpLocks/>
          </p:cNvCxnSpPr>
          <p:nvPr/>
        </p:nvCxnSpPr>
        <p:spPr>
          <a:xfrm flipV="1">
            <a:off x="995144" y="3190344"/>
            <a:ext cx="0" cy="4843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2B5421F-A3FC-5E32-8041-5B4306C3D0B3}"/>
              </a:ext>
            </a:extLst>
          </p:cNvPr>
          <p:cNvSpPr/>
          <p:nvPr/>
        </p:nvSpPr>
        <p:spPr>
          <a:xfrm>
            <a:off x="3716744" y="3868930"/>
            <a:ext cx="1371341" cy="646331"/>
          </a:xfrm>
          <a:prstGeom prst="rect">
            <a:avLst/>
          </a:prstGeom>
        </p:spPr>
        <p:txBody>
          <a:bodyPr wrap="square">
            <a:spAutoFit/>
          </a:bodyPr>
          <a:lstStyle/>
          <a:p>
            <a:pPr algn="ctr"/>
            <a:r>
              <a:rPr lang="en-US" dirty="0">
                <a:solidFill>
                  <a:srgbClr val="000000"/>
                </a:solidFill>
                <a:cs typeface="Gill Sans" panose="020B0502020104020203" pitchFamily="34" charset="-79"/>
              </a:rPr>
              <a:t>p</a:t>
            </a:r>
            <a:r>
              <a:rPr lang="en-US" dirty="0">
                <a:solidFill>
                  <a:srgbClr val="000000"/>
                </a:solidFill>
                <a:effectLst/>
                <a:cs typeface="Gill Sans" panose="020B0502020104020203" pitchFamily="34" charset="-79"/>
              </a:rPr>
              <a:t>opulation at t</a:t>
            </a:r>
          </a:p>
        </p:txBody>
      </p:sp>
      <p:cxnSp>
        <p:nvCxnSpPr>
          <p:cNvPr id="16" name="Straight Arrow Connector 15">
            <a:extLst>
              <a:ext uri="{FF2B5EF4-FFF2-40B4-BE49-F238E27FC236}">
                <a16:creationId xmlns:a16="http://schemas.microsoft.com/office/drawing/2014/main" id="{D8AB2E1E-C92A-E0AE-BA7A-A1AEF28ACC80}"/>
              </a:ext>
            </a:extLst>
          </p:cNvPr>
          <p:cNvCxnSpPr>
            <a:cxnSpLocks/>
          </p:cNvCxnSpPr>
          <p:nvPr/>
        </p:nvCxnSpPr>
        <p:spPr>
          <a:xfrm flipH="1" flipV="1">
            <a:off x="3688740" y="3278706"/>
            <a:ext cx="441300" cy="5023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0AC1EFD-365A-5256-8C4C-65F55F8ED584}"/>
              </a:ext>
            </a:extLst>
          </p:cNvPr>
          <p:cNvSpPr/>
          <p:nvPr/>
        </p:nvSpPr>
        <p:spPr>
          <a:xfrm>
            <a:off x="1330083" y="3869260"/>
            <a:ext cx="1371341" cy="646331"/>
          </a:xfrm>
          <a:prstGeom prst="rect">
            <a:avLst/>
          </a:prstGeom>
        </p:spPr>
        <p:txBody>
          <a:bodyPr wrap="square">
            <a:spAutoFit/>
          </a:bodyPr>
          <a:lstStyle/>
          <a:p>
            <a:pPr algn="ctr"/>
            <a:r>
              <a:rPr lang="en-US" dirty="0">
                <a:solidFill>
                  <a:srgbClr val="000000"/>
                </a:solidFill>
                <a:cs typeface="Gill Sans" panose="020B0502020104020203" pitchFamily="34" charset="-79"/>
              </a:rPr>
              <a:t>average fecundity</a:t>
            </a:r>
            <a:endParaRPr lang="en-US" dirty="0">
              <a:solidFill>
                <a:srgbClr val="000000"/>
              </a:solidFill>
              <a:effectLst/>
              <a:cs typeface="Gill Sans" panose="020B0502020104020203" pitchFamily="34" charset="-79"/>
            </a:endParaRPr>
          </a:p>
        </p:txBody>
      </p:sp>
      <p:cxnSp>
        <p:nvCxnSpPr>
          <p:cNvPr id="18" name="Straight Arrow Connector 17">
            <a:extLst>
              <a:ext uri="{FF2B5EF4-FFF2-40B4-BE49-F238E27FC236}">
                <a16:creationId xmlns:a16="http://schemas.microsoft.com/office/drawing/2014/main" id="{0CCD3FB8-D578-6EEA-3CD2-C7AB2EA59517}"/>
              </a:ext>
            </a:extLst>
          </p:cNvPr>
          <p:cNvCxnSpPr>
            <a:cxnSpLocks/>
          </p:cNvCxnSpPr>
          <p:nvPr/>
        </p:nvCxnSpPr>
        <p:spPr>
          <a:xfrm flipV="1">
            <a:off x="1954987" y="3102447"/>
            <a:ext cx="0" cy="6785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690D5A7-171C-1D65-E15F-E5932223520A}"/>
              </a:ext>
            </a:extLst>
          </p:cNvPr>
          <p:cNvCxnSpPr>
            <a:cxnSpLocks/>
          </p:cNvCxnSpPr>
          <p:nvPr/>
        </p:nvCxnSpPr>
        <p:spPr>
          <a:xfrm flipH="1" flipV="1">
            <a:off x="2168347" y="3071967"/>
            <a:ext cx="572351" cy="5956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DEBEEB9-8C0E-7543-86BD-94FDF8178808}"/>
              </a:ext>
            </a:extLst>
          </p:cNvPr>
          <p:cNvSpPr/>
          <p:nvPr/>
        </p:nvSpPr>
        <p:spPr>
          <a:xfrm>
            <a:off x="2500642" y="3642315"/>
            <a:ext cx="1041266" cy="646331"/>
          </a:xfrm>
          <a:prstGeom prst="rect">
            <a:avLst/>
          </a:prstGeom>
        </p:spPr>
        <p:txBody>
          <a:bodyPr wrap="square">
            <a:spAutoFit/>
          </a:bodyPr>
          <a:lstStyle/>
          <a:p>
            <a:pPr algn="ctr"/>
            <a:r>
              <a:rPr lang="en-US" dirty="0">
                <a:solidFill>
                  <a:srgbClr val="000000"/>
                </a:solidFill>
                <a:cs typeface="Gill Sans" panose="020B0502020104020203" pitchFamily="34" charset="-79"/>
              </a:rPr>
              <a:t>growth rate</a:t>
            </a:r>
            <a:endParaRPr lang="en-US" dirty="0">
              <a:solidFill>
                <a:srgbClr val="000000"/>
              </a:solidFill>
              <a:effectLst/>
              <a:cs typeface="Gill Sans" panose="020B0502020104020203" pitchFamily="34" charset="-79"/>
            </a:endParaRPr>
          </a:p>
        </p:txBody>
      </p:sp>
      <p:sp>
        <p:nvSpPr>
          <p:cNvPr id="27" name="Rectangle 26">
            <a:extLst>
              <a:ext uri="{FF2B5EF4-FFF2-40B4-BE49-F238E27FC236}">
                <a16:creationId xmlns:a16="http://schemas.microsoft.com/office/drawing/2014/main" id="{10A0F831-F92C-673D-9A0E-72A9AEAC2F24}"/>
              </a:ext>
            </a:extLst>
          </p:cNvPr>
          <p:cNvSpPr/>
          <p:nvPr/>
        </p:nvSpPr>
        <p:spPr>
          <a:xfrm>
            <a:off x="4320933" y="2420899"/>
            <a:ext cx="1903718" cy="1200329"/>
          </a:xfrm>
          <a:prstGeom prst="rect">
            <a:avLst/>
          </a:prstGeom>
        </p:spPr>
        <p:txBody>
          <a:bodyPr wrap="square">
            <a:spAutoFit/>
          </a:bodyPr>
          <a:lstStyle/>
          <a:p>
            <a:pPr algn="ctr"/>
            <a:r>
              <a:rPr lang="en-US" i="1" dirty="0">
                <a:solidFill>
                  <a:srgbClr val="000000"/>
                </a:solidFill>
                <a:cs typeface="Gill Sans" panose="020B0502020104020203" pitchFamily="34" charset="-79"/>
              </a:rPr>
              <a:t>a</a:t>
            </a:r>
            <a:r>
              <a:rPr lang="en-US" dirty="0">
                <a:solidFill>
                  <a:srgbClr val="000000"/>
                </a:solidFill>
                <a:cs typeface="Gill Sans" panose="020B0502020104020203" pitchFamily="34" charset="-79"/>
              </a:rPr>
              <a:t> and </a:t>
            </a:r>
            <a:r>
              <a:rPr lang="en-US" i="1" dirty="0">
                <a:solidFill>
                  <a:srgbClr val="000000"/>
                </a:solidFill>
                <a:cs typeface="Gill Sans" panose="020B0502020104020203" pitchFamily="34" charset="-79"/>
              </a:rPr>
              <a:t>b</a:t>
            </a:r>
            <a:r>
              <a:rPr lang="en-US" dirty="0">
                <a:solidFill>
                  <a:srgbClr val="000000"/>
                </a:solidFill>
                <a:cs typeface="Gill Sans" panose="020B0502020104020203" pitchFamily="34" charset="-79"/>
              </a:rPr>
              <a:t> control the strength of density dependence.</a:t>
            </a:r>
            <a:endParaRPr lang="en-US" dirty="0">
              <a:solidFill>
                <a:srgbClr val="000000"/>
              </a:solidFill>
              <a:effectLst/>
              <a:cs typeface="Gill Sans" panose="020B0502020104020203" pitchFamily="34" charset="-79"/>
            </a:endParaRPr>
          </a:p>
        </p:txBody>
      </p:sp>
      <p:sp>
        <p:nvSpPr>
          <p:cNvPr id="28" name="Right Brace 27">
            <a:extLst>
              <a:ext uri="{FF2B5EF4-FFF2-40B4-BE49-F238E27FC236}">
                <a16:creationId xmlns:a16="http://schemas.microsoft.com/office/drawing/2014/main" id="{35E45261-AFAD-4F6A-EC09-7D26E18A027F}"/>
              </a:ext>
            </a:extLst>
          </p:cNvPr>
          <p:cNvSpPr/>
          <p:nvPr/>
        </p:nvSpPr>
        <p:spPr>
          <a:xfrm>
            <a:off x="4279520" y="2613854"/>
            <a:ext cx="154346" cy="63764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F1302EA-C74A-058F-7B00-2B3B58595925}"/>
                  </a:ext>
                </a:extLst>
              </p:cNvPr>
              <p:cNvSpPr txBox="1"/>
              <p:nvPr/>
            </p:nvSpPr>
            <p:spPr>
              <a:xfrm>
                <a:off x="1165001" y="5670529"/>
                <a:ext cx="3501957" cy="8740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i="1">
                              <a:latin typeface="Cambria Math" panose="02040503050406030204" pitchFamily="18" charset="0"/>
                            </a:rPr>
                            <m:t>𝑁</m:t>
                          </m:r>
                        </m:e>
                        <m:sub>
                          <m:r>
                            <a:rPr lang="en-US" sz="3000" b="0" i="1" smtClean="0">
                              <a:latin typeface="Cambria Math" panose="02040503050406030204" pitchFamily="18" charset="0"/>
                            </a:rPr>
                            <m:t>𝑡</m:t>
                          </m:r>
                          <m:r>
                            <a:rPr lang="en-US" sz="3000" b="0" i="1" smtClean="0">
                              <a:latin typeface="Cambria Math" panose="02040503050406030204" pitchFamily="18" charset="0"/>
                            </a:rPr>
                            <m:t>+1</m:t>
                          </m:r>
                        </m:sub>
                      </m:sSub>
                      <m:r>
                        <a:rPr lang="en-US" sz="3000" b="0" i="1" smtClean="0">
                          <a:latin typeface="Cambria Math" panose="02040503050406030204" pitchFamily="18" charset="0"/>
                        </a:rPr>
                        <m:t>=</m:t>
                      </m:r>
                      <m:sSub>
                        <m:sSubPr>
                          <m:ctrlPr>
                            <a:rPr lang="en-US" sz="3000" b="0" i="1" smtClean="0">
                              <a:latin typeface="Cambria Math" panose="02040503050406030204" pitchFamily="18" charset="0"/>
                            </a:rPr>
                          </m:ctrlPr>
                        </m:sSubPr>
                        <m:e>
                          <m:r>
                            <a:rPr lang="en-US" sz="3000" i="1">
                              <a:latin typeface="Cambria Math" panose="02040503050406030204" pitchFamily="18" charset="0"/>
                            </a:rPr>
                            <m:t>𝑁</m:t>
                          </m:r>
                        </m:e>
                        <m:sub>
                          <m:r>
                            <a:rPr lang="en-US" sz="3000" b="0" i="1" smtClean="0">
                              <a:latin typeface="Cambria Math" panose="02040503050406030204" pitchFamily="18" charset="0"/>
                            </a:rPr>
                            <m:t>𝑡</m:t>
                          </m:r>
                        </m:sub>
                      </m:sSub>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sSub>
                                <m:sSubPr>
                                  <m:ctrlPr>
                                    <a:rPr lang="en-US" sz="3000" b="0" i="1" smtClean="0">
                                      <a:latin typeface="Cambria Math" panose="02040503050406030204" pitchFamily="18" charset="0"/>
                                    </a:rPr>
                                  </m:ctrlPr>
                                </m:sSubPr>
                                <m:e>
                                  <m:r>
                                    <a:rPr lang="en-US" sz="3000" i="1">
                                      <a:latin typeface="Cambria Math" panose="02040503050406030204" pitchFamily="18" charset="0"/>
                                    </a:rPr>
                                    <m:t>𝑁</m:t>
                                  </m:r>
                                </m:e>
                                <m:sub>
                                  <m:r>
                                    <a:rPr lang="en-US" sz="3000" b="0" i="1" smtClean="0">
                                      <a:latin typeface="Cambria Math" panose="02040503050406030204" pitchFamily="18" charset="0"/>
                                    </a:rPr>
                                    <m:t>𝑡</m:t>
                                  </m:r>
                                </m:sub>
                              </m:sSub>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29" name="TextBox 28">
                <a:extLst>
                  <a:ext uri="{FF2B5EF4-FFF2-40B4-BE49-F238E27FC236}">
                    <a16:creationId xmlns:a16="http://schemas.microsoft.com/office/drawing/2014/main" id="{0F1302EA-C74A-058F-7B00-2B3B58595925}"/>
                  </a:ext>
                </a:extLst>
              </p:cNvPr>
              <p:cNvSpPr txBox="1">
                <a:spLocks noRot="1" noChangeAspect="1" noMove="1" noResize="1" noEditPoints="1" noAdjustHandles="1" noChangeArrowheads="1" noChangeShapeType="1" noTextEdit="1"/>
              </p:cNvSpPr>
              <p:nvPr/>
            </p:nvSpPr>
            <p:spPr>
              <a:xfrm>
                <a:off x="1165001" y="5670529"/>
                <a:ext cx="3501957" cy="874085"/>
              </a:xfrm>
              <a:prstGeom prst="rect">
                <a:avLst/>
              </a:prstGeom>
              <a:blipFill>
                <a:blip r:embed="rId6"/>
                <a:stretch>
                  <a:fillRect t="-1429" b="-11429"/>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90DA6C9C-AB5B-444F-CD27-89E2583EC074}"/>
              </a:ext>
            </a:extLst>
          </p:cNvPr>
          <p:cNvSpPr txBox="1"/>
          <p:nvPr/>
        </p:nvSpPr>
        <p:spPr>
          <a:xfrm>
            <a:off x="320952" y="5193847"/>
            <a:ext cx="5705814" cy="769441"/>
          </a:xfrm>
          <a:prstGeom prst="rect">
            <a:avLst/>
          </a:prstGeom>
          <a:noFill/>
        </p:spPr>
        <p:txBody>
          <a:bodyPr wrap="square">
            <a:spAutoFit/>
          </a:bodyPr>
          <a:lstStyle/>
          <a:p>
            <a:r>
              <a:rPr lang="en-US" sz="2200" dirty="0">
                <a:effectLst/>
                <a:latin typeface="Helvetica" pitchFamily="2" charset="0"/>
              </a:rPr>
              <a:t>Similar to the simple logistic growth equation!</a:t>
            </a:r>
            <a:endParaRPr lang="en-US" dirty="0">
              <a:effectLst/>
              <a:latin typeface="Helvetica" pitchFamily="2" charset="0"/>
            </a:endParaRPr>
          </a:p>
        </p:txBody>
      </p:sp>
    </p:spTree>
    <p:extLst>
      <p:ext uri="{BB962C8B-B14F-4D97-AF65-F5344CB8AC3E}">
        <p14:creationId xmlns:p14="http://schemas.microsoft.com/office/powerpoint/2010/main" val="2520901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9E9B7-64F5-8006-D33D-0CA4AD90F46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6A78895-24C7-562D-689D-64F82E569689}"/>
              </a:ext>
            </a:extLst>
          </p:cNvPr>
          <p:cNvSpPr/>
          <p:nvPr/>
        </p:nvSpPr>
        <p:spPr>
          <a:xfrm>
            <a:off x="3229585" y="2632122"/>
            <a:ext cx="522859" cy="456487"/>
          </a:xfrm>
          <a:prstGeom prst="rect">
            <a:avLst/>
          </a:prstGeom>
          <a:solidFill>
            <a:srgbClr val="FFFF00">
              <a:alpha val="4742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E7FF8E-046A-5310-0E6A-106D36A1D73B}"/>
              </a:ext>
            </a:extLst>
          </p:cNvPr>
          <p:cNvSpPr>
            <a:spLocks noGrp="1"/>
          </p:cNvSpPr>
          <p:nvPr>
            <p:ph type="title"/>
          </p:nvPr>
        </p:nvSpPr>
        <p:spPr>
          <a:xfrm>
            <a:off x="680935" y="173897"/>
            <a:ext cx="11511065" cy="1325563"/>
          </a:xfrm>
        </p:spPr>
        <p:txBody>
          <a:bodyPr/>
          <a:lstStyle/>
          <a:p>
            <a:r>
              <a:rPr lang="en-US" dirty="0"/>
              <a:t>Logistic growth equation</a:t>
            </a:r>
          </a:p>
        </p:txBody>
      </p:sp>
      <p:sp>
        <p:nvSpPr>
          <p:cNvPr id="8" name="TextBox 7">
            <a:extLst>
              <a:ext uri="{FF2B5EF4-FFF2-40B4-BE49-F238E27FC236}">
                <a16:creationId xmlns:a16="http://schemas.microsoft.com/office/drawing/2014/main" id="{BE5CABBD-CDDE-571A-E814-EB291D2A6521}"/>
              </a:ext>
            </a:extLst>
          </p:cNvPr>
          <p:cNvSpPr txBox="1"/>
          <p:nvPr/>
        </p:nvSpPr>
        <p:spPr>
          <a:xfrm>
            <a:off x="8190689" y="330740"/>
            <a:ext cx="4001311" cy="3416320"/>
          </a:xfrm>
          <a:prstGeom prst="rect">
            <a:avLst/>
          </a:prstGeom>
          <a:noFill/>
        </p:spPr>
        <p:txBody>
          <a:bodyPr wrap="square">
            <a:spAutoFit/>
          </a:bodyPr>
          <a:lstStyle/>
          <a:p>
            <a:r>
              <a:rPr lang="en-US" sz="2200" i="1" dirty="0">
                <a:effectLst/>
                <a:latin typeface="Helvetica" pitchFamily="2" charset="0"/>
              </a:rPr>
              <a:t>“We shall not insist on the hypothesis of geometric progression, given that it can hold only in very special</a:t>
            </a:r>
            <a:endParaRPr lang="en-US" sz="2200" dirty="0">
              <a:effectLst/>
              <a:latin typeface="Helvetica" pitchFamily="2" charset="0"/>
            </a:endParaRPr>
          </a:p>
          <a:p>
            <a:r>
              <a:rPr lang="en-US" sz="2200" i="1" dirty="0">
                <a:effectLst/>
                <a:latin typeface="Helvetica" pitchFamily="2" charset="0"/>
              </a:rPr>
              <a:t>circumstances; for example, when a fertile territory of almost unlimited size happens to be inhabited by people…” </a:t>
            </a:r>
          </a:p>
          <a:p>
            <a:endParaRPr lang="en-US" sz="2200" i="1" dirty="0">
              <a:effectLst/>
              <a:latin typeface="Helvetica" pitchFamily="2" charset="0"/>
            </a:endParaRPr>
          </a:p>
          <a:p>
            <a:r>
              <a:rPr lang="en-US" i="0" dirty="0">
                <a:effectLst/>
                <a:latin typeface="Helvetica" pitchFamily="2" charset="0"/>
              </a:rPr>
              <a:t>- Pierre-Francois Verhulst </a:t>
            </a:r>
            <a:r>
              <a:rPr lang="en-US" dirty="0">
                <a:effectLst/>
                <a:latin typeface="Helvetica" pitchFamily="2" charset="0"/>
              </a:rPr>
              <a:t>(1838)</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EB24AAB-9D27-5082-4E33-42024BFEF92D}"/>
                  </a:ext>
                </a:extLst>
              </p:cNvPr>
              <p:cNvSpPr txBox="1"/>
              <p:nvPr/>
            </p:nvSpPr>
            <p:spPr>
              <a:xfrm>
                <a:off x="680935" y="21288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2EB24AAB-9D27-5082-4E33-42024BFEF92D}"/>
                  </a:ext>
                </a:extLst>
              </p:cNvPr>
              <p:cNvSpPr txBox="1">
                <a:spLocks noRot="1" noChangeAspect="1" noMove="1" noResize="1" noEditPoints="1" noAdjustHandles="1" noChangeArrowheads="1" noChangeShapeType="1" noTextEdit="1"/>
              </p:cNvSpPr>
              <p:nvPr/>
            </p:nvSpPr>
            <p:spPr>
              <a:xfrm>
                <a:off x="680935" y="2128806"/>
                <a:ext cx="3501957" cy="886268"/>
              </a:xfrm>
              <a:prstGeom prst="rect">
                <a:avLst/>
              </a:prstGeom>
              <a:blipFill>
                <a:blip r:embed="rId3"/>
                <a:stretch>
                  <a:fillRect t="-1408" b="-12676"/>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D96F5710-4E33-0A3D-E269-DEA2CDD046F1}"/>
              </a:ext>
            </a:extLst>
          </p:cNvPr>
          <p:cNvCxnSpPr>
            <a:cxnSpLocks/>
          </p:cNvCxnSpPr>
          <p:nvPr/>
        </p:nvCxnSpPr>
        <p:spPr>
          <a:xfrm flipV="1">
            <a:off x="3459804" y="3184476"/>
            <a:ext cx="0" cy="5625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0C3B176-E03B-8751-55C3-4B8730AF5A10}"/>
              </a:ext>
            </a:extLst>
          </p:cNvPr>
          <p:cNvCxnSpPr>
            <a:cxnSpLocks/>
          </p:cNvCxnSpPr>
          <p:nvPr/>
        </p:nvCxnSpPr>
        <p:spPr>
          <a:xfrm flipH="1">
            <a:off x="4182892" y="2373549"/>
            <a:ext cx="7036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8E4212-4E8A-76EC-F1E2-7F792125B65A}"/>
              </a:ext>
            </a:extLst>
          </p:cNvPr>
          <p:cNvCxnSpPr>
            <a:cxnSpLocks/>
          </p:cNvCxnSpPr>
          <p:nvPr/>
        </p:nvCxnSpPr>
        <p:spPr>
          <a:xfrm flipV="1">
            <a:off x="2075234" y="3184476"/>
            <a:ext cx="0" cy="5625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B7848DF-6385-EFA8-942F-A5478DE6BA08}"/>
              </a:ext>
            </a:extLst>
          </p:cNvPr>
          <p:cNvSpPr txBox="1"/>
          <p:nvPr/>
        </p:nvSpPr>
        <p:spPr>
          <a:xfrm>
            <a:off x="4912465" y="2158105"/>
            <a:ext cx="4001311" cy="430887"/>
          </a:xfrm>
          <a:prstGeom prst="rect">
            <a:avLst/>
          </a:prstGeom>
          <a:noFill/>
        </p:spPr>
        <p:txBody>
          <a:bodyPr wrap="square">
            <a:spAutoFit/>
          </a:bodyPr>
          <a:lstStyle/>
          <a:p>
            <a:r>
              <a:rPr lang="en-US" sz="2200" dirty="0">
                <a:effectLst/>
                <a:latin typeface="Helvetica" pitchFamily="2" charset="0"/>
              </a:rPr>
              <a:t>population size</a:t>
            </a:r>
            <a:endParaRPr lang="en-US" dirty="0">
              <a:effectLst/>
              <a:latin typeface="Helvetica" pitchFamily="2" charset="0"/>
            </a:endParaRPr>
          </a:p>
        </p:txBody>
      </p:sp>
      <p:sp>
        <p:nvSpPr>
          <p:cNvPr id="22" name="TextBox 21">
            <a:extLst>
              <a:ext uri="{FF2B5EF4-FFF2-40B4-BE49-F238E27FC236}">
                <a16:creationId xmlns:a16="http://schemas.microsoft.com/office/drawing/2014/main" id="{78117417-DDDC-7A2E-1DA8-1EB39C2E3967}"/>
              </a:ext>
            </a:extLst>
          </p:cNvPr>
          <p:cNvSpPr txBox="1"/>
          <p:nvPr/>
        </p:nvSpPr>
        <p:spPr>
          <a:xfrm>
            <a:off x="2534052" y="3842927"/>
            <a:ext cx="4001311" cy="430887"/>
          </a:xfrm>
          <a:prstGeom prst="rect">
            <a:avLst/>
          </a:prstGeom>
          <a:noFill/>
        </p:spPr>
        <p:txBody>
          <a:bodyPr wrap="square">
            <a:spAutoFit/>
          </a:bodyPr>
          <a:lstStyle/>
          <a:p>
            <a:r>
              <a:rPr lang="en-US" sz="2200" b="1" dirty="0">
                <a:solidFill>
                  <a:srgbClr val="C00000"/>
                </a:solidFill>
                <a:effectLst/>
                <a:latin typeface="Helvetica" pitchFamily="2" charset="0"/>
              </a:rPr>
              <a:t>carrying capacity</a:t>
            </a:r>
            <a:endParaRPr lang="en-US" b="1" dirty="0">
              <a:solidFill>
                <a:srgbClr val="C00000"/>
              </a:solidFill>
              <a:effectLst/>
              <a:latin typeface="Helvetica" pitchFamily="2" charset="0"/>
            </a:endParaRPr>
          </a:p>
        </p:txBody>
      </p:sp>
      <p:sp>
        <p:nvSpPr>
          <p:cNvPr id="23" name="TextBox 22">
            <a:extLst>
              <a:ext uri="{FF2B5EF4-FFF2-40B4-BE49-F238E27FC236}">
                <a16:creationId xmlns:a16="http://schemas.microsoft.com/office/drawing/2014/main" id="{6C1AC1E8-F9E3-C391-28B6-66DE4BB258A2}"/>
              </a:ext>
            </a:extLst>
          </p:cNvPr>
          <p:cNvSpPr txBox="1"/>
          <p:nvPr/>
        </p:nvSpPr>
        <p:spPr>
          <a:xfrm>
            <a:off x="322630" y="3841603"/>
            <a:ext cx="2211422" cy="769441"/>
          </a:xfrm>
          <a:prstGeom prst="rect">
            <a:avLst/>
          </a:prstGeom>
          <a:noFill/>
        </p:spPr>
        <p:txBody>
          <a:bodyPr wrap="square">
            <a:spAutoFit/>
          </a:bodyPr>
          <a:lstStyle/>
          <a:p>
            <a:r>
              <a:rPr lang="en-US" sz="2200" dirty="0">
                <a:effectLst/>
                <a:latin typeface="Helvetica" pitchFamily="2" charset="0"/>
              </a:rPr>
              <a:t>intrinsic growth rate</a:t>
            </a:r>
            <a:endParaRPr lang="en-US" dirty="0">
              <a:effectLst/>
              <a:latin typeface="Helvetica" pitchFamily="2" charset="0"/>
            </a:endParaRPr>
          </a:p>
        </p:txBody>
      </p:sp>
      <p:cxnSp>
        <p:nvCxnSpPr>
          <p:cNvPr id="5" name="Straight Arrow Connector 4">
            <a:extLst>
              <a:ext uri="{FF2B5EF4-FFF2-40B4-BE49-F238E27FC236}">
                <a16:creationId xmlns:a16="http://schemas.microsoft.com/office/drawing/2014/main" id="{C75F09F8-E478-05EA-505F-351D6713A828}"/>
              </a:ext>
            </a:extLst>
          </p:cNvPr>
          <p:cNvCxnSpPr>
            <a:cxnSpLocks/>
          </p:cNvCxnSpPr>
          <p:nvPr/>
        </p:nvCxnSpPr>
        <p:spPr>
          <a:xfrm>
            <a:off x="680935" y="2017659"/>
            <a:ext cx="262962" cy="1404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BAC5192-6CDB-D68C-C951-E9287B9724EF}"/>
              </a:ext>
            </a:extLst>
          </p:cNvPr>
          <p:cNvSpPr txBox="1"/>
          <p:nvPr/>
        </p:nvSpPr>
        <p:spPr>
          <a:xfrm>
            <a:off x="202091" y="1261267"/>
            <a:ext cx="3886203" cy="769441"/>
          </a:xfrm>
          <a:prstGeom prst="rect">
            <a:avLst/>
          </a:prstGeom>
          <a:noFill/>
        </p:spPr>
        <p:txBody>
          <a:bodyPr wrap="square">
            <a:spAutoFit/>
          </a:bodyPr>
          <a:lstStyle/>
          <a:p>
            <a:r>
              <a:rPr lang="en-US" sz="2200" dirty="0">
                <a:latin typeface="Helvetica" pitchFamily="2" charset="0"/>
              </a:rPr>
              <a:t>c</a:t>
            </a:r>
            <a:r>
              <a:rPr lang="en-US" sz="2200" dirty="0">
                <a:effectLst/>
                <a:latin typeface="Helvetica" pitchFamily="2" charset="0"/>
              </a:rPr>
              <a:t>hange in population abundance per unit time</a:t>
            </a:r>
            <a:endParaRPr lang="en-US" dirty="0">
              <a:effectLst/>
              <a:latin typeface="Helvetica" pitchFamily="2" charset="0"/>
            </a:endParaRPr>
          </a:p>
        </p:txBody>
      </p:sp>
    </p:spTree>
    <p:extLst>
      <p:ext uri="{BB962C8B-B14F-4D97-AF65-F5344CB8AC3E}">
        <p14:creationId xmlns:p14="http://schemas.microsoft.com/office/powerpoint/2010/main" val="13659315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55A1EBF-46B9-4D84-1C2D-2A7ABF78FF11}"/>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6A236B-D74A-36C7-78A0-334ED46ACC62}"/>
              </a:ext>
            </a:extLst>
          </p:cNvPr>
          <p:cNvSpPr>
            <a:spLocks noGrp="1"/>
          </p:cNvSpPr>
          <p:nvPr>
            <p:ph type="title"/>
          </p:nvPr>
        </p:nvSpPr>
        <p:spPr>
          <a:xfrm>
            <a:off x="838200" y="365125"/>
            <a:ext cx="10515600" cy="1325563"/>
          </a:xfrm>
        </p:spPr>
        <p:txBody>
          <a:bodyPr/>
          <a:lstStyle/>
          <a:p>
            <a:r>
              <a:rPr lang="en-US" dirty="0"/>
              <a:t>Structured populations in practice</a:t>
            </a:r>
          </a:p>
        </p:txBody>
      </p:sp>
      <p:sp>
        <p:nvSpPr>
          <p:cNvPr id="11" name="TextBox 10">
            <a:extLst>
              <a:ext uri="{FF2B5EF4-FFF2-40B4-BE49-F238E27FC236}">
                <a16:creationId xmlns:a16="http://schemas.microsoft.com/office/drawing/2014/main" id="{DF58D734-0A06-112F-8831-7DDCDF03D363}"/>
              </a:ext>
            </a:extLst>
          </p:cNvPr>
          <p:cNvSpPr txBox="1"/>
          <p:nvPr/>
        </p:nvSpPr>
        <p:spPr>
          <a:xfrm>
            <a:off x="838200" y="1707773"/>
            <a:ext cx="8391331" cy="769441"/>
          </a:xfrm>
          <a:prstGeom prst="rect">
            <a:avLst/>
          </a:prstGeom>
          <a:noFill/>
        </p:spPr>
        <p:txBody>
          <a:bodyPr wrap="square">
            <a:spAutoFit/>
          </a:bodyPr>
          <a:lstStyle/>
          <a:p>
            <a:r>
              <a:rPr lang="en-US" sz="2200" dirty="0">
                <a:effectLst/>
                <a:latin typeface="Helvetica" pitchFamily="2" charset="0"/>
              </a:rPr>
              <a:t>In later work, the authors added </a:t>
            </a:r>
            <a:r>
              <a:rPr lang="en-US" sz="2200" b="1" dirty="0">
                <a:solidFill>
                  <a:srgbClr val="C00000"/>
                </a:solidFill>
                <a:effectLst/>
                <a:latin typeface="Helvetica" pitchFamily="2" charset="0"/>
              </a:rPr>
              <a:t>environmental stochasticity </a:t>
            </a:r>
            <a:r>
              <a:rPr lang="en-US" sz="2200" dirty="0">
                <a:effectLst/>
                <a:latin typeface="Helvetica" pitchFamily="2" charset="0"/>
              </a:rPr>
              <a:t>(bad </a:t>
            </a:r>
            <a:r>
              <a:rPr lang="en-US" sz="2200" dirty="0">
                <a:latin typeface="Helvetica" pitchFamily="2" charset="0"/>
              </a:rPr>
              <a:t>weather) t</a:t>
            </a:r>
            <a:r>
              <a:rPr lang="en-US" sz="2200" dirty="0">
                <a:effectLst/>
                <a:latin typeface="Helvetica" pitchFamily="2" charset="0"/>
              </a:rPr>
              <a:t>o </a:t>
            </a:r>
            <a:r>
              <a:rPr lang="en-US" sz="2200" b="1" dirty="0">
                <a:solidFill>
                  <a:srgbClr val="C00000"/>
                </a:solidFill>
                <a:effectLst/>
                <a:latin typeface="Helvetica" pitchFamily="2" charset="0"/>
              </a:rPr>
              <a:t>better represent</a:t>
            </a:r>
            <a:r>
              <a:rPr lang="en-US" sz="2200" dirty="0">
                <a:effectLst/>
                <a:latin typeface="Helvetica" pitchFamily="2" charset="0"/>
              </a:rPr>
              <a:t> the data……</a:t>
            </a:r>
            <a:endParaRPr lang="en-US" dirty="0">
              <a:effectLst/>
              <a:latin typeface="Helvetica" pitchFamily="2" charset="0"/>
            </a:endParaRPr>
          </a:p>
        </p:txBody>
      </p:sp>
      <p:pic>
        <p:nvPicPr>
          <p:cNvPr id="20" name="Picture 19" descr="Chart, scatter chart&#10;&#10;Description automatically generated">
            <a:extLst>
              <a:ext uri="{FF2B5EF4-FFF2-40B4-BE49-F238E27FC236}">
                <a16:creationId xmlns:a16="http://schemas.microsoft.com/office/drawing/2014/main" id="{46159E0B-6E01-F853-B52F-7F3568C9A5AD}"/>
              </a:ext>
            </a:extLst>
          </p:cNvPr>
          <p:cNvPicPr>
            <a:picLocks noChangeAspect="1"/>
          </p:cNvPicPr>
          <p:nvPr/>
        </p:nvPicPr>
        <p:blipFill rotWithShape="1">
          <a:blip r:embed="rId3"/>
          <a:srcRect l="53200" t="-1" b="51468"/>
          <a:stretch/>
        </p:blipFill>
        <p:spPr>
          <a:xfrm>
            <a:off x="7802879" y="3185691"/>
            <a:ext cx="4141465" cy="3550389"/>
          </a:xfrm>
          <a:prstGeom prst="rect">
            <a:avLst/>
          </a:prstGeom>
        </p:spPr>
      </p:pic>
      <p:pic>
        <p:nvPicPr>
          <p:cNvPr id="22" name="Picture 21" descr="Graphical user interface, text, application, email&#10;&#10;Description automatically generated">
            <a:extLst>
              <a:ext uri="{FF2B5EF4-FFF2-40B4-BE49-F238E27FC236}">
                <a16:creationId xmlns:a16="http://schemas.microsoft.com/office/drawing/2014/main" id="{59DFA64C-2F9D-41AF-B444-5C359909C8BC}"/>
              </a:ext>
            </a:extLst>
          </p:cNvPr>
          <p:cNvPicPr>
            <a:picLocks noChangeAspect="1"/>
          </p:cNvPicPr>
          <p:nvPr/>
        </p:nvPicPr>
        <p:blipFill>
          <a:blip r:embed="rId4"/>
          <a:stretch>
            <a:fillRect/>
          </a:stretch>
        </p:blipFill>
        <p:spPr>
          <a:xfrm>
            <a:off x="838200" y="2671659"/>
            <a:ext cx="7100361" cy="2357541"/>
          </a:xfrm>
          <a:prstGeom prst="rect">
            <a:avLst/>
          </a:prstGeom>
        </p:spPr>
      </p:pic>
      <p:sp>
        <p:nvSpPr>
          <p:cNvPr id="24" name="Rectangle 23">
            <a:extLst>
              <a:ext uri="{FF2B5EF4-FFF2-40B4-BE49-F238E27FC236}">
                <a16:creationId xmlns:a16="http://schemas.microsoft.com/office/drawing/2014/main" id="{FF6483D1-0E9A-6E81-5E34-6C9F4D223730}"/>
              </a:ext>
            </a:extLst>
          </p:cNvPr>
          <p:cNvSpPr/>
          <p:nvPr/>
        </p:nvSpPr>
        <p:spPr>
          <a:xfrm>
            <a:off x="8046720" y="3185691"/>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07398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55A1EBF-46B9-4D84-1C2D-2A7ABF78FF11}"/>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6A236B-D74A-36C7-78A0-334ED46ACC62}"/>
              </a:ext>
            </a:extLst>
          </p:cNvPr>
          <p:cNvSpPr>
            <a:spLocks noGrp="1"/>
          </p:cNvSpPr>
          <p:nvPr>
            <p:ph type="title"/>
          </p:nvPr>
        </p:nvSpPr>
        <p:spPr>
          <a:xfrm>
            <a:off x="838200" y="365125"/>
            <a:ext cx="10515600" cy="1325563"/>
          </a:xfrm>
        </p:spPr>
        <p:txBody>
          <a:bodyPr/>
          <a:lstStyle/>
          <a:p>
            <a:r>
              <a:rPr lang="en-US" dirty="0"/>
              <a:t>Structured populations in practice</a:t>
            </a:r>
          </a:p>
        </p:txBody>
      </p:sp>
      <p:sp>
        <p:nvSpPr>
          <p:cNvPr id="11" name="TextBox 10">
            <a:extLst>
              <a:ext uri="{FF2B5EF4-FFF2-40B4-BE49-F238E27FC236}">
                <a16:creationId xmlns:a16="http://schemas.microsoft.com/office/drawing/2014/main" id="{DF58D734-0A06-112F-8831-7DDCDF03D363}"/>
              </a:ext>
            </a:extLst>
          </p:cNvPr>
          <p:cNvSpPr txBox="1"/>
          <p:nvPr/>
        </p:nvSpPr>
        <p:spPr>
          <a:xfrm>
            <a:off x="838200" y="1707773"/>
            <a:ext cx="8391331" cy="769441"/>
          </a:xfrm>
          <a:prstGeom prst="rect">
            <a:avLst/>
          </a:prstGeom>
          <a:noFill/>
        </p:spPr>
        <p:txBody>
          <a:bodyPr wrap="square">
            <a:spAutoFit/>
          </a:bodyPr>
          <a:lstStyle/>
          <a:p>
            <a:r>
              <a:rPr lang="en-US" sz="2200" dirty="0">
                <a:effectLst/>
                <a:latin typeface="Helvetica" pitchFamily="2" charset="0"/>
              </a:rPr>
              <a:t>In later work, the authors added </a:t>
            </a:r>
            <a:r>
              <a:rPr lang="en-US" sz="2200" b="1" dirty="0">
                <a:solidFill>
                  <a:srgbClr val="C00000"/>
                </a:solidFill>
                <a:effectLst/>
                <a:latin typeface="Helvetica" pitchFamily="2" charset="0"/>
              </a:rPr>
              <a:t>environmental stochasticity </a:t>
            </a:r>
            <a:r>
              <a:rPr lang="en-US" sz="2200" dirty="0">
                <a:effectLst/>
                <a:latin typeface="Helvetica" pitchFamily="2" charset="0"/>
              </a:rPr>
              <a:t>(bad </a:t>
            </a:r>
            <a:r>
              <a:rPr lang="en-US" sz="2200" dirty="0">
                <a:latin typeface="Helvetica" pitchFamily="2" charset="0"/>
              </a:rPr>
              <a:t>weather) t</a:t>
            </a:r>
            <a:r>
              <a:rPr lang="en-US" sz="2200" dirty="0">
                <a:effectLst/>
                <a:latin typeface="Helvetica" pitchFamily="2" charset="0"/>
              </a:rPr>
              <a:t>o </a:t>
            </a:r>
            <a:r>
              <a:rPr lang="en-US" sz="2200" b="1" dirty="0">
                <a:solidFill>
                  <a:srgbClr val="C00000"/>
                </a:solidFill>
                <a:effectLst/>
                <a:latin typeface="Helvetica" pitchFamily="2" charset="0"/>
              </a:rPr>
              <a:t>better represent</a:t>
            </a:r>
            <a:r>
              <a:rPr lang="en-US" sz="2200" dirty="0">
                <a:effectLst/>
                <a:latin typeface="Helvetica" pitchFamily="2" charset="0"/>
              </a:rPr>
              <a:t> the data……</a:t>
            </a:r>
            <a:endParaRPr lang="en-US" dirty="0">
              <a:effectLst/>
              <a:latin typeface="Helvetica" pitchFamily="2" charset="0"/>
            </a:endParaRPr>
          </a:p>
        </p:txBody>
      </p:sp>
      <p:pic>
        <p:nvPicPr>
          <p:cNvPr id="7" name="Picture 6" descr="Chart, scatter chart&#10;&#10;Description automatically generated">
            <a:extLst>
              <a:ext uri="{FF2B5EF4-FFF2-40B4-BE49-F238E27FC236}">
                <a16:creationId xmlns:a16="http://schemas.microsoft.com/office/drawing/2014/main" id="{38F62BCF-0BBD-04D4-AE54-471E36A4126D}"/>
              </a:ext>
            </a:extLst>
          </p:cNvPr>
          <p:cNvPicPr>
            <a:picLocks noChangeAspect="1"/>
          </p:cNvPicPr>
          <p:nvPr/>
        </p:nvPicPr>
        <p:blipFill rotWithShape="1">
          <a:blip r:embed="rId3"/>
          <a:srcRect l="53200" t="-1" b="51468"/>
          <a:stretch/>
        </p:blipFill>
        <p:spPr>
          <a:xfrm>
            <a:off x="7802879" y="3185691"/>
            <a:ext cx="4141465" cy="3550389"/>
          </a:xfrm>
          <a:prstGeom prst="rect">
            <a:avLst/>
          </a:prstGeom>
        </p:spPr>
      </p:pic>
      <p:pic>
        <p:nvPicPr>
          <p:cNvPr id="8" name="Picture 7" descr="Graphical user interface, text, application, email&#10;&#10;Description automatically generated">
            <a:extLst>
              <a:ext uri="{FF2B5EF4-FFF2-40B4-BE49-F238E27FC236}">
                <a16:creationId xmlns:a16="http://schemas.microsoft.com/office/drawing/2014/main" id="{6705E1D0-7307-F7E3-1873-5CC45C366740}"/>
              </a:ext>
            </a:extLst>
          </p:cNvPr>
          <p:cNvPicPr>
            <a:picLocks noChangeAspect="1"/>
          </p:cNvPicPr>
          <p:nvPr/>
        </p:nvPicPr>
        <p:blipFill>
          <a:blip r:embed="rId4"/>
          <a:stretch>
            <a:fillRect/>
          </a:stretch>
        </p:blipFill>
        <p:spPr>
          <a:xfrm>
            <a:off x="838200" y="2671659"/>
            <a:ext cx="7100361" cy="2357541"/>
          </a:xfrm>
          <a:prstGeom prst="rect">
            <a:avLst/>
          </a:prstGeom>
        </p:spPr>
      </p:pic>
      <p:sp>
        <p:nvSpPr>
          <p:cNvPr id="10" name="Rectangle 9">
            <a:extLst>
              <a:ext uri="{FF2B5EF4-FFF2-40B4-BE49-F238E27FC236}">
                <a16:creationId xmlns:a16="http://schemas.microsoft.com/office/drawing/2014/main" id="{D03D2F78-9B06-DE3F-2444-F0DB1AD8BADB}"/>
              </a:ext>
            </a:extLst>
          </p:cNvPr>
          <p:cNvSpPr/>
          <p:nvPr/>
        </p:nvSpPr>
        <p:spPr>
          <a:xfrm>
            <a:off x="8046720" y="3185691"/>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343C91B-B401-3441-544F-AEFE0DFF2971}"/>
              </a:ext>
            </a:extLst>
          </p:cNvPr>
          <p:cNvSpPr/>
          <p:nvPr/>
        </p:nvSpPr>
        <p:spPr>
          <a:xfrm>
            <a:off x="2179320" y="2671659"/>
            <a:ext cx="1706880" cy="483021"/>
          </a:xfrm>
          <a:prstGeom prst="rect">
            <a:avLst/>
          </a:prstGeom>
          <a:solidFill>
            <a:srgbClr val="FFFF00">
              <a:alpha val="3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6E1C880-945A-D117-7A58-53B0B244AF50}"/>
              </a:ext>
            </a:extLst>
          </p:cNvPr>
          <p:cNvSpPr/>
          <p:nvPr/>
        </p:nvSpPr>
        <p:spPr>
          <a:xfrm>
            <a:off x="853440" y="2625938"/>
            <a:ext cx="822960" cy="483021"/>
          </a:xfrm>
          <a:prstGeom prst="rect">
            <a:avLst/>
          </a:prstGeom>
          <a:solidFill>
            <a:srgbClr val="FFFF00">
              <a:alpha val="3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51E8EF4-5EEF-B6F9-7507-428178DF5AD0}"/>
              </a:ext>
            </a:extLst>
          </p:cNvPr>
          <p:cNvSpPr txBox="1"/>
          <p:nvPr/>
        </p:nvSpPr>
        <p:spPr>
          <a:xfrm>
            <a:off x="6936087" y="6452214"/>
            <a:ext cx="2774196" cy="369332"/>
          </a:xfrm>
          <a:prstGeom prst="rect">
            <a:avLst/>
          </a:prstGeom>
          <a:noFill/>
        </p:spPr>
        <p:txBody>
          <a:bodyPr wrap="square" rtlCol="0">
            <a:spAutoFit/>
          </a:bodyPr>
          <a:lstStyle/>
          <a:p>
            <a:r>
              <a:rPr lang="en-US" i="1" dirty="0"/>
              <a:t>sheep population at time t</a:t>
            </a:r>
          </a:p>
        </p:txBody>
      </p:sp>
      <p:cxnSp>
        <p:nvCxnSpPr>
          <p:cNvPr id="5" name="Straight Arrow Connector 4">
            <a:extLst>
              <a:ext uri="{FF2B5EF4-FFF2-40B4-BE49-F238E27FC236}">
                <a16:creationId xmlns:a16="http://schemas.microsoft.com/office/drawing/2014/main" id="{7F7F9982-F022-66CF-7BDD-4E20B176F0AA}"/>
              </a:ext>
            </a:extLst>
          </p:cNvPr>
          <p:cNvCxnSpPr>
            <a:cxnSpLocks/>
          </p:cNvCxnSpPr>
          <p:nvPr/>
        </p:nvCxnSpPr>
        <p:spPr>
          <a:xfrm>
            <a:off x="9546956" y="6636880"/>
            <a:ext cx="32665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0315421-A4FE-A452-53F3-3E32DE6E5D03}"/>
              </a:ext>
            </a:extLst>
          </p:cNvPr>
          <p:cNvCxnSpPr>
            <a:cxnSpLocks/>
          </p:cNvCxnSpPr>
          <p:nvPr/>
        </p:nvCxnSpPr>
        <p:spPr>
          <a:xfrm>
            <a:off x="7566869" y="4929889"/>
            <a:ext cx="32519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5B0E7D5-6C28-F4A7-C420-B3EEAF763659}"/>
              </a:ext>
            </a:extLst>
          </p:cNvPr>
          <p:cNvSpPr txBox="1"/>
          <p:nvPr/>
        </p:nvSpPr>
        <p:spPr>
          <a:xfrm>
            <a:off x="5950264" y="4378720"/>
            <a:ext cx="1701766" cy="923330"/>
          </a:xfrm>
          <a:prstGeom prst="rect">
            <a:avLst/>
          </a:prstGeom>
          <a:noFill/>
        </p:spPr>
        <p:txBody>
          <a:bodyPr wrap="square" rtlCol="0">
            <a:spAutoFit/>
          </a:bodyPr>
          <a:lstStyle/>
          <a:p>
            <a:pPr algn="ctr"/>
            <a:r>
              <a:rPr lang="en-US" i="1" dirty="0"/>
              <a:t>sheep population at time t+1</a:t>
            </a:r>
          </a:p>
        </p:txBody>
      </p:sp>
      <p:cxnSp>
        <p:nvCxnSpPr>
          <p:cNvPr id="21" name="Straight Arrow Connector 20">
            <a:extLst>
              <a:ext uri="{FF2B5EF4-FFF2-40B4-BE49-F238E27FC236}">
                <a16:creationId xmlns:a16="http://schemas.microsoft.com/office/drawing/2014/main" id="{929E2C8B-0DB7-3AB9-45FE-DE9E982FC076}"/>
              </a:ext>
            </a:extLst>
          </p:cNvPr>
          <p:cNvCxnSpPr>
            <a:cxnSpLocks/>
          </p:cNvCxnSpPr>
          <p:nvPr/>
        </p:nvCxnSpPr>
        <p:spPr>
          <a:xfrm>
            <a:off x="11717878" y="2975675"/>
            <a:ext cx="0" cy="4205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7D56029-9AB2-96B5-CA0A-A01D5CE01CBE}"/>
              </a:ext>
            </a:extLst>
          </p:cNvPr>
          <p:cNvSpPr txBox="1"/>
          <p:nvPr/>
        </p:nvSpPr>
        <p:spPr>
          <a:xfrm>
            <a:off x="9049705" y="1755635"/>
            <a:ext cx="3138991" cy="1477328"/>
          </a:xfrm>
          <a:prstGeom prst="rect">
            <a:avLst/>
          </a:prstGeom>
          <a:noFill/>
        </p:spPr>
        <p:txBody>
          <a:bodyPr wrap="square" rtlCol="0">
            <a:spAutoFit/>
          </a:bodyPr>
          <a:lstStyle/>
          <a:p>
            <a:pPr algn="ctr"/>
            <a:r>
              <a:rPr lang="en-US" i="1" dirty="0"/>
              <a:t>At high population sizes, population crashes can occur due to density dependence – but these happen preferentially in bad weather!</a:t>
            </a:r>
          </a:p>
        </p:txBody>
      </p:sp>
    </p:spTree>
    <p:extLst>
      <p:ext uri="{BB962C8B-B14F-4D97-AF65-F5344CB8AC3E}">
        <p14:creationId xmlns:p14="http://schemas.microsoft.com/office/powerpoint/2010/main" val="14384431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55A1EBF-46B9-4D84-1C2D-2A7ABF78FF11}"/>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F58D734-0A06-112F-8831-7DDCDF03D363}"/>
              </a:ext>
            </a:extLst>
          </p:cNvPr>
          <p:cNvSpPr txBox="1"/>
          <p:nvPr/>
        </p:nvSpPr>
        <p:spPr>
          <a:xfrm>
            <a:off x="838200" y="1707773"/>
            <a:ext cx="8391331" cy="430887"/>
          </a:xfrm>
          <a:prstGeom prst="rect">
            <a:avLst/>
          </a:prstGeom>
          <a:noFill/>
        </p:spPr>
        <p:txBody>
          <a:bodyPr wrap="square">
            <a:spAutoFit/>
          </a:bodyPr>
          <a:lstStyle/>
          <a:p>
            <a:r>
              <a:rPr lang="en-US" sz="2200" dirty="0">
                <a:effectLst/>
                <a:latin typeface="Helvetica" pitchFamily="2" charset="0"/>
              </a:rPr>
              <a:t>And, finally, they added in </a:t>
            </a:r>
            <a:r>
              <a:rPr lang="en-US" sz="2200" b="1" dirty="0">
                <a:solidFill>
                  <a:srgbClr val="C00000"/>
                </a:solidFill>
                <a:effectLst/>
                <a:latin typeface="Helvetica" pitchFamily="2" charset="0"/>
              </a:rPr>
              <a:t>population structure </a:t>
            </a:r>
            <a:r>
              <a:rPr lang="en-US" sz="2200" dirty="0">
                <a:effectLst/>
                <a:latin typeface="Helvetica" pitchFamily="2" charset="0"/>
              </a:rPr>
              <a:t>as well!</a:t>
            </a:r>
            <a:endParaRPr lang="en-US" dirty="0">
              <a:effectLst/>
              <a:latin typeface="Helvetica" pitchFamily="2" charset="0"/>
            </a:endParaRPr>
          </a:p>
        </p:txBody>
      </p:sp>
      <p:pic>
        <p:nvPicPr>
          <p:cNvPr id="5" name="Picture 4" descr="A picture containing text&#10;&#10;Description automatically generated">
            <a:extLst>
              <a:ext uri="{FF2B5EF4-FFF2-40B4-BE49-F238E27FC236}">
                <a16:creationId xmlns:a16="http://schemas.microsoft.com/office/drawing/2014/main" id="{1702ACCE-BD1A-ADED-97E5-48A1B652F694}"/>
              </a:ext>
            </a:extLst>
          </p:cNvPr>
          <p:cNvPicPr>
            <a:picLocks noChangeAspect="1"/>
          </p:cNvPicPr>
          <p:nvPr/>
        </p:nvPicPr>
        <p:blipFill>
          <a:blip r:embed="rId3"/>
          <a:stretch>
            <a:fillRect/>
          </a:stretch>
        </p:blipFill>
        <p:spPr>
          <a:xfrm>
            <a:off x="838200" y="4471673"/>
            <a:ext cx="6223951" cy="792563"/>
          </a:xfrm>
          <a:prstGeom prst="rect">
            <a:avLst/>
          </a:prstGeom>
        </p:spPr>
      </p:pic>
      <p:pic>
        <p:nvPicPr>
          <p:cNvPr id="7" name="Picture 6" descr="Text&#10;&#10;Description automatically generated">
            <a:extLst>
              <a:ext uri="{FF2B5EF4-FFF2-40B4-BE49-F238E27FC236}">
                <a16:creationId xmlns:a16="http://schemas.microsoft.com/office/drawing/2014/main" id="{265C9D9B-10CF-6FB3-B414-04D482F6166D}"/>
              </a:ext>
            </a:extLst>
          </p:cNvPr>
          <p:cNvPicPr>
            <a:picLocks noChangeAspect="1"/>
          </p:cNvPicPr>
          <p:nvPr/>
        </p:nvPicPr>
        <p:blipFill>
          <a:blip r:embed="rId4"/>
          <a:stretch>
            <a:fillRect/>
          </a:stretch>
        </p:blipFill>
        <p:spPr>
          <a:xfrm>
            <a:off x="1046272" y="2180152"/>
            <a:ext cx="5807805" cy="2414291"/>
          </a:xfrm>
          <a:prstGeom prst="rect">
            <a:avLst/>
          </a:prstGeom>
        </p:spPr>
      </p:pic>
      <p:pic>
        <p:nvPicPr>
          <p:cNvPr id="10" name="Picture 9" descr="Chart, scatter chart&#10;&#10;Description automatically generated">
            <a:extLst>
              <a:ext uri="{FF2B5EF4-FFF2-40B4-BE49-F238E27FC236}">
                <a16:creationId xmlns:a16="http://schemas.microsoft.com/office/drawing/2014/main" id="{11F55352-CAE2-5E46-A84D-26F712DB061C}"/>
              </a:ext>
            </a:extLst>
          </p:cNvPr>
          <p:cNvPicPr>
            <a:picLocks noChangeAspect="1"/>
          </p:cNvPicPr>
          <p:nvPr/>
        </p:nvPicPr>
        <p:blipFill rotWithShape="1">
          <a:blip r:embed="rId5"/>
          <a:srcRect t="10981" r="48008"/>
          <a:stretch/>
        </p:blipFill>
        <p:spPr>
          <a:xfrm>
            <a:off x="8032569" y="370015"/>
            <a:ext cx="4041041" cy="3537290"/>
          </a:xfrm>
          <a:prstGeom prst="rect">
            <a:avLst/>
          </a:prstGeom>
        </p:spPr>
      </p:pic>
      <p:grpSp>
        <p:nvGrpSpPr>
          <p:cNvPr id="16" name="Group 15">
            <a:extLst>
              <a:ext uri="{FF2B5EF4-FFF2-40B4-BE49-F238E27FC236}">
                <a16:creationId xmlns:a16="http://schemas.microsoft.com/office/drawing/2014/main" id="{400B539D-2705-5528-4FED-42E5958C8F0F}"/>
              </a:ext>
            </a:extLst>
          </p:cNvPr>
          <p:cNvGrpSpPr/>
          <p:nvPr/>
        </p:nvGrpSpPr>
        <p:grpSpPr>
          <a:xfrm>
            <a:off x="8211659" y="3225549"/>
            <a:ext cx="3947134" cy="3632451"/>
            <a:chOff x="7387367" y="3039588"/>
            <a:chExt cx="4312824" cy="3645456"/>
          </a:xfrm>
        </p:grpSpPr>
        <p:pic>
          <p:nvPicPr>
            <p:cNvPr id="17" name="Picture 16" descr="Chart, scatter chart&#10;&#10;Description automatically generated">
              <a:extLst>
                <a:ext uri="{FF2B5EF4-FFF2-40B4-BE49-F238E27FC236}">
                  <a16:creationId xmlns:a16="http://schemas.microsoft.com/office/drawing/2014/main" id="{89EE7078-470D-5968-3253-4BC09B296D35}"/>
                </a:ext>
              </a:extLst>
            </p:cNvPr>
            <p:cNvPicPr>
              <a:picLocks noChangeAspect="1"/>
            </p:cNvPicPr>
            <p:nvPr/>
          </p:nvPicPr>
          <p:blipFill rotWithShape="1">
            <a:blip r:embed="rId5"/>
            <a:srcRect l="53007" t="8259"/>
            <a:stretch/>
          </p:blipFill>
          <p:spPr>
            <a:xfrm>
              <a:off x="8047671" y="3039588"/>
              <a:ext cx="3652520" cy="3645456"/>
            </a:xfrm>
            <a:prstGeom prst="rect">
              <a:avLst/>
            </a:prstGeom>
          </p:spPr>
        </p:pic>
        <p:pic>
          <p:nvPicPr>
            <p:cNvPr id="18" name="Picture 17" descr="Chart, scatter chart&#10;&#10;Description automatically generated">
              <a:extLst>
                <a:ext uri="{FF2B5EF4-FFF2-40B4-BE49-F238E27FC236}">
                  <a16:creationId xmlns:a16="http://schemas.microsoft.com/office/drawing/2014/main" id="{5AE313A4-7CE5-7386-8786-451B4ED86ED1}"/>
                </a:ext>
              </a:extLst>
            </p:cNvPr>
            <p:cNvPicPr>
              <a:picLocks noChangeAspect="1"/>
            </p:cNvPicPr>
            <p:nvPr/>
          </p:nvPicPr>
          <p:blipFill rotWithShape="1">
            <a:blip r:embed="rId5"/>
            <a:srcRect l="1500" t="3908" r="87079" b="24558"/>
            <a:stretch/>
          </p:blipFill>
          <p:spPr>
            <a:xfrm>
              <a:off x="7387367" y="3039588"/>
              <a:ext cx="887654" cy="2842509"/>
            </a:xfrm>
            <a:prstGeom prst="rect">
              <a:avLst/>
            </a:prstGeom>
          </p:spPr>
        </p:pic>
      </p:grpSp>
      <p:pic>
        <p:nvPicPr>
          <p:cNvPr id="19" name="Graphic 18" descr="Female with solid fill">
            <a:extLst>
              <a:ext uri="{FF2B5EF4-FFF2-40B4-BE49-F238E27FC236}">
                <a16:creationId xmlns:a16="http://schemas.microsoft.com/office/drawing/2014/main" id="{3AFB7C31-C19C-D32B-E73D-ADADA268F25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09827" y="2180152"/>
            <a:ext cx="579327" cy="579327"/>
          </a:xfrm>
          <a:prstGeom prst="rect">
            <a:avLst/>
          </a:prstGeom>
        </p:spPr>
      </p:pic>
      <p:pic>
        <p:nvPicPr>
          <p:cNvPr id="20" name="Graphic 19" descr="Male with solid fill">
            <a:extLst>
              <a:ext uri="{FF2B5EF4-FFF2-40B4-BE49-F238E27FC236}">
                <a16:creationId xmlns:a16="http://schemas.microsoft.com/office/drawing/2014/main" id="{BC48D687-5066-AE23-7EFC-5B63C6E990A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78283" y="5452800"/>
            <a:ext cx="587807" cy="587807"/>
          </a:xfrm>
          <a:prstGeom prst="rect">
            <a:avLst/>
          </a:prstGeom>
        </p:spPr>
      </p:pic>
      <p:sp>
        <p:nvSpPr>
          <p:cNvPr id="22" name="TextBox 21">
            <a:extLst>
              <a:ext uri="{FF2B5EF4-FFF2-40B4-BE49-F238E27FC236}">
                <a16:creationId xmlns:a16="http://schemas.microsoft.com/office/drawing/2014/main" id="{C1367E62-5139-9980-397A-D26566B480B8}"/>
              </a:ext>
            </a:extLst>
          </p:cNvPr>
          <p:cNvSpPr txBox="1"/>
          <p:nvPr/>
        </p:nvSpPr>
        <p:spPr>
          <a:xfrm>
            <a:off x="9334460" y="1923216"/>
            <a:ext cx="1394500" cy="1200329"/>
          </a:xfrm>
          <a:prstGeom prst="rect">
            <a:avLst/>
          </a:prstGeom>
          <a:noFill/>
        </p:spPr>
        <p:txBody>
          <a:bodyPr wrap="square">
            <a:spAutoFit/>
          </a:bodyPr>
          <a:lstStyle/>
          <a:p>
            <a:r>
              <a:rPr lang="en-US" dirty="0">
                <a:solidFill>
                  <a:schemeClr val="accent6">
                    <a:lumMod val="75000"/>
                  </a:schemeClr>
                </a:solidFill>
              </a:rPr>
              <a:t>lambs</a:t>
            </a:r>
          </a:p>
          <a:p>
            <a:r>
              <a:rPr lang="en-US" dirty="0"/>
              <a:t>yearlings</a:t>
            </a:r>
          </a:p>
          <a:p>
            <a:r>
              <a:rPr lang="en-US" dirty="0">
                <a:solidFill>
                  <a:srgbClr val="FF0000"/>
                </a:solidFill>
              </a:rPr>
              <a:t>adults</a:t>
            </a:r>
          </a:p>
          <a:p>
            <a:r>
              <a:rPr lang="en-US" dirty="0">
                <a:solidFill>
                  <a:schemeClr val="accent5">
                    <a:lumMod val="75000"/>
                  </a:schemeClr>
                </a:solidFill>
              </a:rPr>
              <a:t>older adults</a:t>
            </a:r>
          </a:p>
        </p:txBody>
      </p:sp>
      <p:sp>
        <p:nvSpPr>
          <p:cNvPr id="24" name="TextBox 23">
            <a:extLst>
              <a:ext uri="{FF2B5EF4-FFF2-40B4-BE49-F238E27FC236}">
                <a16:creationId xmlns:a16="http://schemas.microsoft.com/office/drawing/2014/main" id="{1D81FA45-A5AF-132A-F84F-B5C149FF0EF8}"/>
              </a:ext>
            </a:extLst>
          </p:cNvPr>
          <p:cNvSpPr txBox="1"/>
          <p:nvPr/>
        </p:nvSpPr>
        <p:spPr>
          <a:xfrm>
            <a:off x="9281033" y="5394276"/>
            <a:ext cx="1394500" cy="646331"/>
          </a:xfrm>
          <a:prstGeom prst="rect">
            <a:avLst/>
          </a:prstGeom>
          <a:noFill/>
        </p:spPr>
        <p:txBody>
          <a:bodyPr wrap="square">
            <a:spAutoFit/>
          </a:bodyPr>
          <a:lstStyle/>
          <a:p>
            <a:r>
              <a:rPr lang="en-US" dirty="0">
                <a:solidFill>
                  <a:schemeClr val="accent6">
                    <a:lumMod val="75000"/>
                  </a:schemeClr>
                </a:solidFill>
              </a:rPr>
              <a:t>lambs</a:t>
            </a:r>
          </a:p>
          <a:p>
            <a:r>
              <a:rPr lang="en-US" dirty="0">
                <a:solidFill>
                  <a:srgbClr val="FF0000"/>
                </a:solidFill>
              </a:rPr>
              <a:t>adults</a:t>
            </a:r>
          </a:p>
        </p:txBody>
      </p:sp>
      <p:sp>
        <p:nvSpPr>
          <p:cNvPr id="25" name="Rectangle 24">
            <a:extLst>
              <a:ext uri="{FF2B5EF4-FFF2-40B4-BE49-F238E27FC236}">
                <a16:creationId xmlns:a16="http://schemas.microsoft.com/office/drawing/2014/main" id="{8FBFD7FE-13E6-4471-6D9B-94FCD5F6007E}"/>
              </a:ext>
            </a:extLst>
          </p:cNvPr>
          <p:cNvSpPr/>
          <p:nvPr/>
        </p:nvSpPr>
        <p:spPr>
          <a:xfrm>
            <a:off x="8211659" y="274854"/>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D26723C-6870-8789-4625-5F9AD202641F}"/>
              </a:ext>
            </a:extLst>
          </p:cNvPr>
          <p:cNvSpPr/>
          <p:nvPr/>
        </p:nvSpPr>
        <p:spPr>
          <a:xfrm>
            <a:off x="8243669" y="3456411"/>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FF69818F-8144-17AA-418A-3FAFAD977B2D}"/>
              </a:ext>
            </a:extLst>
          </p:cNvPr>
          <p:cNvSpPr txBox="1">
            <a:spLocks/>
          </p:cNvSpPr>
          <p:nvPr/>
        </p:nvSpPr>
        <p:spPr>
          <a:xfrm>
            <a:off x="360474" y="264644"/>
            <a:ext cx="825737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Structured populations in practice</a:t>
            </a:r>
            <a:endParaRPr lang="en-US" dirty="0"/>
          </a:p>
        </p:txBody>
      </p:sp>
    </p:spTree>
    <p:extLst>
      <p:ext uri="{BB962C8B-B14F-4D97-AF65-F5344CB8AC3E}">
        <p14:creationId xmlns:p14="http://schemas.microsoft.com/office/powerpoint/2010/main" val="2174294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60" name="Rectangle 59">
            <a:extLst>
              <a:ext uri="{FF2B5EF4-FFF2-40B4-BE49-F238E27FC236}">
                <a16:creationId xmlns:a16="http://schemas.microsoft.com/office/drawing/2014/main" id="{EAB8323B-9B51-E16B-80A7-69F777F43964}"/>
              </a:ext>
            </a:extLst>
          </p:cNvPr>
          <p:cNvSpPr/>
          <p:nvPr/>
        </p:nvSpPr>
        <p:spPr>
          <a:xfrm>
            <a:off x="3571210" y="75179"/>
            <a:ext cx="8620789" cy="954107"/>
          </a:xfrm>
          <a:prstGeom prst="rect">
            <a:avLst/>
          </a:prstGeom>
        </p:spPr>
        <p:txBody>
          <a:bodyPr wrap="square">
            <a:spAutoFit/>
          </a:bodyPr>
          <a:lstStyle/>
          <a:p>
            <a:pPr algn="ctr"/>
            <a:r>
              <a:rPr lang="en-US" sz="2800" dirty="0"/>
              <a:t>If data are available, we can model much more detailed population structures using the same approach.</a:t>
            </a:r>
          </a:p>
        </p:txBody>
      </p:sp>
      <p:sp>
        <p:nvSpPr>
          <p:cNvPr id="61" name="Rectangle 60">
            <a:extLst>
              <a:ext uri="{FF2B5EF4-FFF2-40B4-BE49-F238E27FC236}">
                <a16:creationId xmlns:a16="http://schemas.microsoft.com/office/drawing/2014/main" id="{9B36949A-87DE-DAE8-8AEF-9254CD1C55A3}"/>
              </a:ext>
            </a:extLst>
          </p:cNvPr>
          <p:cNvSpPr/>
          <p:nvPr/>
        </p:nvSpPr>
        <p:spPr>
          <a:xfrm>
            <a:off x="-93390" y="4436606"/>
            <a:ext cx="8620789" cy="523220"/>
          </a:xfrm>
          <a:prstGeom prst="rect">
            <a:avLst/>
          </a:prstGeom>
        </p:spPr>
        <p:txBody>
          <a:bodyPr wrap="square">
            <a:spAutoFit/>
          </a:bodyPr>
          <a:lstStyle/>
          <a:p>
            <a:pPr algn="ctr"/>
            <a:r>
              <a:rPr lang="en-US" sz="2800" dirty="0"/>
              <a:t>The </a:t>
            </a:r>
            <a:r>
              <a:rPr lang="en-US" sz="2800" b="1" dirty="0">
                <a:solidFill>
                  <a:srgbClr val="C00000"/>
                </a:solidFill>
              </a:rPr>
              <a:t>Leslie matrix </a:t>
            </a:r>
            <a:r>
              <a:rPr lang="en-US" sz="2800" dirty="0"/>
              <a:t>model divides classes based on age.</a:t>
            </a:r>
          </a:p>
        </p:txBody>
      </p:sp>
      <p:sp>
        <p:nvSpPr>
          <p:cNvPr id="62" name="Rectangle 61">
            <a:extLst>
              <a:ext uri="{FF2B5EF4-FFF2-40B4-BE49-F238E27FC236}">
                <a16:creationId xmlns:a16="http://schemas.microsoft.com/office/drawing/2014/main" id="{61A292A0-48BA-7533-9605-B18070FC1EB6}"/>
              </a:ext>
            </a:extLst>
          </p:cNvPr>
          <p:cNvSpPr/>
          <p:nvPr/>
        </p:nvSpPr>
        <p:spPr>
          <a:xfrm>
            <a:off x="86451" y="4823077"/>
            <a:ext cx="9723278" cy="523220"/>
          </a:xfrm>
          <a:prstGeom prst="rect">
            <a:avLst/>
          </a:prstGeom>
        </p:spPr>
        <p:txBody>
          <a:bodyPr wrap="square">
            <a:spAutoFit/>
          </a:bodyPr>
          <a:lstStyle/>
          <a:p>
            <a:pPr algn="ctr"/>
            <a:r>
              <a:rPr lang="en-US" sz="2800" dirty="0"/>
              <a:t>The </a:t>
            </a:r>
            <a:r>
              <a:rPr lang="en-US" sz="2800" b="1" dirty="0" err="1">
                <a:solidFill>
                  <a:srgbClr val="C00000"/>
                </a:solidFill>
              </a:rPr>
              <a:t>Lefkovitch</a:t>
            </a:r>
            <a:r>
              <a:rPr lang="en-US" sz="2800" b="1" dirty="0">
                <a:solidFill>
                  <a:srgbClr val="C00000"/>
                </a:solidFill>
              </a:rPr>
              <a:t> matrix </a:t>
            </a:r>
            <a:r>
              <a:rPr lang="en-US" sz="2800" dirty="0"/>
              <a:t>model divides classes based on life stage.</a:t>
            </a:r>
          </a:p>
        </p:txBody>
      </p:sp>
      <p:sp>
        <p:nvSpPr>
          <p:cNvPr id="63" name="TextBox 62">
            <a:extLst>
              <a:ext uri="{FF2B5EF4-FFF2-40B4-BE49-F238E27FC236}">
                <a16:creationId xmlns:a16="http://schemas.microsoft.com/office/drawing/2014/main" id="{27BBAEF4-8E68-509B-414E-6E1E51B94245}"/>
              </a:ext>
            </a:extLst>
          </p:cNvPr>
          <p:cNvSpPr txBox="1"/>
          <p:nvPr/>
        </p:nvSpPr>
        <p:spPr>
          <a:xfrm>
            <a:off x="6318006" y="6114816"/>
            <a:ext cx="5873994" cy="769441"/>
          </a:xfrm>
          <a:prstGeom prst="rect">
            <a:avLst/>
          </a:prstGeom>
          <a:noFill/>
        </p:spPr>
        <p:txBody>
          <a:bodyPr wrap="square" rtlCol="0">
            <a:spAutoFit/>
          </a:bodyPr>
          <a:lstStyle/>
          <a:p>
            <a:pPr algn="r"/>
            <a:r>
              <a:rPr lang="en-US" sz="2200" dirty="0">
                <a:cs typeface="Franklin Gothic Medium"/>
              </a:rPr>
              <a:t>Leslie 1945 </a:t>
            </a:r>
            <a:r>
              <a:rPr lang="en-US" sz="2200" i="1" dirty="0" err="1">
                <a:cs typeface="Franklin Gothic Medium"/>
              </a:rPr>
              <a:t>Biometrika</a:t>
            </a:r>
            <a:r>
              <a:rPr lang="en-US" sz="2200" i="1" dirty="0">
                <a:cs typeface="Franklin Gothic Medium"/>
              </a:rPr>
              <a:t>. </a:t>
            </a:r>
            <a:r>
              <a:rPr lang="en-US" sz="2200" dirty="0">
                <a:cs typeface="Franklin Gothic Medium"/>
              </a:rPr>
              <a:t>Leslie 1948 </a:t>
            </a:r>
            <a:r>
              <a:rPr lang="en-US" sz="2200" i="1" dirty="0" err="1">
                <a:cs typeface="Franklin Gothic Medium"/>
              </a:rPr>
              <a:t>Biometrika</a:t>
            </a:r>
            <a:r>
              <a:rPr lang="en-US" sz="2200" i="1" dirty="0">
                <a:cs typeface="Franklin Gothic Medium"/>
              </a:rPr>
              <a:t>.</a:t>
            </a:r>
          </a:p>
          <a:p>
            <a:pPr algn="r"/>
            <a:r>
              <a:rPr lang="en-US" sz="2200" dirty="0" err="1">
                <a:cs typeface="Franklin Gothic Medium"/>
              </a:rPr>
              <a:t>Lefkovitch</a:t>
            </a:r>
            <a:r>
              <a:rPr lang="en-US" sz="2200" dirty="0">
                <a:cs typeface="Franklin Gothic Medium"/>
              </a:rPr>
              <a:t> 1965 </a:t>
            </a:r>
            <a:r>
              <a:rPr lang="en-US" sz="2200" i="1" dirty="0">
                <a:cs typeface="Franklin Gothic Medium"/>
              </a:rPr>
              <a:t>Biometrics.</a:t>
            </a:r>
            <a:endParaRPr lang="en-US" sz="2200" dirty="0">
              <a:latin typeface="+mj-lt"/>
              <a:cs typeface="Franklin Gothic Medium"/>
            </a:endParaRPr>
          </a:p>
        </p:txBody>
      </p:sp>
      <p:sp>
        <p:nvSpPr>
          <p:cNvPr id="64" name="Rectangle 63">
            <a:extLst>
              <a:ext uri="{FF2B5EF4-FFF2-40B4-BE49-F238E27FC236}">
                <a16:creationId xmlns:a16="http://schemas.microsoft.com/office/drawing/2014/main" id="{3A919472-C0C2-340D-9C6E-001D4B909930}"/>
              </a:ext>
            </a:extLst>
          </p:cNvPr>
          <p:cNvSpPr/>
          <p:nvPr/>
        </p:nvSpPr>
        <p:spPr>
          <a:xfrm>
            <a:off x="2194986" y="2577382"/>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65" name="Rectangle 64">
            <a:extLst>
              <a:ext uri="{FF2B5EF4-FFF2-40B4-BE49-F238E27FC236}">
                <a16:creationId xmlns:a16="http://schemas.microsoft.com/office/drawing/2014/main" id="{BA56BB07-6801-BEB2-3906-41B1AAFC8B6F}"/>
              </a:ext>
            </a:extLst>
          </p:cNvPr>
          <p:cNvSpPr/>
          <p:nvPr/>
        </p:nvSpPr>
        <p:spPr>
          <a:xfrm>
            <a:off x="3993044" y="263990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66" name="Straight Arrow Connector 65">
            <a:extLst>
              <a:ext uri="{FF2B5EF4-FFF2-40B4-BE49-F238E27FC236}">
                <a16:creationId xmlns:a16="http://schemas.microsoft.com/office/drawing/2014/main" id="{9C217CB1-51C2-C115-3500-EE74AAA47256}"/>
              </a:ext>
            </a:extLst>
          </p:cNvPr>
          <p:cNvCxnSpPr>
            <a:cxnSpLocks/>
          </p:cNvCxnSpPr>
          <p:nvPr/>
        </p:nvCxnSpPr>
        <p:spPr>
          <a:xfrm>
            <a:off x="3327719" y="3185128"/>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urved Connector 66">
            <a:extLst>
              <a:ext uri="{FF2B5EF4-FFF2-40B4-BE49-F238E27FC236}">
                <a16:creationId xmlns:a16="http://schemas.microsoft.com/office/drawing/2014/main" id="{ECEAA396-6D32-6D56-1016-F8555F4FE3AC}"/>
              </a:ext>
            </a:extLst>
          </p:cNvPr>
          <p:cNvCxnSpPr>
            <a:cxnSpLocks/>
            <a:stCxn id="65" idx="0"/>
            <a:endCxn id="64" idx="0"/>
          </p:cNvCxnSpPr>
          <p:nvPr/>
        </p:nvCxnSpPr>
        <p:spPr>
          <a:xfrm rot="16200000" flipV="1">
            <a:off x="3596758" y="1709614"/>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AE87DFEC-FA14-FE99-FD8E-DBD377C63DD8}"/>
              </a:ext>
            </a:extLst>
          </p:cNvPr>
          <p:cNvSpPr/>
          <p:nvPr/>
        </p:nvSpPr>
        <p:spPr>
          <a:xfrm>
            <a:off x="4082405" y="2015173"/>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69" name="Rectangle 68">
            <a:extLst>
              <a:ext uri="{FF2B5EF4-FFF2-40B4-BE49-F238E27FC236}">
                <a16:creationId xmlns:a16="http://schemas.microsoft.com/office/drawing/2014/main" id="{335C4FE3-A5BB-C024-2A62-046C79EF1029}"/>
              </a:ext>
            </a:extLst>
          </p:cNvPr>
          <p:cNvSpPr/>
          <p:nvPr/>
        </p:nvSpPr>
        <p:spPr>
          <a:xfrm>
            <a:off x="3453130" y="3181319"/>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70" name="Rectangle 69">
            <a:extLst>
              <a:ext uri="{FF2B5EF4-FFF2-40B4-BE49-F238E27FC236}">
                <a16:creationId xmlns:a16="http://schemas.microsoft.com/office/drawing/2014/main" id="{C265DF18-C7EC-5233-4CBD-462D7CBAC1FB}"/>
              </a:ext>
            </a:extLst>
          </p:cNvPr>
          <p:cNvSpPr/>
          <p:nvPr/>
        </p:nvSpPr>
        <p:spPr>
          <a:xfrm>
            <a:off x="5784001" y="2619122"/>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71" name="Rectangle 70">
            <a:extLst>
              <a:ext uri="{FF2B5EF4-FFF2-40B4-BE49-F238E27FC236}">
                <a16:creationId xmlns:a16="http://schemas.microsoft.com/office/drawing/2014/main" id="{6EA0804B-79C2-6384-C21D-7D3350694AE1}"/>
              </a:ext>
            </a:extLst>
          </p:cNvPr>
          <p:cNvSpPr/>
          <p:nvPr/>
        </p:nvSpPr>
        <p:spPr>
          <a:xfrm>
            <a:off x="7553720" y="2635774"/>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sp>
        <p:nvSpPr>
          <p:cNvPr id="72" name="Rectangle 71">
            <a:extLst>
              <a:ext uri="{FF2B5EF4-FFF2-40B4-BE49-F238E27FC236}">
                <a16:creationId xmlns:a16="http://schemas.microsoft.com/office/drawing/2014/main" id="{0169D42B-6DD7-C1F3-FEA5-A7341411DCA7}"/>
              </a:ext>
            </a:extLst>
          </p:cNvPr>
          <p:cNvSpPr/>
          <p:nvPr/>
        </p:nvSpPr>
        <p:spPr>
          <a:xfrm>
            <a:off x="9323439" y="2619122"/>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5</a:t>
            </a:r>
          </a:p>
        </p:txBody>
      </p:sp>
      <p:cxnSp>
        <p:nvCxnSpPr>
          <p:cNvPr id="73" name="Curved Connector 72">
            <a:extLst>
              <a:ext uri="{FF2B5EF4-FFF2-40B4-BE49-F238E27FC236}">
                <a16:creationId xmlns:a16="http://schemas.microsoft.com/office/drawing/2014/main" id="{50D85BC3-6EB4-2CF0-0ABF-02E3AFB35000}"/>
              </a:ext>
            </a:extLst>
          </p:cNvPr>
          <p:cNvCxnSpPr>
            <a:cxnSpLocks/>
            <a:stCxn id="70" idx="0"/>
            <a:endCxn id="64" idx="0"/>
          </p:cNvCxnSpPr>
          <p:nvPr/>
        </p:nvCxnSpPr>
        <p:spPr>
          <a:xfrm rot="16200000" flipV="1">
            <a:off x="4502627" y="803744"/>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22BC42B6-5013-4E99-D963-2C1612AF874C}"/>
              </a:ext>
            </a:extLst>
          </p:cNvPr>
          <p:cNvSpPr/>
          <p:nvPr/>
        </p:nvSpPr>
        <p:spPr>
          <a:xfrm>
            <a:off x="5852418" y="1919136"/>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75" name="Rectangle 74">
            <a:extLst>
              <a:ext uri="{FF2B5EF4-FFF2-40B4-BE49-F238E27FC236}">
                <a16:creationId xmlns:a16="http://schemas.microsoft.com/office/drawing/2014/main" id="{466018D6-B0EB-EE50-AFD8-D1DB0B9BADE4}"/>
              </a:ext>
            </a:extLst>
          </p:cNvPr>
          <p:cNvSpPr/>
          <p:nvPr/>
        </p:nvSpPr>
        <p:spPr>
          <a:xfrm>
            <a:off x="7691336" y="1830507"/>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76" name="Curved Connector 75">
            <a:extLst>
              <a:ext uri="{FF2B5EF4-FFF2-40B4-BE49-F238E27FC236}">
                <a16:creationId xmlns:a16="http://schemas.microsoft.com/office/drawing/2014/main" id="{CC4F06BA-39D9-99AA-1F27-87E545532526}"/>
              </a:ext>
            </a:extLst>
          </p:cNvPr>
          <p:cNvCxnSpPr>
            <a:cxnSpLocks/>
            <a:stCxn id="72" idx="0"/>
            <a:endCxn id="64" idx="0"/>
          </p:cNvCxnSpPr>
          <p:nvPr/>
        </p:nvCxnSpPr>
        <p:spPr>
          <a:xfrm rot="16200000" flipV="1">
            <a:off x="6272346" y="-965975"/>
            <a:ext cx="41740" cy="7128453"/>
          </a:xfrm>
          <a:prstGeom prst="curvedConnector3">
            <a:avLst>
              <a:gd name="adj1" fmla="val 321126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urved Connector 76">
            <a:extLst>
              <a:ext uri="{FF2B5EF4-FFF2-40B4-BE49-F238E27FC236}">
                <a16:creationId xmlns:a16="http://schemas.microsoft.com/office/drawing/2014/main" id="{0A0394CD-A518-9F25-8004-4262CBF33934}"/>
              </a:ext>
            </a:extLst>
          </p:cNvPr>
          <p:cNvCxnSpPr>
            <a:cxnSpLocks/>
            <a:stCxn id="71" idx="0"/>
            <a:endCxn id="64" idx="0"/>
          </p:cNvCxnSpPr>
          <p:nvPr/>
        </p:nvCxnSpPr>
        <p:spPr>
          <a:xfrm rot="16200000" flipV="1">
            <a:off x="5379160" y="-72789"/>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760DCCAD-0F37-05B1-558D-2ACA9907D55F}"/>
              </a:ext>
            </a:extLst>
          </p:cNvPr>
          <p:cNvSpPr/>
          <p:nvPr/>
        </p:nvSpPr>
        <p:spPr>
          <a:xfrm>
            <a:off x="9680595" y="1909840"/>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5</a:t>
            </a:r>
          </a:p>
        </p:txBody>
      </p:sp>
      <p:cxnSp>
        <p:nvCxnSpPr>
          <p:cNvPr id="79" name="Straight Arrow Connector 78">
            <a:extLst>
              <a:ext uri="{FF2B5EF4-FFF2-40B4-BE49-F238E27FC236}">
                <a16:creationId xmlns:a16="http://schemas.microsoft.com/office/drawing/2014/main" id="{C1E47F1F-BFA7-372F-967B-3DEE5B4DB15F}"/>
              </a:ext>
            </a:extLst>
          </p:cNvPr>
          <p:cNvCxnSpPr>
            <a:cxnSpLocks/>
          </p:cNvCxnSpPr>
          <p:nvPr/>
        </p:nvCxnSpPr>
        <p:spPr>
          <a:xfrm>
            <a:off x="5122226" y="3201115"/>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4667C551-C565-9CCF-DB13-DFC46D11DE6A}"/>
              </a:ext>
            </a:extLst>
          </p:cNvPr>
          <p:cNvSpPr/>
          <p:nvPr/>
        </p:nvSpPr>
        <p:spPr>
          <a:xfrm>
            <a:off x="5247637" y="3197306"/>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81" name="Straight Arrow Connector 80">
            <a:extLst>
              <a:ext uri="{FF2B5EF4-FFF2-40B4-BE49-F238E27FC236}">
                <a16:creationId xmlns:a16="http://schemas.microsoft.com/office/drawing/2014/main" id="{C15F818D-664B-5582-B880-F0EE933F9919}"/>
              </a:ext>
            </a:extLst>
          </p:cNvPr>
          <p:cNvCxnSpPr>
            <a:cxnSpLocks/>
          </p:cNvCxnSpPr>
          <p:nvPr/>
        </p:nvCxnSpPr>
        <p:spPr>
          <a:xfrm>
            <a:off x="6889456" y="3185128"/>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2B1A83A9-E094-4F32-A72F-0263B445A3CF}"/>
              </a:ext>
            </a:extLst>
          </p:cNvPr>
          <p:cNvSpPr/>
          <p:nvPr/>
        </p:nvSpPr>
        <p:spPr>
          <a:xfrm>
            <a:off x="7014867" y="3181319"/>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83" name="Straight Arrow Connector 82">
            <a:extLst>
              <a:ext uri="{FF2B5EF4-FFF2-40B4-BE49-F238E27FC236}">
                <a16:creationId xmlns:a16="http://schemas.microsoft.com/office/drawing/2014/main" id="{733DAE7C-0A60-E29F-CC3D-37D56BC52E80}"/>
              </a:ext>
            </a:extLst>
          </p:cNvPr>
          <p:cNvCxnSpPr>
            <a:cxnSpLocks/>
          </p:cNvCxnSpPr>
          <p:nvPr/>
        </p:nvCxnSpPr>
        <p:spPr>
          <a:xfrm>
            <a:off x="8672283" y="322391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0F223CF9-3D43-4911-F7C2-8B781E1D86A2}"/>
              </a:ext>
            </a:extLst>
          </p:cNvPr>
          <p:cNvSpPr/>
          <p:nvPr/>
        </p:nvSpPr>
        <p:spPr>
          <a:xfrm>
            <a:off x="8797694" y="322011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4</a:t>
            </a:r>
            <a:endParaRPr lang="en-US" dirty="0">
              <a:solidFill>
                <a:srgbClr val="000000"/>
              </a:solidFill>
              <a:effectLst/>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937865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696A1C-45EC-0500-C0D9-77E12DFD1469}"/>
              </a:ext>
            </a:extLst>
          </p:cNvPr>
          <p:cNvSpPr/>
          <p:nvPr/>
        </p:nvSpPr>
        <p:spPr>
          <a:xfrm>
            <a:off x="3327719" y="2091119"/>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7" name="Rectangle 6">
            <a:extLst>
              <a:ext uri="{FF2B5EF4-FFF2-40B4-BE49-F238E27FC236}">
                <a16:creationId xmlns:a16="http://schemas.microsoft.com/office/drawing/2014/main" id="{B100A66E-14FC-9490-514E-7F4B15169425}"/>
              </a:ext>
            </a:extLst>
          </p:cNvPr>
          <p:cNvSpPr/>
          <p:nvPr/>
        </p:nvSpPr>
        <p:spPr>
          <a:xfrm>
            <a:off x="5125777" y="2153640"/>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8" name="Straight Arrow Connector 7">
            <a:extLst>
              <a:ext uri="{FF2B5EF4-FFF2-40B4-BE49-F238E27FC236}">
                <a16:creationId xmlns:a16="http://schemas.microsoft.com/office/drawing/2014/main" id="{126D0A65-B8DE-E62E-A810-3A2266DECA0B}"/>
              </a:ext>
            </a:extLst>
          </p:cNvPr>
          <p:cNvCxnSpPr>
            <a:cxnSpLocks/>
          </p:cNvCxnSpPr>
          <p:nvPr/>
        </p:nvCxnSpPr>
        <p:spPr>
          <a:xfrm>
            <a:off x="4460452" y="2698865"/>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FE79CBD2-5EBC-2FEA-5226-900D30F6C4A6}"/>
              </a:ext>
            </a:extLst>
          </p:cNvPr>
          <p:cNvCxnSpPr>
            <a:cxnSpLocks/>
            <a:stCxn id="7" idx="0"/>
            <a:endCxn id="6" idx="0"/>
          </p:cNvCxnSpPr>
          <p:nvPr/>
        </p:nvCxnSpPr>
        <p:spPr>
          <a:xfrm rot="16200000" flipV="1">
            <a:off x="4729491" y="1223351"/>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11AF108-E2F0-EB7D-4543-6EB8DE0E1BAC}"/>
              </a:ext>
            </a:extLst>
          </p:cNvPr>
          <p:cNvSpPr/>
          <p:nvPr/>
        </p:nvSpPr>
        <p:spPr>
          <a:xfrm>
            <a:off x="5215138" y="1528910"/>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12" name="Rectangle 11">
            <a:extLst>
              <a:ext uri="{FF2B5EF4-FFF2-40B4-BE49-F238E27FC236}">
                <a16:creationId xmlns:a16="http://schemas.microsoft.com/office/drawing/2014/main" id="{440444FA-EE77-573F-8858-4655CE403C1B}"/>
              </a:ext>
            </a:extLst>
          </p:cNvPr>
          <p:cNvSpPr/>
          <p:nvPr/>
        </p:nvSpPr>
        <p:spPr>
          <a:xfrm>
            <a:off x="4585863" y="2695056"/>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5" name="Rectangle 14">
            <a:extLst>
              <a:ext uri="{FF2B5EF4-FFF2-40B4-BE49-F238E27FC236}">
                <a16:creationId xmlns:a16="http://schemas.microsoft.com/office/drawing/2014/main" id="{3F42B2FB-89ED-C5A3-4734-07B9113D8B01}"/>
              </a:ext>
            </a:extLst>
          </p:cNvPr>
          <p:cNvSpPr/>
          <p:nvPr/>
        </p:nvSpPr>
        <p:spPr>
          <a:xfrm>
            <a:off x="3387055" y="5771605"/>
            <a:ext cx="2572114" cy="677108"/>
          </a:xfrm>
          <a:prstGeom prst="rect">
            <a:avLst/>
          </a:prstGeom>
        </p:spPr>
        <p:txBody>
          <a:bodyPr wrap="none">
            <a:spAutoFit/>
          </a:bodyPr>
          <a:lstStyle/>
          <a:p>
            <a:pPr algn="ctr"/>
            <a:r>
              <a:rPr lang="en-US" sz="3800" dirty="0">
                <a:solidFill>
                  <a:srgbClr val="C00000"/>
                </a:solidFill>
                <a:effectLst/>
                <a:latin typeface="Helvetica" pitchFamily="2" charset="0"/>
                <a:cs typeface="Gill Sans" panose="020B0502020104020203" pitchFamily="34" charset="-79"/>
              </a:rPr>
              <a:t>N</a:t>
            </a:r>
            <a:r>
              <a:rPr lang="en-US" sz="3800" baseline="-25000" dirty="0">
                <a:solidFill>
                  <a:srgbClr val="C00000"/>
                </a:solidFill>
                <a:effectLst/>
                <a:latin typeface="Helvetica" pitchFamily="2" charset="0"/>
                <a:cs typeface="Gill Sans" panose="020B0502020104020203" pitchFamily="34" charset="-79"/>
              </a:rPr>
              <a:t>t+1 </a:t>
            </a:r>
            <a:r>
              <a:rPr lang="en-US" sz="3800" dirty="0">
                <a:solidFill>
                  <a:srgbClr val="C00000"/>
                </a:solidFill>
                <a:effectLst/>
                <a:latin typeface="Helvetica" pitchFamily="2" charset="0"/>
                <a:cs typeface="Gill Sans" panose="020B0502020104020203" pitchFamily="34" charset="-79"/>
              </a:rPr>
              <a:t>= A* </a:t>
            </a:r>
            <a:r>
              <a:rPr lang="en-US" sz="3800" dirty="0" err="1">
                <a:solidFill>
                  <a:srgbClr val="C00000"/>
                </a:solidFill>
                <a:effectLst/>
                <a:latin typeface="Helvetica" pitchFamily="2" charset="0"/>
                <a:cs typeface="Gill Sans" panose="020B0502020104020203" pitchFamily="34" charset="-79"/>
              </a:rPr>
              <a:t>N</a:t>
            </a:r>
            <a:r>
              <a:rPr lang="en-US" sz="3800" baseline="-25000" dirty="0" err="1">
                <a:solidFill>
                  <a:srgbClr val="C00000"/>
                </a:solidFill>
                <a:effectLst/>
                <a:latin typeface="Helvetica" pitchFamily="2" charset="0"/>
                <a:cs typeface="Gill Sans" panose="020B0502020104020203" pitchFamily="34" charset="-79"/>
              </a:rPr>
              <a:t>t</a:t>
            </a:r>
            <a:endParaRPr lang="en-US" sz="3800" baseline="-25000" dirty="0">
              <a:solidFill>
                <a:srgbClr val="C00000"/>
              </a:solidFill>
              <a:effectLst/>
              <a:latin typeface="Helvetica" pitchFamily="2" charset="0"/>
              <a:cs typeface="Gill Sans" panose="020B0502020104020203" pitchFamily="34" charset="-79"/>
            </a:endParaRPr>
          </a:p>
        </p:txBody>
      </p:sp>
      <p:sp>
        <p:nvSpPr>
          <p:cNvPr id="17" name="Rectangle 16">
            <a:extLst>
              <a:ext uri="{FF2B5EF4-FFF2-40B4-BE49-F238E27FC236}">
                <a16:creationId xmlns:a16="http://schemas.microsoft.com/office/drawing/2014/main" id="{3E48C7A5-C833-0912-3D5E-91D8503F8482}"/>
              </a:ext>
            </a:extLst>
          </p:cNvPr>
          <p:cNvSpPr/>
          <p:nvPr/>
        </p:nvSpPr>
        <p:spPr>
          <a:xfrm>
            <a:off x="6916734" y="2132859"/>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19" name="Rectangle 18">
            <a:extLst>
              <a:ext uri="{FF2B5EF4-FFF2-40B4-BE49-F238E27FC236}">
                <a16:creationId xmlns:a16="http://schemas.microsoft.com/office/drawing/2014/main" id="{4C03C8A5-C7D1-1E87-B4E8-7BE9DB333AF3}"/>
              </a:ext>
            </a:extLst>
          </p:cNvPr>
          <p:cNvSpPr/>
          <p:nvPr/>
        </p:nvSpPr>
        <p:spPr>
          <a:xfrm>
            <a:off x="8686453" y="2149511"/>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cxnSp>
        <p:nvCxnSpPr>
          <p:cNvPr id="29" name="Curved Connector 28">
            <a:extLst>
              <a:ext uri="{FF2B5EF4-FFF2-40B4-BE49-F238E27FC236}">
                <a16:creationId xmlns:a16="http://schemas.microsoft.com/office/drawing/2014/main" id="{47335A30-4D77-6456-FF96-1B3D9C77AE92}"/>
              </a:ext>
            </a:extLst>
          </p:cNvPr>
          <p:cNvCxnSpPr>
            <a:cxnSpLocks/>
            <a:stCxn id="17" idx="0"/>
            <a:endCxn id="6" idx="0"/>
          </p:cNvCxnSpPr>
          <p:nvPr/>
        </p:nvCxnSpPr>
        <p:spPr>
          <a:xfrm rot="16200000" flipV="1">
            <a:off x="5635360" y="317481"/>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931D421-A09B-677A-0DE9-5CA4FD733F5A}"/>
              </a:ext>
            </a:extLst>
          </p:cNvPr>
          <p:cNvSpPr/>
          <p:nvPr/>
        </p:nvSpPr>
        <p:spPr>
          <a:xfrm>
            <a:off x="6985151" y="1432873"/>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34" name="Rectangle 33">
            <a:extLst>
              <a:ext uri="{FF2B5EF4-FFF2-40B4-BE49-F238E27FC236}">
                <a16:creationId xmlns:a16="http://schemas.microsoft.com/office/drawing/2014/main" id="{F3AC45C7-44F2-AB58-E957-4BB6D813837B}"/>
              </a:ext>
            </a:extLst>
          </p:cNvPr>
          <p:cNvSpPr/>
          <p:nvPr/>
        </p:nvSpPr>
        <p:spPr>
          <a:xfrm>
            <a:off x="8824069" y="1344244"/>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39" name="Curved Connector 38">
            <a:extLst>
              <a:ext uri="{FF2B5EF4-FFF2-40B4-BE49-F238E27FC236}">
                <a16:creationId xmlns:a16="http://schemas.microsoft.com/office/drawing/2014/main" id="{D72AF380-22F4-5B45-38CB-591D2E71BDAF}"/>
              </a:ext>
            </a:extLst>
          </p:cNvPr>
          <p:cNvCxnSpPr>
            <a:cxnSpLocks/>
            <a:stCxn id="19" idx="0"/>
            <a:endCxn id="6" idx="0"/>
          </p:cNvCxnSpPr>
          <p:nvPr/>
        </p:nvCxnSpPr>
        <p:spPr>
          <a:xfrm rot="16200000" flipV="1">
            <a:off x="6511893" y="-559052"/>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5CCB20-3C42-767D-87A3-F6210A3F1087}"/>
              </a:ext>
            </a:extLst>
          </p:cNvPr>
          <p:cNvCxnSpPr>
            <a:cxnSpLocks/>
          </p:cNvCxnSpPr>
          <p:nvPr/>
        </p:nvCxnSpPr>
        <p:spPr>
          <a:xfrm>
            <a:off x="6254959" y="2714852"/>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9E488CE-1B8F-8138-B347-F8A05764FE6B}"/>
              </a:ext>
            </a:extLst>
          </p:cNvPr>
          <p:cNvSpPr/>
          <p:nvPr/>
        </p:nvSpPr>
        <p:spPr>
          <a:xfrm>
            <a:off x="6380370" y="2711043"/>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50" name="Straight Arrow Connector 49">
            <a:extLst>
              <a:ext uri="{FF2B5EF4-FFF2-40B4-BE49-F238E27FC236}">
                <a16:creationId xmlns:a16="http://schemas.microsoft.com/office/drawing/2014/main" id="{B0D30529-5EF5-53CA-C41B-BD49CE005BE3}"/>
              </a:ext>
            </a:extLst>
          </p:cNvPr>
          <p:cNvCxnSpPr>
            <a:cxnSpLocks/>
          </p:cNvCxnSpPr>
          <p:nvPr/>
        </p:nvCxnSpPr>
        <p:spPr>
          <a:xfrm>
            <a:off x="8022189" y="2698865"/>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5B36BD-AF4A-53EB-F0C2-73FF3133D6EA}"/>
              </a:ext>
            </a:extLst>
          </p:cNvPr>
          <p:cNvSpPr/>
          <p:nvPr/>
        </p:nvSpPr>
        <p:spPr>
          <a:xfrm>
            <a:off x="8147600" y="2695056"/>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 name="TextBox 1">
            <a:extLst>
              <a:ext uri="{FF2B5EF4-FFF2-40B4-BE49-F238E27FC236}">
                <a16:creationId xmlns:a16="http://schemas.microsoft.com/office/drawing/2014/main" id="{839015FD-F306-F50D-D1D3-CB97176F6AFD}"/>
              </a:ext>
            </a:extLst>
          </p:cNvPr>
          <p:cNvSpPr txBox="1"/>
          <p:nvPr/>
        </p:nvSpPr>
        <p:spPr>
          <a:xfrm>
            <a:off x="6318006" y="6114816"/>
            <a:ext cx="5873994" cy="769441"/>
          </a:xfrm>
          <a:prstGeom prst="rect">
            <a:avLst/>
          </a:prstGeom>
          <a:noFill/>
        </p:spPr>
        <p:txBody>
          <a:bodyPr wrap="square" rtlCol="0">
            <a:spAutoFit/>
          </a:bodyPr>
          <a:lstStyle/>
          <a:p>
            <a:pPr algn="r"/>
            <a:r>
              <a:rPr lang="en-US" sz="2200" dirty="0">
                <a:cs typeface="Franklin Gothic Medium"/>
              </a:rPr>
              <a:t>Leslie 1945 </a:t>
            </a:r>
            <a:r>
              <a:rPr lang="en-US" sz="2200" i="1" dirty="0" err="1">
                <a:cs typeface="Franklin Gothic Medium"/>
              </a:rPr>
              <a:t>Biometrika</a:t>
            </a:r>
            <a:r>
              <a:rPr lang="en-US" sz="2200" i="1" dirty="0">
                <a:cs typeface="Franklin Gothic Medium"/>
              </a:rPr>
              <a:t>. </a:t>
            </a:r>
            <a:r>
              <a:rPr lang="en-US" sz="2200" dirty="0">
                <a:cs typeface="Franklin Gothic Medium"/>
              </a:rPr>
              <a:t>Leslie 1948 </a:t>
            </a:r>
            <a:r>
              <a:rPr lang="en-US" sz="2200" i="1" dirty="0" err="1">
                <a:cs typeface="Franklin Gothic Medium"/>
              </a:rPr>
              <a:t>Biometrika</a:t>
            </a:r>
            <a:r>
              <a:rPr lang="en-US" sz="2200" i="1" dirty="0">
                <a:cs typeface="Franklin Gothic Medium"/>
              </a:rPr>
              <a:t>.</a:t>
            </a:r>
          </a:p>
          <a:p>
            <a:pPr algn="r"/>
            <a:r>
              <a:rPr lang="en-US" sz="2200" dirty="0" err="1">
                <a:cs typeface="Franklin Gothic Medium"/>
              </a:rPr>
              <a:t>Lefkovitch</a:t>
            </a:r>
            <a:r>
              <a:rPr lang="en-US" sz="2200" dirty="0">
                <a:cs typeface="Franklin Gothic Medium"/>
              </a:rPr>
              <a:t> 1965 </a:t>
            </a:r>
            <a:r>
              <a:rPr lang="en-US" sz="2200" i="1" dirty="0">
                <a:cs typeface="Franklin Gothic Medium"/>
              </a:rPr>
              <a:t>Biometrics.</a:t>
            </a:r>
            <a:endParaRPr lang="en-US" sz="2200" dirty="0">
              <a:latin typeface="+mj-lt"/>
              <a:cs typeface="Franklin Gothic Medium"/>
            </a:endParaRPr>
          </a:p>
        </p:txBody>
      </p:sp>
      <p:sp>
        <p:nvSpPr>
          <p:cNvPr id="21" name="Rectangle 20">
            <a:extLst>
              <a:ext uri="{FF2B5EF4-FFF2-40B4-BE49-F238E27FC236}">
                <a16:creationId xmlns:a16="http://schemas.microsoft.com/office/drawing/2014/main" id="{19F520FD-AC08-0280-1DFE-C4822F84BE8B}"/>
              </a:ext>
            </a:extLst>
          </p:cNvPr>
          <p:cNvSpPr/>
          <p:nvPr/>
        </p:nvSpPr>
        <p:spPr>
          <a:xfrm>
            <a:off x="4395724" y="3672959"/>
            <a:ext cx="407484" cy="461665"/>
          </a:xfrm>
          <a:prstGeom prst="rect">
            <a:avLst/>
          </a:prstGeom>
        </p:spPr>
        <p:txBody>
          <a:bodyPr wrap="none">
            <a:spAutoFit/>
          </a:bodyPr>
          <a:lstStyle/>
          <a:p>
            <a:r>
              <a:rPr lang="en-US" sz="2400" b="1" dirty="0">
                <a:latin typeface="Helvetica" pitchFamily="2" charset="0"/>
              </a:rPr>
              <a:t>A</a:t>
            </a:r>
          </a:p>
        </p:txBody>
      </p:sp>
      <p:sp>
        <p:nvSpPr>
          <p:cNvPr id="22" name="Rectangle 21">
            <a:extLst>
              <a:ext uri="{FF2B5EF4-FFF2-40B4-BE49-F238E27FC236}">
                <a16:creationId xmlns:a16="http://schemas.microsoft.com/office/drawing/2014/main" id="{A8E02256-13D0-4441-03BF-F3F262F52405}"/>
              </a:ext>
            </a:extLst>
          </p:cNvPr>
          <p:cNvSpPr/>
          <p:nvPr/>
        </p:nvSpPr>
        <p:spPr>
          <a:xfrm>
            <a:off x="6674839" y="3672960"/>
            <a:ext cx="476412" cy="461665"/>
          </a:xfrm>
          <a:prstGeom prst="rect">
            <a:avLst/>
          </a:prstGeom>
        </p:spPr>
        <p:txBody>
          <a:bodyPr wrap="square">
            <a:spAutoFit/>
          </a:bodyPr>
          <a:lstStyle/>
          <a:p>
            <a:r>
              <a:rPr lang="en-US" sz="2400" b="1" dirty="0" err="1">
                <a:latin typeface="Helvetica" pitchFamily="2" charset="0"/>
              </a:rPr>
              <a:t>N</a:t>
            </a:r>
            <a:r>
              <a:rPr lang="en-US" sz="2400" b="1" baseline="-25000" dirty="0" err="1">
                <a:latin typeface="Helvetica" pitchFamily="2" charset="0"/>
              </a:rPr>
              <a:t>t</a:t>
            </a:r>
            <a:endParaRPr lang="en-US" sz="2400" b="1" baseline="-25000" dirty="0">
              <a:latin typeface="Helvetica" pitchFamily="2" charset="0"/>
            </a:endParaRPr>
          </a:p>
        </p:txBody>
      </p:sp>
      <p:sp>
        <p:nvSpPr>
          <p:cNvPr id="23" name="Rectangle 22">
            <a:extLst>
              <a:ext uri="{FF2B5EF4-FFF2-40B4-BE49-F238E27FC236}">
                <a16:creationId xmlns:a16="http://schemas.microsoft.com/office/drawing/2014/main" id="{A0041619-87EE-6861-C26D-9B38D3832797}"/>
              </a:ext>
            </a:extLst>
          </p:cNvPr>
          <p:cNvSpPr/>
          <p:nvPr/>
        </p:nvSpPr>
        <p:spPr>
          <a:xfrm>
            <a:off x="8528837" y="3672959"/>
            <a:ext cx="710452" cy="461665"/>
          </a:xfrm>
          <a:prstGeom prst="rect">
            <a:avLst/>
          </a:prstGeom>
        </p:spPr>
        <p:txBody>
          <a:bodyPr wrap="none">
            <a:spAutoFit/>
          </a:bodyPr>
          <a:lstStyle/>
          <a:p>
            <a:pPr algn="ctr"/>
            <a:r>
              <a:rPr lang="en-US" sz="2400" b="1" dirty="0">
                <a:solidFill>
                  <a:srgbClr val="000000"/>
                </a:solidFill>
                <a:effectLst/>
                <a:latin typeface="Helvetica" pitchFamily="2" charset="0"/>
                <a:cs typeface="Gill Sans" panose="020B0502020104020203" pitchFamily="34" charset="-79"/>
              </a:rPr>
              <a:t>N</a:t>
            </a:r>
            <a:r>
              <a:rPr lang="en-US" sz="2400" b="1" baseline="-25000" dirty="0">
                <a:solidFill>
                  <a:srgbClr val="000000"/>
                </a:solidFill>
                <a:effectLst/>
                <a:latin typeface="Helvetica" pitchFamily="2" charset="0"/>
                <a:cs typeface="Gill Sans" panose="020B0502020104020203" pitchFamily="34" charset="-79"/>
              </a:rPr>
              <a:t>t+1</a:t>
            </a:r>
            <a:endParaRPr lang="en-US" sz="2400" dirty="0">
              <a:solidFill>
                <a:srgbClr val="000000"/>
              </a:solidFill>
              <a:effectLst/>
              <a:latin typeface="Helvetica" pitchFamily="2" charset="0"/>
              <a:cs typeface="Gill Sans" panose="020B0502020104020203" pitchFamily="34" charset="-79"/>
            </a:endParaRPr>
          </a:p>
        </p:txBody>
      </p:sp>
      <p:sp>
        <p:nvSpPr>
          <p:cNvPr id="24" name="Rectangle 23">
            <a:extLst>
              <a:ext uri="{FF2B5EF4-FFF2-40B4-BE49-F238E27FC236}">
                <a16:creationId xmlns:a16="http://schemas.microsoft.com/office/drawing/2014/main" id="{93483930-DE8C-B63F-6C2F-1AEE6F9576F6}"/>
              </a:ext>
            </a:extLst>
          </p:cNvPr>
          <p:cNvSpPr/>
          <p:nvPr/>
        </p:nvSpPr>
        <p:spPr>
          <a:xfrm>
            <a:off x="6226167" y="4535696"/>
            <a:ext cx="441146" cy="461665"/>
          </a:xfrm>
          <a:prstGeom prst="rect">
            <a:avLst/>
          </a:prstGeom>
        </p:spPr>
        <p:txBody>
          <a:bodyPr wrap="square">
            <a:spAutoFit/>
          </a:bodyPr>
          <a:lstStyle/>
          <a:p>
            <a:r>
              <a:rPr lang="en-US" sz="2400" b="1" dirty="0">
                <a:latin typeface="Helvetica" pitchFamily="2" charset="0"/>
              </a:rPr>
              <a:t>x</a:t>
            </a:r>
          </a:p>
        </p:txBody>
      </p:sp>
      <p:sp>
        <p:nvSpPr>
          <p:cNvPr id="25" name="Rectangle 24">
            <a:extLst>
              <a:ext uri="{FF2B5EF4-FFF2-40B4-BE49-F238E27FC236}">
                <a16:creationId xmlns:a16="http://schemas.microsoft.com/office/drawing/2014/main" id="{B7473E30-80DC-98CA-277F-71A7FC5640BD}"/>
              </a:ext>
            </a:extLst>
          </p:cNvPr>
          <p:cNvSpPr/>
          <p:nvPr/>
        </p:nvSpPr>
        <p:spPr>
          <a:xfrm>
            <a:off x="7384309" y="4530659"/>
            <a:ext cx="441146" cy="461665"/>
          </a:xfrm>
          <a:prstGeom prst="rect">
            <a:avLst/>
          </a:prstGeom>
        </p:spPr>
        <p:txBody>
          <a:bodyPr wrap="square">
            <a:spAutoFit/>
          </a:bodyPr>
          <a:lstStyle/>
          <a:p>
            <a:r>
              <a:rPr lang="en-US" sz="2400" b="1" dirty="0">
                <a:latin typeface="Helvetica" pitchFamily="2" charset="0"/>
              </a:rPr>
              <a:t>=</a:t>
            </a:r>
          </a:p>
        </p:txBody>
      </p:sp>
      <p:sp>
        <p:nvSpPr>
          <p:cNvPr id="31" name="Rectangle 30">
            <a:extLst>
              <a:ext uri="{FF2B5EF4-FFF2-40B4-BE49-F238E27FC236}">
                <a16:creationId xmlns:a16="http://schemas.microsoft.com/office/drawing/2014/main" id="{8A4BF727-2A46-118A-0465-0021482E4D71}"/>
              </a:ext>
            </a:extLst>
          </p:cNvPr>
          <p:cNvSpPr/>
          <p:nvPr/>
        </p:nvSpPr>
        <p:spPr>
          <a:xfrm>
            <a:off x="3571210" y="75179"/>
            <a:ext cx="8620789" cy="954107"/>
          </a:xfrm>
          <a:prstGeom prst="rect">
            <a:avLst/>
          </a:prstGeom>
        </p:spPr>
        <p:txBody>
          <a:bodyPr wrap="square">
            <a:spAutoFit/>
          </a:bodyPr>
          <a:lstStyle/>
          <a:p>
            <a:pPr algn="ctr"/>
            <a:r>
              <a:rPr lang="en-US" sz="2800" dirty="0"/>
              <a:t>If data are available, we can model much more detailed population structures using the same approach.</a:t>
            </a:r>
          </a:p>
        </p:txBody>
      </p:sp>
      <p:sp>
        <p:nvSpPr>
          <p:cNvPr id="40" name="TextBox 39">
            <a:extLst>
              <a:ext uri="{FF2B5EF4-FFF2-40B4-BE49-F238E27FC236}">
                <a16:creationId xmlns:a16="http://schemas.microsoft.com/office/drawing/2014/main" id="{B55F2713-39E0-6E05-8602-35965FCC4242}"/>
              </a:ext>
            </a:extLst>
          </p:cNvPr>
          <p:cNvSpPr txBox="1"/>
          <p:nvPr/>
        </p:nvSpPr>
        <p:spPr>
          <a:xfrm>
            <a:off x="3908674" y="4345093"/>
            <a:ext cx="65" cy="553998"/>
          </a:xfrm>
          <a:prstGeom prst="rect">
            <a:avLst/>
          </a:prstGeom>
          <a:noFill/>
        </p:spPr>
        <p:txBody>
          <a:bodyPr wrap="none" lIns="0" tIns="0" rIns="0" bIns="0" rtlCol="0">
            <a:spAutoFit/>
          </a:bodyPr>
          <a:lstStyle/>
          <a:p>
            <a:endParaRPr lang="en-US" dirty="0"/>
          </a:p>
          <a:p>
            <a:endParaRPr lang="en-US" dirty="0"/>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B9DC884-0EF0-6FF4-A461-FD7D97B2521E}"/>
                  </a:ext>
                </a:extLst>
              </p:cNvPr>
              <p:cNvSpPr txBox="1"/>
              <p:nvPr/>
            </p:nvSpPr>
            <p:spPr>
              <a:xfrm>
                <a:off x="6634636" y="4196118"/>
                <a:ext cx="556819" cy="10598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2</m:t>
                                          </m:r>
                                        </m:sub>
                                      </m:sSub>
                                    </m:e>
                                  </m:mr>
                                </m:m>
                                <m:r>
                                  <m:rPr>
                                    <m:nor/>
                                  </m:rPr>
                                  <a:rPr lang="en-US" dirty="0"/>
                                  <m:t> </m:t>
                                </m:r>
                              </m:e>
                            </m:mr>
                            <m:m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3</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4</m:t>
                                          </m:r>
                                        </m:sub>
                                      </m:sSub>
                                    </m:e>
                                  </m:mr>
                                </m:m>
                              </m:e>
                            </m:mr>
                          </m:m>
                        </m:e>
                      </m:d>
                    </m:oMath>
                  </m:oMathPara>
                </a14:m>
                <a:endParaRPr lang="en-US" dirty="0"/>
              </a:p>
            </p:txBody>
          </p:sp>
        </mc:Choice>
        <mc:Fallback xmlns="">
          <p:sp>
            <p:nvSpPr>
              <p:cNvPr id="52" name="TextBox 51">
                <a:extLst>
                  <a:ext uri="{FF2B5EF4-FFF2-40B4-BE49-F238E27FC236}">
                    <a16:creationId xmlns:a16="http://schemas.microsoft.com/office/drawing/2014/main" id="{DB9DC884-0EF0-6FF4-A461-FD7D97B2521E}"/>
                  </a:ext>
                </a:extLst>
              </p:cNvPr>
              <p:cNvSpPr txBox="1">
                <a:spLocks noRot="1" noChangeAspect="1" noMove="1" noResize="1" noEditPoints="1" noAdjustHandles="1" noChangeArrowheads="1" noChangeShapeType="1" noTextEdit="1"/>
              </p:cNvSpPr>
              <p:nvPr/>
            </p:nvSpPr>
            <p:spPr>
              <a:xfrm>
                <a:off x="6634636" y="4196118"/>
                <a:ext cx="556819" cy="1059842"/>
              </a:xfrm>
              <a:prstGeom prst="rect">
                <a:avLst/>
              </a:prstGeom>
              <a:blipFill>
                <a:blip r:embed="rId3"/>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DDC1D120-2961-653D-C464-14F4D229045A}"/>
                  </a:ext>
                </a:extLst>
              </p:cNvPr>
              <p:cNvSpPr txBox="1"/>
              <p:nvPr/>
            </p:nvSpPr>
            <p:spPr>
              <a:xfrm>
                <a:off x="3387055" y="4196118"/>
                <a:ext cx="2355196" cy="10615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e>
                                  <m:e>
                                    <m:r>
                                      <a:rPr lang="en-US" b="0" i="1" smtClean="0">
                                        <a:latin typeface="Cambria Math" panose="02040503050406030204" pitchFamily="18" charset="0"/>
                                      </a:rPr>
                                      <m:t>        0</m:t>
                                    </m:r>
                                  </m:e>
                                </m:mr>
                              </m:m>
                              <m:r>
                                <a:rPr lang="en-US" b="0" i="1" smtClean="0">
                                  <a:latin typeface="Cambria Math" panose="02040503050406030204" pitchFamily="18" charset="0"/>
                                </a:rPr>
                                <m:t>      </m:t>
                              </m:r>
                              <m:m>
                                <m:mPr>
                                  <m:mcs>
                                    <m:mc>
                                      <m:mcPr>
                                        <m:count m:val="2"/>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3</m:t>
                                        </m:r>
                                      </m:sub>
                                    </m:sSub>
                                  </m:e>
                                  <m:e>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4</m:t>
                                        </m:r>
                                      </m:sub>
                                    </m:sSub>
                                  </m:e>
                                </m:mr>
                                <m:mr>
                                  <m:e>
                                    <m:r>
                                      <a:rPr lang="en-US" b="0" i="1" smtClean="0">
                                        <a:latin typeface="Cambria Math" panose="02040503050406030204" pitchFamily="18" charset="0"/>
                                      </a:rPr>
                                      <m:t>0</m:t>
                                    </m:r>
                                  </m:e>
                                  <m:e>
                                    <m:r>
                                      <a:rPr lang="en-US" b="0" i="1" smtClean="0">
                                        <a:latin typeface="Cambria Math" panose="02040503050406030204" pitchFamily="18" charset="0"/>
                                      </a:rPr>
                                      <m:t>0</m:t>
                                    </m:r>
                                  </m:e>
                                </m:mr>
                              </m:m>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r>
                                      <a:rPr lang="en-US" b="0" i="1" smtClean="0">
                                        <a:latin typeface="Cambria Math" panose="02040503050406030204" pitchFamily="18" charset="0"/>
                                      </a:rPr>
                                      <m:t>      </m:t>
                                    </m:r>
                                  </m:e>
                                  <m:e>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e>
                                </m:mr>
                                <m:mr>
                                  <m:e>
                                    <m:r>
                                      <a:rPr lang="en-US" b="0" i="1" smtClean="0">
                                        <a:latin typeface="Cambria Math" panose="02040503050406030204" pitchFamily="18" charset="0"/>
                                      </a:rPr>
                                      <m:t>0     </m:t>
                                    </m:r>
                                  </m:e>
                                  <m:e>
                                    <m:r>
                                      <a:rPr lang="en-US" b="0" i="1" smtClean="0">
                                        <a:latin typeface="Cambria Math" panose="02040503050406030204" pitchFamily="18" charset="0"/>
                                      </a:rPr>
                                      <m:t>0</m:t>
                                    </m:r>
                                  </m:e>
                                </m:mr>
                              </m:m>
                              <m:r>
                                <a:rPr lang="en-US" b="0" i="1" smtClean="0">
                                  <a:latin typeface="Cambria Math" panose="02040503050406030204" pitchFamily="18" charset="0"/>
                                </a:rPr>
                                <m:t>      </m:t>
                              </m:r>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 </m:t>
                                    </m:r>
                                    <m:r>
                                      <a:rPr lang="en-US" b="0" i="1" smtClean="0">
                                        <a:latin typeface="Cambria Math" panose="02040503050406030204" pitchFamily="18" charset="0"/>
                                      </a:rPr>
                                      <m:t>    0</m:t>
                                    </m:r>
                                  </m:e>
                                  <m:e>
                                    <m:r>
                                      <a:rPr lang="en-US" b="0" i="1" smtClean="0">
                                        <a:latin typeface="Cambria Math" panose="02040503050406030204" pitchFamily="18" charset="0"/>
                                      </a:rPr>
                                      <m:t>0</m:t>
                                    </m:r>
                                  </m:e>
                                </m:mr>
                                <m:mr>
                                  <m:e>
                                    <m:r>
                                      <a:rPr lang="en-US" b="0" i="1" smtClean="0">
                                        <a:solidFill>
                                          <a:schemeClr val="bg1"/>
                                        </a:solidFill>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𝑠</m:t>
                                        </m:r>
                                      </m:e>
                                      <m:sub>
                                        <m:r>
                                          <a:rPr lang="en-US" b="0" i="1" smtClean="0">
                                            <a:latin typeface="Cambria Math" panose="02040503050406030204" pitchFamily="18" charset="0"/>
                                          </a:rPr>
                                          <m:t>3</m:t>
                                        </m:r>
                                      </m:sub>
                                    </m:sSub>
                                  </m:e>
                                  <m:e>
                                    <m:r>
                                      <a:rPr lang="en-US" b="0" i="1" smtClean="0">
                                        <a:latin typeface="Cambria Math" panose="02040503050406030204" pitchFamily="18" charset="0"/>
                                      </a:rPr>
                                      <m:t>0</m:t>
                                    </m:r>
                                  </m:e>
                                </m:mr>
                              </m:m>
                            </m:e>
                          </m:eqArr>
                        </m:e>
                      </m:d>
                    </m:oMath>
                  </m:oMathPara>
                </a14:m>
                <a:endParaRPr lang="en-US" dirty="0"/>
              </a:p>
            </p:txBody>
          </p:sp>
        </mc:Choice>
        <mc:Fallback xmlns="">
          <p:sp>
            <p:nvSpPr>
              <p:cNvPr id="56" name="TextBox 55">
                <a:extLst>
                  <a:ext uri="{FF2B5EF4-FFF2-40B4-BE49-F238E27FC236}">
                    <a16:creationId xmlns:a16="http://schemas.microsoft.com/office/drawing/2014/main" id="{DDC1D120-2961-653D-C464-14F4D229045A}"/>
                  </a:ext>
                </a:extLst>
              </p:cNvPr>
              <p:cNvSpPr txBox="1">
                <a:spLocks noRot="1" noChangeAspect="1" noMove="1" noResize="1" noEditPoints="1" noAdjustHandles="1" noChangeArrowheads="1" noChangeShapeType="1" noTextEdit="1"/>
              </p:cNvSpPr>
              <p:nvPr/>
            </p:nvSpPr>
            <p:spPr>
              <a:xfrm>
                <a:off x="3387055" y="4196118"/>
                <a:ext cx="2355196" cy="1061509"/>
              </a:xfrm>
              <a:prstGeom prst="rect">
                <a:avLst/>
              </a:prstGeom>
              <a:blipFill>
                <a:blip r:embed="rId4"/>
                <a:stretch>
                  <a:fillRect t="-4762" b="-130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76FF77-9ED9-AE3E-6146-A5BFA7E2BFD1}"/>
                  </a:ext>
                </a:extLst>
              </p:cNvPr>
              <p:cNvSpPr txBox="1"/>
              <p:nvPr/>
            </p:nvSpPr>
            <p:spPr>
              <a:xfrm>
                <a:off x="8274230" y="4190763"/>
                <a:ext cx="886205" cy="10613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1 </m:t>
                                          </m:r>
                                          <m:r>
                                            <a:rPr lang="en-US" b="0" i="1" smtClean="0">
                                              <a:latin typeface="Cambria Math" panose="02040503050406030204" pitchFamily="18" charset="0"/>
                                            </a:rPr>
                                            <m:t>𝑡</m:t>
                                          </m:r>
                                          <m:r>
                                            <a:rPr lang="en-US" b="0" i="1" smtClean="0">
                                              <a:latin typeface="Cambria Math" panose="02040503050406030204" pitchFamily="18" charset="0"/>
                                            </a:rPr>
                                            <m:t>+1</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2 </m:t>
                                          </m:r>
                                          <m:r>
                                            <a:rPr lang="en-US" b="0" i="1" smtClean="0">
                                              <a:latin typeface="Cambria Math" panose="02040503050406030204" pitchFamily="18" charset="0"/>
                                            </a:rPr>
                                            <m:t>𝑡</m:t>
                                          </m:r>
                                          <m:r>
                                            <a:rPr lang="en-US" b="0" i="1" smtClean="0">
                                              <a:latin typeface="Cambria Math" panose="02040503050406030204" pitchFamily="18" charset="0"/>
                                            </a:rPr>
                                            <m:t>+1</m:t>
                                          </m:r>
                                        </m:sub>
                                      </m:sSub>
                                    </m:e>
                                  </m:mr>
                                </m:m>
                                <m:r>
                                  <m:rPr>
                                    <m:nor/>
                                  </m:rPr>
                                  <a:rPr lang="en-US" dirty="0"/>
                                  <m:t> </m:t>
                                </m:r>
                              </m:e>
                            </m:mr>
                            <m:m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3 </m:t>
                                          </m:r>
                                          <m:r>
                                            <a:rPr lang="en-US" b="0" i="1" smtClean="0">
                                              <a:latin typeface="Cambria Math" panose="02040503050406030204" pitchFamily="18" charset="0"/>
                                            </a:rPr>
                                            <m:t>𝑡</m:t>
                                          </m:r>
                                          <m:r>
                                            <a:rPr lang="en-US" b="0" i="1" smtClean="0">
                                              <a:latin typeface="Cambria Math" panose="02040503050406030204" pitchFamily="18" charset="0"/>
                                            </a:rPr>
                                            <m:t>+1</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4.</m:t>
                                          </m:r>
                                          <m:r>
                                            <a:rPr lang="en-US" b="0" i="1" smtClean="0">
                                              <a:latin typeface="Cambria Math" panose="02040503050406030204" pitchFamily="18" charset="0"/>
                                            </a:rPr>
                                            <m:t>𝑡</m:t>
                                          </m:r>
                                          <m:r>
                                            <a:rPr lang="en-US" b="0" i="1" smtClean="0">
                                              <a:latin typeface="Cambria Math" panose="02040503050406030204" pitchFamily="18" charset="0"/>
                                            </a:rPr>
                                            <m:t>+1</m:t>
                                          </m:r>
                                        </m:sub>
                                      </m:sSub>
                                    </m:e>
                                  </m:mr>
                                </m:m>
                              </m:e>
                            </m:mr>
                          </m:m>
                        </m:e>
                      </m:d>
                    </m:oMath>
                  </m:oMathPara>
                </a14:m>
                <a:endParaRPr lang="en-US" dirty="0"/>
              </a:p>
            </p:txBody>
          </p:sp>
        </mc:Choice>
        <mc:Fallback xmlns="">
          <p:sp>
            <p:nvSpPr>
              <p:cNvPr id="57" name="TextBox 56">
                <a:extLst>
                  <a:ext uri="{FF2B5EF4-FFF2-40B4-BE49-F238E27FC236}">
                    <a16:creationId xmlns:a16="http://schemas.microsoft.com/office/drawing/2014/main" id="{4A76FF77-9ED9-AE3E-6146-A5BFA7E2BFD1}"/>
                  </a:ext>
                </a:extLst>
              </p:cNvPr>
              <p:cNvSpPr txBox="1">
                <a:spLocks noRot="1" noChangeAspect="1" noMove="1" noResize="1" noEditPoints="1" noAdjustHandles="1" noChangeArrowheads="1" noChangeShapeType="1" noTextEdit="1"/>
              </p:cNvSpPr>
              <p:nvPr/>
            </p:nvSpPr>
            <p:spPr>
              <a:xfrm>
                <a:off x="8274230" y="4190763"/>
                <a:ext cx="886205" cy="1061316"/>
              </a:xfrm>
              <a:prstGeom prst="rect">
                <a:avLst/>
              </a:prstGeom>
              <a:blipFill>
                <a:blip r:embed="rId5"/>
                <a:stretch>
                  <a:fillRect b="-4706"/>
                </a:stretch>
              </a:blipFill>
            </p:spPr>
            <p:txBody>
              <a:bodyPr/>
              <a:lstStyle/>
              <a:p>
                <a:r>
                  <a:rPr lang="en-US">
                    <a:noFill/>
                  </a:rPr>
                  <a:t> </a:t>
                </a:r>
              </a:p>
            </p:txBody>
          </p:sp>
        </mc:Fallback>
      </mc:AlternateContent>
      <p:sp>
        <p:nvSpPr>
          <p:cNvPr id="63" name="Rectangle 62">
            <a:extLst>
              <a:ext uri="{FF2B5EF4-FFF2-40B4-BE49-F238E27FC236}">
                <a16:creationId xmlns:a16="http://schemas.microsoft.com/office/drawing/2014/main" id="{78F429B0-676B-8E57-CFA6-D136988780A6}"/>
              </a:ext>
            </a:extLst>
          </p:cNvPr>
          <p:cNvSpPr/>
          <p:nvPr/>
        </p:nvSpPr>
        <p:spPr>
          <a:xfrm>
            <a:off x="268283" y="4126225"/>
            <a:ext cx="2772181" cy="1508105"/>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a:t>
            </a:r>
            <a:r>
              <a:rPr lang="en-US" sz="2600" dirty="0">
                <a:solidFill>
                  <a:srgbClr val="000000"/>
                </a:solidFill>
                <a:effectLst/>
                <a:latin typeface="Helvetica Light" panose="020B0403020202020204" pitchFamily="34" charset="0"/>
              </a:rPr>
              <a:t>can be derived from transition matrix</a:t>
            </a:r>
          </a:p>
        </p:txBody>
      </p:sp>
      <p:cxnSp>
        <p:nvCxnSpPr>
          <p:cNvPr id="64" name="Straight Arrow Connector 63">
            <a:extLst>
              <a:ext uri="{FF2B5EF4-FFF2-40B4-BE49-F238E27FC236}">
                <a16:creationId xmlns:a16="http://schemas.microsoft.com/office/drawing/2014/main" id="{24D635BA-B24A-E402-0D91-496707A8589C}"/>
              </a:ext>
            </a:extLst>
          </p:cNvPr>
          <p:cNvCxnSpPr>
            <a:cxnSpLocks/>
          </p:cNvCxnSpPr>
          <p:nvPr/>
        </p:nvCxnSpPr>
        <p:spPr>
          <a:xfrm>
            <a:off x="2856286" y="4783694"/>
            <a:ext cx="5264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28864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696A1C-45EC-0500-C0D9-77E12DFD1469}"/>
              </a:ext>
            </a:extLst>
          </p:cNvPr>
          <p:cNvSpPr/>
          <p:nvPr/>
        </p:nvSpPr>
        <p:spPr>
          <a:xfrm>
            <a:off x="5614820" y="105965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7" name="Rectangle 6">
            <a:extLst>
              <a:ext uri="{FF2B5EF4-FFF2-40B4-BE49-F238E27FC236}">
                <a16:creationId xmlns:a16="http://schemas.microsoft.com/office/drawing/2014/main" id="{B100A66E-14FC-9490-514E-7F4B15169425}"/>
              </a:ext>
            </a:extLst>
          </p:cNvPr>
          <p:cNvSpPr/>
          <p:nvPr/>
        </p:nvSpPr>
        <p:spPr>
          <a:xfrm>
            <a:off x="7412878" y="1122174"/>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8" name="Straight Arrow Connector 7">
            <a:extLst>
              <a:ext uri="{FF2B5EF4-FFF2-40B4-BE49-F238E27FC236}">
                <a16:creationId xmlns:a16="http://schemas.microsoft.com/office/drawing/2014/main" id="{126D0A65-B8DE-E62E-A810-3A2266DECA0B}"/>
              </a:ext>
            </a:extLst>
          </p:cNvPr>
          <p:cNvCxnSpPr>
            <a:cxnSpLocks/>
          </p:cNvCxnSpPr>
          <p:nvPr/>
        </p:nvCxnSpPr>
        <p:spPr>
          <a:xfrm>
            <a:off x="6747553"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FE79CBD2-5EBC-2FEA-5226-900D30F6C4A6}"/>
              </a:ext>
            </a:extLst>
          </p:cNvPr>
          <p:cNvCxnSpPr>
            <a:cxnSpLocks/>
            <a:stCxn id="7" idx="0"/>
            <a:endCxn id="6" idx="0"/>
          </p:cNvCxnSpPr>
          <p:nvPr/>
        </p:nvCxnSpPr>
        <p:spPr>
          <a:xfrm rot="16200000" flipV="1">
            <a:off x="7016592" y="191885"/>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11AF108-E2F0-EB7D-4543-6EB8DE0E1BAC}"/>
              </a:ext>
            </a:extLst>
          </p:cNvPr>
          <p:cNvSpPr/>
          <p:nvPr/>
        </p:nvSpPr>
        <p:spPr>
          <a:xfrm>
            <a:off x="7502239" y="497444"/>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12" name="Rectangle 11">
            <a:extLst>
              <a:ext uri="{FF2B5EF4-FFF2-40B4-BE49-F238E27FC236}">
                <a16:creationId xmlns:a16="http://schemas.microsoft.com/office/drawing/2014/main" id="{440444FA-EE77-573F-8858-4655CE403C1B}"/>
              </a:ext>
            </a:extLst>
          </p:cNvPr>
          <p:cNvSpPr/>
          <p:nvPr/>
        </p:nvSpPr>
        <p:spPr>
          <a:xfrm>
            <a:off x="6872964"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7" name="Rectangle 16">
            <a:extLst>
              <a:ext uri="{FF2B5EF4-FFF2-40B4-BE49-F238E27FC236}">
                <a16:creationId xmlns:a16="http://schemas.microsoft.com/office/drawing/2014/main" id="{3E48C7A5-C833-0912-3D5E-91D8503F8482}"/>
              </a:ext>
            </a:extLst>
          </p:cNvPr>
          <p:cNvSpPr/>
          <p:nvPr/>
        </p:nvSpPr>
        <p:spPr>
          <a:xfrm>
            <a:off x="9203835" y="110139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19" name="Rectangle 18">
            <a:extLst>
              <a:ext uri="{FF2B5EF4-FFF2-40B4-BE49-F238E27FC236}">
                <a16:creationId xmlns:a16="http://schemas.microsoft.com/office/drawing/2014/main" id="{4C03C8A5-C7D1-1E87-B4E8-7BE9DB333AF3}"/>
              </a:ext>
            </a:extLst>
          </p:cNvPr>
          <p:cNvSpPr/>
          <p:nvPr/>
        </p:nvSpPr>
        <p:spPr>
          <a:xfrm>
            <a:off x="10973554" y="1118045"/>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cxnSp>
        <p:nvCxnSpPr>
          <p:cNvPr id="29" name="Curved Connector 28">
            <a:extLst>
              <a:ext uri="{FF2B5EF4-FFF2-40B4-BE49-F238E27FC236}">
                <a16:creationId xmlns:a16="http://schemas.microsoft.com/office/drawing/2014/main" id="{47335A30-4D77-6456-FF96-1B3D9C77AE92}"/>
              </a:ext>
            </a:extLst>
          </p:cNvPr>
          <p:cNvCxnSpPr>
            <a:cxnSpLocks/>
            <a:stCxn id="17" idx="0"/>
            <a:endCxn id="6" idx="0"/>
          </p:cNvCxnSpPr>
          <p:nvPr/>
        </p:nvCxnSpPr>
        <p:spPr>
          <a:xfrm rot="16200000" flipV="1">
            <a:off x="7922461" y="-713985"/>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931D421-A09B-677A-0DE9-5CA4FD733F5A}"/>
              </a:ext>
            </a:extLst>
          </p:cNvPr>
          <p:cNvSpPr/>
          <p:nvPr/>
        </p:nvSpPr>
        <p:spPr>
          <a:xfrm>
            <a:off x="9272252" y="401407"/>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34" name="Rectangle 33">
            <a:extLst>
              <a:ext uri="{FF2B5EF4-FFF2-40B4-BE49-F238E27FC236}">
                <a16:creationId xmlns:a16="http://schemas.microsoft.com/office/drawing/2014/main" id="{F3AC45C7-44F2-AB58-E957-4BB6D813837B}"/>
              </a:ext>
            </a:extLst>
          </p:cNvPr>
          <p:cNvSpPr/>
          <p:nvPr/>
        </p:nvSpPr>
        <p:spPr>
          <a:xfrm>
            <a:off x="11111170" y="312778"/>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39" name="Curved Connector 38">
            <a:extLst>
              <a:ext uri="{FF2B5EF4-FFF2-40B4-BE49-F238E27FC236}">
                <a16:creationId xmlns:a16="http://schemas.microsoft.com/office/drawing/2014/main" id="{D72AF380-22F4-5B45-38CB-591D2E71BDAF}"/>
              </a:ext>
            </a:extLst>
          </p:cNvPr>
          <p:cNvCxnSpPr>
            <a:cxnSpLocks/>
            <a:stCxn id="19" idx="0"/>
            <a:endCxn id="6" idx="0"/>
          </p:cNvCxnSpPr>
          <p:nvPr/>
        </p:nvCxnSpPr>
        <p:spPr>
          <a:xfrm rot="16200000" flipV="1">
            <a:off x="8798994" y="-1590518"/>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5CCB20-3C42-767D-87A3-F6210A3F1087}"/>
              </a:ext>
            </a:extLst>
          </p:cNvPr>
          <p:cNvCxnSpPr>
            <a:cxnSpLocks/>
          </p:cNvCxnSpPr>
          <p:nvPr/>
        </p:nvCxnSpPr>
        <p:spPr>
          <a:xfrm>
            <a:off x="8542060" y="1683386"/>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9E488CE-1B8F-8138-B347-F8A05764FE6B}"/>
              </a:ext>
            </a:extLst>
          </p:cNvPr>
          <p:cNvSpPr/>
          <p:nvPr/>
        </p:nvSpPr>
        <p:spPr>
          <a:xfrm>
            <a:off x="8667471" y="1679577"/>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50" name="Straight Arrow Connector 49">
            <a:extLst>
              <a:ext uri="{FF2B5EF4-FFF2-40B4-BE49-F238E27FC236}">
                <a16:creationId xmlns:a16="http://schemas.microsoft.com/office/drawing/2014/main" id="{B0D30529-5EF5-53CA-C41B-BD49CE005BE3}"/>
              </a:ext>
            </a:extLst>
          </p:cNvPr>
          <p:cNvCxnSpPr>
            <a:cxnSpLocks/>
          </p:cNvCxnSpPr>
          <p:nvPr/>
        </p:nvCxnSpPr>
        <p:spPr>
          <a:xfrm>
            <a:off x="10309290"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5B36BD-AF4A-53EB-F0C2-73FF3133D6EA}"/>
              </a:ext>
            </a:extLst>
          </p:cNvPr>
          <p:cNvSpPr/>
          <p:nvPr/>
        </p:nvSpPr>
        <p:spPr>
          <a:xfrm>
            <a:off x="10434701"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4" name="Rectangle 23">
            <a:extLst>
              <a:ext uri="{FF2B5EF4-FFF2-40B4-BE49-F238E27FC236}">
                <a16:creationId xmlns:a16="http://schemas.microsoft.com/office/drawing/2014/main" id="{93483930-DE8C-B63F-6C2F-1AEE6F9576F6}"/>
              </a:ext>
            </a:extLst>
          </p:cNvPr>
          <p:cNvSpPr/>
          <p:nvPr/>
        </p:nvSpPr>
        <p:spPr>
          <a:xfrm>
            <a:off x="6226167" y="4535696"/>
            <a:ext cx="441146" cy="461665"/>
          </a:xfrm>
          <a:prstGeom prst="rect">
            <a:avLst/>
          </a:prstGeom>
        </p:spPr>
        <p:txBody>
          <a:bodyPr wrap="square">
            <a:spAutoFit/>
          </a:bodyPr>
          <a:lstStyle/>
          <a:p>
            <a:r>
              <a:rPr lang="en-US" sz="2400" b="1" dirty="0">
                <a:latin typeface="Helvetica" pitchFamily="2" charset="0"/>
              </a:rPr>
              <a:t>x</a:t>
            </a:r>
          </a:p>
        </p:txBody>
      </p:sp>
      <p:sp>
        <p:nvSpPr>
          <p:cNvPr id="25" name="Rectangle 24">
            <a:extLst>
              <a:ext uri="{FF2B5EF4-FFF2-40B4-BE49-F238E27FC236}">
                <a16:creationId xmlns:a16="http://schemas.microsoft.com/office/drawing/2014/main" id="{B7473E30-80DC-98CA-277F-71A7FC5640BD}"/>
              </a:ext>
            </a:extLst>
          </p:cNvPr>
          <p:cNvSpPr/>
          <p:nvPr/>
        </p:nvSpPr>
        <p:spPr>
          <a:xfrm>
            <a:off x="7384309" y="4530659"/>
            <a:ext cx="441146" cy="461665"/>
          </a:xfrm>
          <a:prstGeom prst="rect">
            <a:avLst/>
          </a:prstGeom>
        </p:spPr>
        <p:txBody>
          <a:bodyPr wrap="square">
            <a:spAutoFit/>
          </a:bodyPr>
          <a:lstStyle/>
          <a:p>
            <a:r>
              <a:rPr lang="en-US" sz="2400" b="1" dirty="0">
                <a:latin typeface="Helvetica" pitchFamily="2" charset="0"/>
              </a:rPr>
              <a:t>=</a:t>
            </a:r>
          </a:p>
        </p:txBody>
      </p:sp>
      <p:sp>
        <p:nvSpPr>
          <p:cNvPr id="40" name="TextBox 39">
            <a:extLst>
              <a:ext uri="{FF2B5EF4-FFF2-40B4-BE49-F238E27FC236}">
                <a16:creationId xmlns:a16="http://schemas.microsoft.com/office/drawing/2014/main" id="{B55F2713-39E0-6E05-8602-35965FCC4242}"/>
              </a:ext>
            </a:extLst>
          </p:cNvPr>
          <p:cNvSpPr txBox="1"/>
          <p:nvPr/>
        </p:nvSpPr>
        <p:spPr>
          <a:xfrm>
            <a:off x="6195775" y="3313627"/>
            <a:ext cx="65" cy="553998"/>
          </a:xfrm>
          <a:prstGeom prst="rect">
            <a:avLst/>
          </a:prstGeom>
          <a:noFill/>
        </p:spPr>
        <p:txBody>
          <a:bodyPr wrap="none" lIns="0" tIns="0" rIns="0" bIns="0" rtlCol="0">
            <a:spAutoFit/>
          </a:bodyPr>
          <a:lstStyle/>
          <a:p>
            <a:endParaRPr lang="en-US" dirty="0"/>
          </a:p>
          <a:p>
            <a:endParaRPr lang="en-US" dirty="0"/>
          </a:p>
        </p:txBody>
      </p:sp>
      <p:sp>
        <p:nvSpPr>
          <p:cNvPr id="63" name="Rectangle 62">
            <a:extLst>
              <a:ext uri="{FF2B5EF4-FFF2-40B4-BE49-F238E27FC236}">
                <a16:creationId xmlns:a16="http://schemas.microsoft.com/office/drawing/2014/main" id="{78F429B0-676B-8E57-CFA6-D136988780A6}"/>
              </a:ext>
            </a:extLst>
          </p:cNvPr>
          <p:cNvSpPr/>
          <p:nvPr/>
        </p:nvSpPr>
        <p:spPr>
          <a:xfrm>
            <a:off x="102381" y="1685610"/>
            <a:ext cx="3982817" cy="892552"/>
          </a:xfrm>
          <a:prstGeom prst="rect">
            <a:avLst/>
          </a:prstGeom>
        </p:spPr>
        <p:txBody>
          <a:bodyPr wrap="square">
            <a:spAutoFit/>
          </a:bodyPr>
          <a:lstStyle/>
          <a:p>
            <a:pPr algn="ctr"/>
            <a:r>
              <a:rPr lang="en-US" sz="2600" dirty="0">
                <a:solidFill>
                  <a:srgbClr val="000000"/>
                </a:solidFill>
                <a:effectLst/>
                <a:latin typeface="Helvetica Light" panose="020B0403020202020204" pitchFamily="34" charset="0"/>
              </a:rPr>
              <a:t>Demographers collect these rates in life tables</a:t>
            </a:r>
          </a:p>
        </p:txBody>
      </p:sp>
      <p:cxnSp>
        <p:nvCxnSpPr>
          <p:cNvPr id="64" name="Straight Arrow Connector 63">
            <a:extLst>
              <a:ext uri="{FF2B5EF4-FFF2-40B4-BE49-F238E27FC236}">
                <a16:creationId xmlns:a16="http://schemas.microsoft.com/office/drawing/2014/main" id="{24D635BA-B24A-E402-0D91-496707A8589C}"/>
              </a:ext>
            </a:extLst>
          </p:cNvPr>
          <p:cNvCxnSpPr>
            <a:cxnSpLocks/>
          </p:cNvCxnSpPr>
          <p:nvPr/>
        </p:nvCxnSpPr>
        <p:spPr>
          <a:xfrm>
            <a:off x="2856286" y="4783694"/>
            <a:ext cx="5264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Table 19">
            <a:extLst>
              <a:ext uri="{FF2B5EF4-FFF2-40B4-BE49-F238E27FC236}">
                <a16:creationId xmlns:a16="http://schemas.microsoft.com/office/drawing/2014/main" id="{A4A0627C-BA10-34D9-F7E7-9E5E401203E4}"/>
              </a:ext>
            </a:extLst>
          </p:cNvPr>
          <p:cNvGraphicFramePr>
            <a:graphicFrameLocks noGrp="1"/>
          </p:cNvGraphicFramePr>
          <p:nvPr>
            <p:extLst>
              <p:ext uri="{D42A27DB-BD31-4B8C-83A1-F6EECF244321}">
                <p14:modId xmlns:p14="http://schemas.microsoft.com/office/powerpoint/2010/main" val="3997390294"/>
              </p:ext>
            </p:extLst>
          </p:nvPr>
        </p:nvGraphicFramePr>
        <p:xfrm>
          <a:off x="297633" y="2696321"/>
          <a:ext cx="8128000" cy="2494280"/>
        </p:xfrm>
        <a:graphic>
          <a:graphicData uri="http://schemas.openxmlformats.org/drawingml/2006/table">
            <a:tbl>
              <a:tblPr firstRow="1" bandRow="1">
                <a:tableStyleId>{073A0DAA-6AF3-43AB-8588-CEC1D06C72B9}</a:tableStyleId>
              </a:tblPr>
              <a:tblGrid>
                <a:gridCol w="1625600">
                  <a:extLst>
                    <a:ext uri="{9D8B030D-6E8A-4147-A177-3AD203B41FA5}">
                      <a16:colId xmlns:a16="http://schemas.microsoft.com/office/drawing/2014/main" val="2909356371"/>
                    </a:ext>
                  </a:extLst>
                </a:gridCol>
                <a:gridCol w="1625600">
                  <a:extLst>
                    <a:ext uri="{9D8B030D-6E8A-4147-A177-3AD203B41FA5}">
                      <a16:colId xmlns:a16="http://schemas.microsoft.com/office/drawing/2014/main" val="2611802161"/>
                    </a:ext>
                  </a:extLst>
                </a:gridCol>
                <a:gridCol w="1625600">
                  <a:extLst>
                    <a:ext uri="{9D8B030D-6E8A-4147-A177-3AD203B41FA5}">
                      <a16:colId xmlns:a16="http://schemas.microsoft.com/office/drawing/2014/main" val="1359397925"/>
                    </a:ext>
                  </a:extLst>
                </a:gridCol>
                <a:gridCol w="1625600">
                  <a:extLst>
                    <a:ext uri="{9D8B030D-6E8A-4147-A177-3AD203B41FA5}">
                      <a16:colId xmlns:a16="http://schemas.microsoft.com/office/drawing/2014/main" val="3393837580"/>
                    </a:ext>
                  </a:extLst>
                </a:gridCol>
                <a:gridCol w="1625600">
                  <a:extLst>
                    <a:ext uri="{9D8B030D-6E8A-4147-A177-3AD203B41FA5}">
                      <a16:colId xmlns:a16="http://schemas.microsoft.com/office/drawing/2014/main" val="179570439"/>
                    </a:ext>
                  </a:extLst>
                </a:gridCol>
              </a:tblGrid>
              <a:tr h="370840">
                <a:tc>
                  <a:txBody>
                    <a:bodyPr/>
                    <a:lstStyle/>
                    <a:p>
                      <a:r>
                        <a:rPr lang="en-US" dirty="0"/>
                        <a:t>x (age)</a:t>
                      </a:r>
                    </a:p>
                  </a:txBody>
                  <a:tcPr/>
                </a:tc>
                <a:tc>
                  <a:txBody>
                    <a:bodyPr/>
                    <a:lstStyle/>
                    <a:p>
                      <a:r>
                        <a:rPr lang="en-US" dirty="0" err="1"/>
                        <a:t>N</a:t>
                      </a:r>
                      <a:r>
                        <a:rPr lang="en-US" baseline="-25000" dirty="0" err="1"/>
                        <a:t>x</a:t>
                      </a:r>
                      <a:r>
                        <a:rPr lang="en-US" dirty="0"/>
                        <a:t> (number in cohort)</a:t>
                      </a:r>
                    </a:p>
                  </a:txBody>
                  <a:tcPr/>
                </a:tc>
                <a:tc>
                  <a:txBody>
                    <a:bodyPr/>
                    <a:lstStyle/>
                    <a:p>
                      <a:r>
                        <a:rPr lang="en-US" dirty="0"/>
                        <a:t>l</a:t>
                      </a:r>
                      <a:r>
                        <a:rPr lang="en-US" baseline="-25000" dirty="0"/>
                        <a:t>x</a:t>
                      </a:r>
                      <a:r>
                        <a:rPr lang="en-US" dirty="0"/>
                        <a:t> (survivorship to age x)</a:t>
                      </a:r>
                    </a:p>
                  </a:txBody>
                  <a:tcPr/>
                </a:tc>
                <a:tc>
                  <a:txBody>
                    <a:bodyPr/>
                    <a:lstStyle/>
                    <a:p>
                      <a:r>
                        <a:rPr lang="en-US" dirty="0"/>
                        <a:t>m</a:t>
                      </a:r>
                      <a:r>
                        <a:rPr lang="en-US" baseline="-25000" dirty="0"/>
                        <a:t>x</a:t>
                      </a:r>
                      <a:r>
                        <a:rPr lang="en-US" dirty="0"/>
                        <a:t> (fecundity)</a:t>
                      </a:r>
                    </a:p>
                  </a:txBody>
                  <a:tcPr/>
                </a:tc>
                <a:tc>
                  <a:txBody>
                    <a:bodyPr/>
                    <a:lstStyle/>
                    <a:p>
                      <a:r>
                        <a:rPr lang="en-US" dirty="0" err="1"/>
                        <a:t>l</a:t>
                      </a:r>
                      <a:r>
                        <a:rPr lang="en-US" baseline="-25000" dirty="0" err="1"/>
                        <a:t>x</a:t>
                      </a:r>
                      <a:r>
                        <a:rPr lang="en-US" dirty="0" err="1"/>
                        <a:t>m</a:t>
                      </a:r>
                      <a:r>
                        <a:rPr lang="en-US" baseline="-25000" dirty="0" err="1"/>
                        <a:t>x</a:t>
                      </a:r>
                      <a:r>
                        <a:rPr lang="en-US" dirty="0"/>
                        <a:t> </a:t>
                      </a:r>
                    </a:p>
                  </a:txBody>
                  <a:tcPr/>
                </a:tc>
                <a:extLst>
                  <a:ext uri="{0D108BD9-81ED-4DB2-BD59-A6C34878D82A}">
                    <a16:rowId xmlns:a16="http://schemas.microsoft.com/office/drawing/2014/main" val="988609561"/>
                  </a:ext>
                </a:extLst>
              </a:tr>
              <a:tr h="370840">
                <a:tc>
                  <a:txBody>
                    <a:bodyPr/>
                    <a:lstStyle/>
                    <a:p>
                      <a:r>
                        <a:rPr lang="en-US" dirty="0"/>
                        <a:t>0</a:t>
                      </a:r>
                    </a:p>
                  </a:txBody>
                  <a:tcPr/>
                </a:tc>
                <a:tc>
                  <a:txBody>
                    <a:bodyPr/>
                    <a:lstStyle/>
                    <a:p>
                      <a:r>
                        <a:rPr lang="en-US" dirty="0"/>
                        <a:t>100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409855481"/>
                  </a:ext>
                </a:extLst>
              </a:tr>
              <a:tr h="370840">
                <a:tc>
                  <a:txBody>
                    <a:bodyPr/>
                    <a:lstStyle/>
                    <a:p>
                      <a:r>
                        <a:rPr lang="en-US" dirty="0"/>
                        <a:t>1</a:t>
                      </a:r>
                    </a:p>
                  </a:txBody>
                  <a:tcPr/>
                </a:tc>
                <a:tc>
                  <a:txBody>
                    <a:bodyPr/>
                    <a:lstStyle/>
                    <a:p>
                      <a:r>
                        <a:rPr lang="en-US" dirty="0"/>
                        <a:t>60</a:t>
                      </a:r>
                    </a:p>
                  </a:txBody>
                  <a:tcPr/>
                </a:tc>
                <a:tc>
                  <a:txBody>
                    <a:bodyPr/>
                    <a:lstStyle/>
                    <a:p>
                      <a:r>
                        <a:rPr lang="en-US" dirty="0"/>
                        <a:t>.6</a:t>
                      </a:r>
                    </a:p>
                  </a:txBody>
                  <a:tcPr/>
                </a:tc>
                <a:tc>
                  <a:txBody>
                    <a:bodyPr/>
                    <a:lstStyle/>
                    <a:p>
                      <a:r>
                        <a:rPr lang="en-US" dirty="0"/>
                        <a:t>2</a:t>
                      </a:r>
                    </a:p>
                  </a:txBody>
                  <a:tcPr/>
                </a:tc>
                <a:tc>
                  <a:txBody>
                    <a:bodyPr/>
                    <a:lstStyle/>
                    <a:p>
                      <a:r>
                        <a:rPr lang="en-US" dirty="0"/>
                        <a:t>1.2</a:t>
                      </a:r>
                    </a:p>
                  </a:txBody>
                  <a:tcPr/>
                </a:tc>
                <a:extLst>
                  <a:ext uri="{0D108BD9-81ED-4DB2-BD59-A6C34878D82A}">
                    <a16:rowId xmlns:a16="http://schemas.microsoft.com/office/drawing/2014/main" val="2172339051"/>
                  </a:ext>
                </a:extLst>
              </a:tr>
              <a:tr h="370840">
                <a:tc>
                  <a:txBody>
                    <a:bodyPr/>
                    <a:lstStyle/>
                    <a:p>
                      <a:r>
                        <a:rPr lang="en-US" dirty="0"/>
                        <a:t>2</a:t>
                      </a:r>
                    </a:p>
                  </a:txBody>
                  <a:tcPr/>
                </a:tc>
                <a:tc>
                  <a:txBody>
                    <a:bodyPr/>
                    <a:lstStyle/>
                    <a:p>
                      <a:r>
                        <a:rPr lang="en-US" dirty="0"/>
                        <a:t>30</a:t>
                      </a:r>
                    </a:p>
                  </a:txBody>
                  <a:tcPr/>
                </a:tc>
                <a:tc>
                  <a:txBody>
                    <a:bodyPr/>
                    <a:lstStyle/>
                    <a:p>
                      <a:r>
                        <a:rPr lang="en-US" dirty="0"/>
                        <a:t>.3</a:t>
                      </a:r>
                    </a:p>
                  </a:txBody>
                  <a:tcPr/>
                </a:tc>
                <a:tc>
                  <a:txBody>
                    <a:bodyPr/>
                    <a:lstStyle/>
                    <a:p>
                      <a:r>
                        <a:rPr lang="en-US" dirty="0"/>
                        <a:t>3</a:t>
                      </a:r>
                    </a:p>
                  </a:txBody>
                  <a:tcPr/>
                </a:tc>
                <a:tc>
                  <a:txBody>
                    <a:bodyPr/>
                    <a:lstStyle/>
                    <a:p>
                      <a:r>
                        <a:rPr lang="en-US" dirty="0"/>
                        <a:t>0.9</a:t>
                      </a:r>
                    </a:p>
                  </a:txBody>
                  <a:tcPr/>
                </a:tc>
                <a:extLst>
                  <a:ext uri="{0D108BD9-81ED-4DB2-BD59-A6C34878D82A}">
                    <a16:rowId xmlns:a16="http://schemas.microsoft.com/office/drawing/2014/main" val="2316309572"/>
                  </a:ext>
                </a:extLst>
              </a:tr>
              <a:tr h="370840">
                <a:tc>
                  <a:txBody>
                    <a:bodyPr/>
                    <a:lstStyle/>
                    <a:p>
                      <a:r>
                        <a:rPr lang="en-US" dirty="0"/>
                        <a:t>3</a:t>
                      </a:r>
                    </a:p>
                  </a:txBody>
                  <a:tcPr/>
                </a:tc>
                <a:tc>
                  <a:txBody>
                    <a:bodyPr/>
                    <a:lstStyle/>
                    <a:p>
                      <a:r>
                        <a:rPr lang="en-US" dirty="0"/>
                        <a:t>10</a:t>
                      </a:r>
                    </a:p>
                  </a:txBody>
                  <a:tcPr/>
                </a:tc>
                <a:tc>
                  <a:txBody>
                    <a:bodyPr/>
                    <a:lstStyle/>
                    <a:p>
                      <a:r>
                        <a:rPr lang="en-US" dirty="0"/>
                        <a:t>.1</a:t>
                      </a:r>
                    </a:p>
                  </a:txBody>
                  <a:tcPr/>
                </a:tc>
                <a:tc>
                  <a:txBody>
                    <a:bodyPr/>
                    <a:lstStyle/>
                    <a:p>
                      <a:r>
                        <a:rPr lang="en-US" dirty="0"/>
                        <a:t>1</a:t>
                      </a:r>
                    </a:p>
                  </a:txBody>
                  <a:tcPr/>
                </a:tc>
                <a:tc>
                  <a:txBody>
                    <a:bodyPr/>
                    <a:lstStyle/>
                    <a:p>
                      <a:r>
                        <a:rPr lang="en-US" dirty="0"/>
                        <a:t>0.1</a:t>
                      </a:r>
                    </a:p>
                  </a:txBody>
                  <a:tcPr/>
                </a:tc>
                <a:extLst>
                  <a:ext uri="{0D108BD9-81ED-4DB2-BD59-A6C34878D82A}">
                    <a16:rowId xmlns:a16="http://schemas.microsoft.com/office/drawing/2014/main" val="1501765558"/>
                  </a:ext>
                </a:extLst>
              </a:tr>
              <a:tr h="370840">
                <a:tc>
                  <a:txBody>
                    <a:bodyPr/>
                    <a:lstStyle/>
                    <a:p>
                      <a:r>
                        <a:rPr lang="en-US" dirty="0"/>
                        <a:t>4</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tc>
                  <a:txBody>
                    <a:bodyPr/>
                    <a:lstStyle/>
                    <a:p>
                      <a:r>
                        <a:rPr lang="en-US" dirty="0"/>
                        <a:t>0.01</a:t>
                      </a:r>
                    </a:p>
                  </a:txBody>
                  <a:tcPr/>
                </a:tc>
                <a:extLst>
                  <a:ext uri="{0D108BD9-81ED-4DB2-BD59-A6C34878D82A}">
                    <a16:rowId xmlns:a16="http://schemas.microsoft.com/office/drawing/2014/main" val="2454113382"/>
                  </a:ext>
                </a:extLst>
              </a:tr>
            </a:tbl>
          </a:graphicData>
        </a:graphic>
      </p:graphicFrame>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C4C83D8-2C72-926E-34F3-DB47283A5750}"/>
                  </a:ext>
                </a:extLst>
              </p:cNvPr>
              <p:cNvSpPr txBox="1"/>
              <p:nvPr/>
            </p:nvSpPr>
            <p:spPr>
              <a:xfrm>
                <a:off x="811947" y="5704115"/>
                <a:ext cx="5873994" cy="430887"/>
              </a:xfrm>
              <a:prstGeom prst="rect">
                <a:avLst/>
              </a:prstGeom>
              <a:noFill/>
            </p:spPr>
            <p:txBody>
              <a:bodyPr wrap="square" rtlCol="0">
                <a:spAutoFit/>
              </a:bodyPr>
              <a:lstStyle/>
              <a:p>
                <a:pPr algn="r"/>
                <a:r>
                  <a:rPr lang="en-US" sz="2200" b="1" dirty="0"/>
                  <a:t>Gross reproductive rate (GRR): </a:t>
                </a:r>
                <a14:m>
                  <m:oMath xmlns:m="http://schemas.openxmlformats.org/officeDocument/2006/math">
                    <m:nary>
                      <m:naryPr>
                        <m:chr m:val="∑"/>
                        <m:subHide m:val="on"/>
                        <m:supHide m:val="on"/>
                        <m:ctrlPr>
                          <a:rPr lang="en-US" sz="2200" i="1" smtClean="0">
                            <a:latin typeface="Cambria Math" panose="02040503050406030204" pitchFamily="18" charset="0"/>
                          </a:rPr>
                        </m:ctrlPr>
                      </m:naryPr>
                      <m:sub/>
                      <m:sup/>
                      <m:e>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𝑚</m:t>
                            </m:r>
                          </m:e>
                          <m:sub>
                            <m:r>
                              <a:rPr lang="en-US" sz="2200" b="0" i="1" smtClean="0">
                                <a:latin typeface="Cambria Math" panose="02040503050406030204" pitchFamily="18" charset="0"/>
                              </a:rPr>
                              <m:t>𝑥</m:t>
                            </m:r>
                          </m:sub>
                        </m:sSub>
                        <m:r>
                          <a:rPr lang="en-US" sz="2200" b="0" i="1" smtClean="0">
                            <a:latin typeface="Cambria Math" panose="02040503050406030204" pitchFamily="18" charset="0"/>
                          </a:rPr>
                          <m:t>=7</m:t>
                        </m:r>
                      </m:e>
                    </m:nary>
                  </m:oMath>
                </a14:m>
                <a:endParaRPr lang="en-US" sz="2200" dirty="0">
                  <a:latin typeface="+mj-lt"/>
                  <a:cs typeface="Franklin Gothic Medium"/>
                </a:endParaRPr>
              </a:p>
            </p:txBody>
          </p:sp>
        </mc:Choice>
        <mc:Fallback xmlns="">
          <p:sp>
            <p:nvSpPr>
              <p:cNvPr id="20" name="TextBox 19">
                <a:extLst>
                  <a:ext uri="{FF2B5EF4-FFF2-40B4-BE49-F238E27FC236}">
                    <a16:creationId xmlns:a16="http://schemas.microsoft.com/office/drawing/2014/main" id="{6C4C83D8-2C72-926E-34F3-DB47283A5750}"/>
                  </a:ext>
                </a:extLst>
              </p:cNvPr>
              <p:cNvSpPr txBox="1">
                <a:spLocks noRot="1" noChangeAspect="1" noMove="1" noResize="1" noEditPoints="1" noAdjustHandles="1" noChangeArrowheads="1" noChangeShapeType="1" noTextEdit="1"/>
              </p:cNvSpPr>
              <p:nvPr/>
            </p:nvSpPr>
            <p:spPr>
              <a:xfrm>
                <a:off x="811947" y="5704115"/>
                <a:ext cx="5873994" cy="430887"/>
              </a:xfrm>
              <a:prstGeom prst="rect">
                <a:avLst/>
              </a:prstGeom>
              <a:blipFill>
                <a:blip r:embed="rId3"/>
                <a:stretch>
                  <a:fillRect t="-123529" r="-216" b="-194118"/>
                </a:stretch>
              </a:blipFill>
            </p:spPr>
            <p:txBody>
              <a:bodyPr/>
              <a:lstStyle/>
              <a:p>
                <a:r>
                  <a:rPr lang="en-US">
                    <a:noFill/>
                  </a:rPr>
                  <a:t> </a:t>
                </a:r>
              </a:p>
            </p:txBody>
          </p:sp>
        </mc:Fallback>
      </mc:AlternateContent>
      <p:sp>
        <p:nvSpPr>
          <p:cNvPr id="26" name="Right Brace 25">
            <a:extLst>
              <a:ext uri="{FF2B5EF4-FFF2-40B4-BE49-F238E27FC236}">
                <a16:creationId xmlns:a16="http://schemas.microsoft.com/office/drawing/2014/main" id="{DD353444-BD5A-9A05-6C71-33D6E6C0DD90}"/>
              </a:ext>
            </a:extLst>
          </p:cNvPr>
          <p:cNvSpPr/>
          <p:nvPr/>
        </p:nvSpPr>
        <p:spPr>
          <a:xfrm rot="5400000">
            <a:off x="5766516" y="4664151"/>
            <a:ext cx="355294" cy="1606779"/>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606405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696A1C-45EC-0500-C0D9-77E12DFD1469}"/>
              </a:ext>
            </a:extLst>
          </p:cNvPr>
          <p:cNvSpPr/>
          <p:nvPr/>
        </p:nvSpPr>
        <p:spPr>
          <a:xfrm>
            <a:off x="5614820" y="105965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7" name="Rectangle 6">
            <a:extLst>
              <a:ext uri="{FF2B5EF4-FFF2-40B4-BE49-F238E27FC236}">
                <a16:creationId xmlns:a16="http://schemas.microsoft.com/office/drawing/2014/main" id="{B100A66E-14FC-9490-514E-7F4B15169425}"/>
              </a:ext>
            </a:extLst>
          </p:cNvPr>
          <p:cNvSpPr/>
          <p:nvPr/>
        </p:nvSpPr>
        <p:spPr>
          <a:xfrm>
            <a:off x="7412878" y="1122174"/>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8" name="Straight Arrow Connector 7">
            <a:extLst>
              <a:ext uri="{FF2B5EF4-FFF2-40B4-BE49-F238E27FC236}">
                <a16:creationId xmlns:a16="http://schemas.microsoft.com/office/drawing/2014/main" id="{126D0A65-B8DE-E62E-A810-3A2266DECA0B}"/>
              </a:ext>
            </a:extLst>
          </p:cNvPr>
          <p:cNvCxnSpPr>
            <a:cxnSpLocks/>
          </p:cNvCxnSpPr>
          <p:nvPr/>
        </p:nvCxnSpPr>
        <p:spPr>
          <a:xfrm>
            <a:off x="6747553"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FE79CBD2-5EBC-2FEA-5226-900D30F6C4A6}"/>
              </a:ext>
            </a:extLst>
          </p:cNvPr>
          <p:cNvCxnSpPr>
            <a:cxnSpLocks/>
            <a:stCxn id="7" idx="0"/>
            <a:endCxn id="6" idx="0"/>
          </p:cNvCxnSpPr>
          <p:nvPr/>
        </p:nvCxnSpPr>
        <p:spPr>
          <a:xfrm rot="16200000" flipV="1">
            <a:off x="7016592" y="191885"/>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11AF108-E2F0-EB7D-4543-6EB8DE0E1BAC}"/>
              </a:ext>
            </a:extLst>
          </p:cNvPr>
          <p:cNvSpPr/>
          <p:nvPr/>
        </p:nvSpPr>
        <p:spPr>
          <a:xfrm>
            <a:off x="7502239" y="497444"/>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12" name="Rectangle 11">
            <a:extLst>
              <a:ext uri="{FF2B5EF4-FFF2-40B4-BE49-F238E27FC236}">
                <a16:creationId xmlns:a16="http://schemas.microsoft.com/office/drawing/2014/main" id="{440444FA-EE77-573F-8858-4655CE403C1B}"/>
              </a:ext>
            </a:extLst>
          </p:cNvPr>
          <p:cNvSpPr/>
          <p:nvPr/>
        </p:nvSpPr>
        <p:spPr>
          <a:xfrm>
            <a:off x="6872964"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7" name="Rectangle 16">
            <a:extLst>
              <a:ext uri="{FF2B5EF4-FFF2-40B4-BE49-F238E27FC236}">
                <a16:creationId xmlns:a16="http://schemas.microsoft.com/office/drawing/2014/main" id="{3E48C7A5-C833-0912-3D5E-91D8503F8482}"/>
              </a:ext>
            </a:extLst>
          </p:cNvPr>
          <p:cNvSpPr/>
          <p:nvPr/>
        </p:nvSpPr>
        <p:spPr>
          <a:xfrm>
            <a:off x="9203835" y="110139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19" name="Rectangle 18">
            <a:extLst>
              <a:ext uri="{FF2B5EF4-FFF2-40B4-BE49-F238E27FC236}">
                <a16:creationId xmlns:a16="http://schemas.microsoft.com/office/drawing/2014/main" id="{4C03C8A5-C7D1-1E87-B4E8-7BE9DB333AF3}"/>
              </a:ext>
            </a:extLst>
          </p:cNvPr>
          <p:cNvSpPr/>
          <p:nvPr/>
        </p:nvSpPr>
        <p:spPr>
          <a:xfrm>
            <a:off x="10973554" y="1118045"/>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cxnSp>
        <p:nvCxnSpPr>
          <p:cNvPr id="29" name="Curved Connector 28">
            <a:extLst>
              <a:ext uri="{FF2B5EF4-FFF2-40B4-BE49-F238E27FC236}">
                <a16:creationId xmlns:a16="http://schemas.microsoft.com/office/drawing/2014/main" id="{47335A30-4D77-6456-FF96-1B3D9C77AE92}"/>
              </a:ext>
            </a:extLst>
          </p:cNvPr>
          <p:cNvCxnSpPr>
            <a:cxnSpLocks/>
            <a:stCxn id="17" idx="0"/>
            <a:endCxn id="6" idx="0"/>
          </p:cNvCxnSpPr>
          <p:nvPr/>
        </p:nvCxnSpPr>
        <p:spPr>
          <a:xfrm rot="16200000" flipV="1">
            <a:off x="7922461" y="-713985"/>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931D421-A09B-677A-0DE9-5CA4FD733F5A}"/>
              </a:ext>
            </a:extLst>
          </p:cNvPr>
          <p:cNvSpPr/>
          <p:nvPr/>
        </p:nvSpPr>
        <p:spPr>
          <a:xfrm>
            <a:off x="9272252" y="401407"/>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34" name="Rectangle 33">
            <a:extLst>
              <a:ext uri="{FF2B5EF4-FFF2-40B4-BE49-F238E27FC236}">
                <a16:creationId xmlns:a16="http://schemas.microsoft.com/office/drawing/2014/main" id="{F3AC45C7-44F2-AB58-E957-4BB6D813837B}"/>
              </a:ext>
            </a:extLst>
          </p:cNvPr>
          <p:cNvSpPr/>
          <p:nvPr/>
        </p:nvSpPr>
        <p:spPr>
          <a:xfrm>
            <a:off x="11111170" y="312778"/>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39" name="Curved Connector 38">
            <a:extLst>
              <a:ext uri="{FF2B5EF4-FFF2-40B4-BE49-F238E27FC236}">
                <a16:creationId xmlns:a16="http://schemas.microsoft.com/office/drawing/2014/main" id="{D72AF380-22F4-5B45-38CB-591D2E71BDAF}"/>
              </a:ext>
            </a:extLst>
          </p:cNvPr>
          <p:cNvCxnSpPr>
            <a:cxnSpLocks/>
            <a:stCxn id="19" idx="0"/>
            <a:endCxn id="6" idx="0"/>
          </p:cNvCxnSpPr>
          <p:nvPr/>
        </p:nvCxnSpPr>
        <p:spPr>
          <a:xfrm rot="16200000" flipV="1">
            <a:off x="8798994" y="-1590518"/>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5CCB20-3C42-767D-87A3-F6210A3F1087}"/>
              </a:ext>
            </a:extLst>
          </p:cNvPr>
          <p:cNvCxnSpPr>
            <a:cxnSpLocks/>
          </p:cNvCxnSpPr>
          <p:nvPr/>
        </p:nvCxnSpPr>
        <p:spPr>
          <a:xfrm>
            <a:off x="8542060" y="1683386"/>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9E488CE-1B8F-8138-B347-F8A05764FE6B}"/>
              </a:ext>
            </a:extLst>
          </p:cNvPr>
          <p:cNvSpPr/>
          <p:nvPr/>
        </p:nvSpPr>
        <p:spPr>
          <a:xfrm>
            <a:off x="8667471" y="1679577"/>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50" name="Straight Arrow Connector 49">
            <a:extLst>
              <a:ext uri="{FF2B5EF4-FFF2-40B4-BE49-F238E27FC236}">
                <a16:creationId xmlns:a16="http://schemas.microsoft.com/office/drawing/2014/main" id="{B0D30529-5EF5-53CA-C41B-BD49CE005BE3}"/>
              </a:ext>
            </a:extLst>
          </p:cNvPr>
          <p:cNvCxnSpPr>
            <a:cxnSpLocks/>
          </p:cNvCxnSpPr>
          <p:nvPr/>
        </p:nvCxnSpPr>
        <p:spPr>
          <a:xfrm>
            <a:off x="10309290"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5B36BD-AF4A-53EB-F0C2-73FF3133D6EA}"/>
              </a:ext>
            </a:extLst>
          </p:cNvPr>
          <p:cNvSpPr/>
          <p:nvPr/>
        </p:nvSpPr>
        <p:spPr>
          <a:xfrm>
            <a:off x="10434701"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4" name="Rectangle 23">
            <a:extLst>
              <a:ext uri="{FF2B5EF4-FFF2-40B4-BE49-F238E27FC236}">
                <a16:creationId xmlns:a16="http://schemas.microsoft.com/office/drawing/2014/main" id="{93483930-DE8C-B63F-6C2F-1AEE6F9576F6}"/>
              </a:ext>
            </a:extLst>
          </p:cNvPr>
          <p:cNvSpPr/>
          <p:nvPr/>
        </p:nvSpPr>
        <p:spPr>
          <a:xfrm>
            <a:off x="6226167" y="4535696"/>
            <a:ext cx="441146" cy="461665"/>
          </a:xfrm>
          <a:prstGeom prst="rect">
            <a:avLst/>
          </a:prstGeom>
        </p:spPr>
        <p:txBody>
          <a:bodyPr wrap="square">
            <a:spAutoFit/>
          </a:bodyPr>
          <a:lstStyle/>
          <a:p>
            <a:r>
              <a:rPr lang="en-US" sz="2400" b="1" dirty="0">
                <a:latin typeface="Helvetica" pitchFamily="2" charset="0"/>
              </a:rPr>
              <a:t>x</a:t>
            </a:r>
          </a:p>
        </p:txBody>
      </p:sp>
      <p:sp>
        <p:nvSpPr>
          <p:cNvPr id="25" name="Rectangle 24">
            <a:extLst>
              <a:ext uri="{FF2B5EF4-FFF2-40B4-BE49-F238E27FC236}">
                <a16:creationId xmlns:a16="http://schemas.microsoft.com/office/drawing/2014/main" id="{B7473E30-80DC-98CA-277F-71A7FC5640BD}"/>
              </a:ext>
            </a:extLst>
          </p:cNvPr>
          <p:cNvSpPr/>
          <p:nvPr/>
        </p:nvSpPr>
        <p:spPr>
          <a:xfrm>
            <a:off x="7384309" y="4530659"/>
            <a:ext cx="441146" cy="461665"/>
          </a:xfrm>
          <a:prstGeom prst="rect">
            <a:avLst/>
          </a:prstGeom>
        </p:spPr>
        <p:txBody>
          <a:bodyPr wrap="square">
            <a:spAutoFit/>
          </a:bodyPr>
          <a:lstStyle/>
          <a:p>
            <a:r>
              <a:rPr lang="en-US" sz="2400" b="1" dirty="0">
                <a:latin typeface="Helvetica" pitchFamily="2" charset="0"/>
              </a:rPr>
              <a:t>=</a:t>
            </a:r>
          </a:p>
        </p:txBody>
      </p:sp>
      <p:sp>
        <p:nvSpPr>
          <p:cNvPr id="40" name="TextBox 39">
            <a:extLst>
              <a:ext uri="{FF2B5EF4-FFF2-40B4-BE49-F238E27FC236}">
                <a16:creationId xmlns:a16="http://schemas.microsoft.com/office/drawing/2014/main" id="{B55F2713-39E0-6E05-8602-35965FCC4242}"/>
              </a:ext>
            </a:extLst>
          </p:cNvPr>
          <p:cNvSpPr txBox="1"/>
          <p:nvPr/>
        </p:nvSpPr>
        <p:spPr>
          <a:xfrm>
            <a:off x="6195775" y="3313627"/>
            <a:ext cx="65" cy="553998"/>
          </a:xfrm>
          <a:prstGeom prst="rect">
            <a:avLst/>
          </a:prstGeom>
          <a:noFill/>
        </p:spPr>
        <p:txBody>
          <a:bodyPr wrap="none" lIns="0" tIns="0" rIns="0" bIns="0" rtlCol="0">
            <a:spAutoFit/>
          </a:bodyPr>
          <a:lstStyle/>
          <a:p>
            <a:endParaRPr lang="en-US" dirty="0"/>
          </a:p>
          <a:p>
            <a:endParaRPr lang="en-US" dirty="0"/>
          </a:p>
        </p:txBody>
      </p:sp>
      <p:sp>
        <p:nvSpPr>
          <p:cNvPr id="63" name="Rectangle 62">
            <a:extLst>
              <a:ext uri="{FF2B5EF4-FFF2-40B4-BE49-F238E27FC236}">
                <a16:creationId xmlns:a16="http://schemas.microsoft.com/office/drawing/2014/main" id="{78F429B0-676B-8E57-CFA6-D136988780A6}"/>
              </a:ext>
            </a:extLst>
          </p:cNvPr>
          <p:cNvSpPr/>
          <p:nvPr/>
        </p:nvSpPr>
        <p:spPr>
          <a:xfrm>
            <a:off x="102381" y="1685610"/>
            <a:ext cx="3982817" cy="892552"/>
          </a:xfrm>
          <a:prstGeom prst="rect">
            <a:avLst/>
          </a:prstGeom>
        </p:spPr>
        <p:txBody>
          <a:bodyPr wrap="square">
            <a:spAutoFit/>
          </a:bodyPr>
          <a:lstStyle/>
          <a:p>
            <a:pPr algn="ctr"/>
            <a:r>
              <a:rPr lang="en-US" sz="2600" dirty="0">
                <a:solidFill>
                  <a:srgbClr val="000000"/>
                </a:solidFill>
                <a:effectLst/>
                <a:latin typeface="Helvetica Light" panose="020B0403020202020204" pitchFamily="34" charset="0"/>
              </a:rPr>
              <a:t>Demographers collect these rates in life tables</a:t>
            </a:r>
          </a:p>
        </p:txBody>
      </p:sp>
      <p:cxnSp>
        <p:nvCxnSpPr>
          <p:cNvPr id="64" name="Straight Arrow Connector 63">
            <a:extLst>
              <a:ext uri="{FF2B5EF4-FFF2-40B4-BE49-F238E27FC236}">
                <a16:creationId xmlns:a16="http://schemas.microsoft.com/office/drawing/2014/main" id="{24D635BA-B24A-E402-0D91-496707A8589C}"/>
              </a:ext>
            </a:extLst>
          </p:cNvPr>
          <p:cNvCxnSpPr>
            <a:cxnSpLocks/>
          </p:cNvCxnSpPr>
          <p:nvPr/>
        </p:nvCxnSpPr>
        <p:spPr>
          <a:xfrm>
            <a:off x="2856286" y="4783694"/>
            <a:ext cx="5264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Table 19">
            <a:extLst>
              <a:ext uri="{FF2B5EF4-FFF2-40B4-BE49-F238E27FC236}">
                <a16:creationId xmlns:a16="http://schemas.microsoft.com/office/drawing/2014/main" id="{A4A0627C-BA10-34D9-F7E7-9E5E401203E4}"/>
              </a:ext>
            </a:extLst>
          </p:cNvPr>
          <p:cNvGraphicFramePr>
            <a:graphicFrameLocks noGrp="1"/>
          </p:cNvGraphicFramePr>
          <p:nvPr/>
        </p:nvGraphicFramePr>
        <p:xfrm>
          <a:off x="297633" y="2696321"/>
          <a:ext cx="8128000" cy="2494280"/>
        </p:xfrm>
        <a:graphic>
          <a:graphicData uri="http://schemas.openxmlformats.org/drawingml/2006/table">
            <a:tbl>
              <a:tblPr firstRow="1" bandRow="1">
                <a:tableStyleId>{073A0DAA-6AF3-43AB-8588-CEC1D06C72B9}</a:tableStyleId>
              </a:tblPr>
              <a:tblGrid>
                <a:gridCol w="1625600">
                  <a:extLst>
                    <a:ext uri="{9D8B030D-6E8A-4147-A177-3AD203B41FA5}">
                      <a16:colId xmlns:a16="http://schemas.microsoft.com/office/drawing/2014/main" val="2909356371"/>
                    </a:ext>
                  </a:extLst>
                </a:gridCol>
                <a:gridCol w="1625600">
                  <a:extLst>
                    <a:ext uri="{9D8B030D-6E8A-4147-A177-3AD203B41FA5}">
                      <a16:colId xmlns:a16="http://schemas.microsoft.com/office/drawing/2014/main" val="2611802161"/>
                    </a:ext>
                  </a:extLst>
                </a:gridCol>
                <a:gridCol w="1625600">
                  <a:extLst>
                    <a:ext uri="{9D8B030D-6E8A-4147-A177-3AD203B41FA5}">
                      <a16:colId xmlns:a16="http://schemas.microsoft.com/office/drawing/2014/main" val="1359397925"/>
                    </a:ext>
                  </a:extLst>
                </a:gridCol>
                <a:gridCol w="1625600">
                  <a:extLst>
                    <a:ext uri="{9D8B030D-6E8A-4147-A177-3AD203B41FA5}">
                      <a16:colId xmlns:a16="http://schemas.microsoft.com/office/drawing/2014/main" val="3393837580"/>
                    </a:ext>
                  </a:extLst>
                </a:gridCol>
                <a:gridCol w="1625600">
                  <a:extLst>
                    <a:ext uri="{9D8B030D-6E8A-4147-A177-3AD203B41FA5}">
                      <a16:colId xmlns:a16="http://schemas.microsoft.com/office/drawing/2014/main" val="179570439"/>
                    </a:ext>
                  </a:extLst>
                </a:gridCol>
              </a:tblGrid>
              <a:tr h="370840">
                <a:tc>
                  <a:txBody>
                    <a:bodyPr/>
                    <a:lstStyle/>
                    <a:p>
                      <a:r>
                        <a:rPr lang="en-US" dirty="0"/>
                        <a:t>x (age)</a:t>
                      </a:r>
                    </a:p>
                  </a:txBody>
                  <a:tcPr/>
                </a:tc>
                <a:tc>
                  <a:txBody>
                    <a:bodyPr/>
                    <a:lstStyle/>
                    <a:p>
                      <a:r>
                        <a:rPr lang="en-US" dirty="0" err="1"/>
                        <a:t>N</a:t>
                      </a:r>
                      <a:r>
                        <a:rPr lang="en-US" baseline="-25000" dirty="0" err="1"/>
                        <a:t>x</a:t>
                      </a:r>
                      <a:r>
                        <a:rPr lang="en-US" dirty="0"/>
                        <a:t> (number in cohort)</a:t>
                      </a:r>
                    </a:p>
                  </a:txBody>
                  <a:tcPr/>
                </a:tc>
                <a:tc>
                  <a:txBody>
                    <a:bodyPr/>
                    <a:lstStyle/>
                    <a:p>
                      <a:r>
                        <a:rPr lang="en-US" dirty="0"/>
                        <a:t>l</a:t>
                      </a:r>
                      <a:r>
                        <a:rPr lang="en-US" baseline="-25000" dirty="0"/>
                        <a:t>x</a:t>
                      </a:r>
                      <a:r>
                        <a:rPr lang="en-US" dirty="0"/>
                        <a:t> (survivorship to age x)</a:t>
                      </a:r>
                    </a:p>
                  </a:txBody>
                  <a:tcPr/>
                </a:tc>
                <a:tc>
                  <a:txBody>
                    <a:bodyPr/>
                    <a:lstStyle/>
                    <a:p>
                      <a:r>
                        <a:rPr lang="en-US" dirty="0"/>
                        <a:t>m</a:t>
                      </a:r>
                      <a:r>
                        <a:rPr lang="en-US" baseline="-25000" dirty="0"/>
                        <a:t>x</a:t>
                      </a:r>
                      <a:r>
                        <a:rPr lang="en-US" dirty="0"/>
                        <a:t> (fecundity)</a:t>
                      </a:r>
                    </a:p>
                  </a:txBody>
                  <a:tcPr/>
                </a:tc>
                <a:tc>
                  <a:txBody>
                    <a:bodyPr/>
                    <a:lstStyle/>
                    <a:p>
                      <a:r>
                        <a:rPr lang="en-US" dirty="0" err="1"/>
                        <a:t>l</a:t>
                      </a:r>
                      <a:r>
                        <a:rPr lang="en-US" baseline="-25000" dirty="0" err="1"/>
                        <a:t>x</a:t>
                      </a:r>
                      <a:r>
                        <a:rPr lang="en-US" dirty="0" err="1"/>
                        <a:t>m</a:t>
                      </a:r>
                      <a:r>
                        <a:rPr lang="en-US" baseline="-25000" dirty="0" err="1"/>
                        <a:t>x</a:t>
                      </a:r>
                      <a:r>
                        <a:rPr lang="en-US" dirty="0"/>
                        <a:t> </a:t>
                      </a:r>
                    </a:p>
                  </a:txBody>
                  <a:tcPr/>
                </a:tc>
                <a:extLst>
                  <a:ext uri="{0D108BD9-81ED-4DB2-BD59-A6C34878D82A}">
                    <a16:rowId xmlns:a16="http://schemas.microsoft.com/office/drawing/2014/main" val="988609561"/>
                  </a:ext>
                </a:extLst>
              </a:tr>
              <a:tr h="370840">
                <a:tc>
                  <a:txBody>
                    <a:bodyPr/>
                    <a:lstStyle/>
                    <a:p>
                      <a:r>
                        <a:rPr lang="en-US" dirty="0"/>
                        <a:t>0</a:t>
                      </a:r>
                    </a:p>
                  </a:txBody>
                  <a:tcPr/>
                </a:tc>
                <a:tc>
                  <a:txBody>
                    <a:bodyPr/>
                    <a:lstStyle/>
                    <a:p>
                      <a:r>
                        <a:rPr lang="en-US" dirty="0"/>
                        <a:t>100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409855481"/>
                  </a:ext>
                </a:extLst>
              </a:tr>
              <a:tr h="370840">
                <a:tc>
                  <a:txBody>
                    <a:bodyPr/>
                    <a:lstStyle/>
                    <a:p>
                      <a:r>
                        <a:rPr lang="en-US" dirty="0"/>
                        <a:t>1</a:t>
                      </a:r>
                    </a:p>
                  </a:txBody>
                  <a:tcPr/>
                </a:tc>
                <a:tc>
                  <a:txBody>
                    <a:bodyPr/>
                    <a:lstStyle/>
                    <a:p>
                      <a:r>
                        <a:rPr lang="en-US" dirty="0"/>
                        <a:t>60</a:t>
                      </a:r>
                    </a:p>
                  </a:txBody>
                  <a:tcPr/>
                </a:tc>
                <a:tc>
                  <a:txBody>
                    <a:bodyPr/>
                    <a:lstStyle/>
                    <a:p>
                      <a:r>
                        <a:rPr lang="en-US" dirty="0"/>
                        <a:t>.6</a:t>
                      </a:r>
                    </a:p>
                  </a:txBody>
                  <a:tcPr/>
                </a:tc>
                <a:tc>
                  <a:txBody>
                    <a:bodyPr/>
                    <a:lstStyle/>
                    <a:p>
                      <a:r>
                        <a:rPr lang="en-US" dirty="0"/>
                        <a:t>2</a:t>
                      </a:r>
                    </a:p>
                  </a:txBody>
                  <a:tcPr/>
                </a:tc>
                <a:tc>
                  <a:txBody>
                    <a:bodyPr/>
                    <a:lstStyle/>
                    <a:p>
                      <a:r>
                        <a:rPr lang="en-US" dirty="0"/>
                        <a:t>1.2</a:t>
                      </a:r>
                    </a:p>
                  </a:txBody>
                  <a:tcPr/>
                </a:tc>
                <a:extLst>
                  <a:ext uri="{0D108BD9-81ED-4DB2-BD59-A6C34878D82A}">
                    <a16:rowId xmlns:a16="http://schemas.microsoft.com/office/drawing/2014/main" val="2172339051"/>
                  </a:ext>
                </a:extLst>
              </a:tr>
              <a:tr h="370840">
                <a:tc>
                  <a:txBody>
                    <a:bodyPr/>
                    <a:lstStyle/>
                    <a:p>
                      <a:r>
                        <a:rPr lang="en-US" dirty="0"/>
                        <a:t>2</a:t>
                      </a:r>
                    </a:p>
                  </a:txBody>
                  <a:tcPr/>
                </a:tc>
                <a:tc>
                  <a:txBody>
                    <a:bodyPr/>
                    <a:lstStyle/>
                    <a:p>
                      <a:r>
                        <a:rPr lang="en-US" dirty="0"/>
                        <a:t>30</a:t>
                      </a:r>
                    </a:p>
                  </a:txBody>
                  <a:tcPr/>
                </a:tc>
                <a:tc>
                  <a:txBody>
                    <a:bodyPr/>
                    <a:lstStyle/>
                    <a:p>
                      <a:r>
                        <a:rPr lang="en-US" dirty="0"/>
                        <a:t>.3</a:t>
                      </a:r>
                    </a:p>
                  </a:txBody>
                  <a:tcPr/>
                </a:tc>
                <a:tc>
                  <a:txBody>
                    <a:bodyPr/>
                    <a:lstStyle/>
                    <a:p>
                      <a:r>
                        <a:rPr lang="en-US" dirty="0"/>
                        <a:t>3</a:t>
                      </a:r>
                    </a:p>
                  </a:txBody>
                  <a:tcPr/>
                </a:tc>
                <a:tc>
                  <a:txBody>
                    <a:bodyPr/>
                    <a:lstStyle/>
                    <a:p>
                      <a:r>
                        <a:rPr lang="en-US" dirty="0"/>
                        <a:t>0.9</a:t>
                      </a:r>
                    </a:p>
                  </a:txBody>
                  <a:tcPr/>
                </a:tc>
                <a:extLst>
                  <a:ext uri="{0D108BD9-81ED-4DB2-BD59-A6C34878D82A}">
                    <a16:rowId xmlns:a16="http://schemas.microsoft.com/office/drawing/2014/main" val="2316309572"/>
                  </a:ext>
                </a:extLst>
              </a:tr>
              <a:tr h="370840">
                <a:tc>
                  <a:txBody>
                    <a:bodyPr/>
                    <a:lstStyle/>
                    <a:p>
                      <a:r>
                        <a:rPr lang="en-US" dirty="0"/>
                        <a:t>3</a:t>
                      </a:r>
                    </a:p>
                  </a:txBody>
                  <a:tcPr/>
                </a:tc>
                <a:tc>
                  <a:txBody>
                    <a:bodyPr/>
                    <a:lstStyle/>
                    <a:p>
                      <a:r>
                        <a:rPr lang="en-US" dirty="0"/>
                        <a:t>10</a:t>
                      </a:r>
                    </a:p>
                  </a:txBody>
                  <a:tcPr/>
                </a:tc>
                <a:tc>
                  <a:txBody>
                    <a:bodyPr/>
                    <a:lstStyle/>
                    <a:p>
                      <a:r>
                        <a:rPr lang="en-US" dirty="0"/>
                        <a:t>.1</a:t>
                      </a:r>
                    </a:p>
                  </a:txBody>
                  <a:tcPr/>
                </a:tc>
                <a:tc>
                  <a:txBody>
                    <a:bodyPr/>
                    <a:lstStyle/>
                    <a:p>
                      <a:r>
                        <a:rPr lang="en-US" dirty="0"/>
                        <a:t>1</a:t>
                      </a:r>
                    </a:p>
                  </a:txBody>
                  <a:tcPr/>
                </a:tc>
                <a:tc>
                  <a:txBody>
                    <a:bodyPr/>
                    <a:lstStyle/>
                    <a:p>
                      <a:r>
                        <a:rPr lang="en-US" dirty="0"/>
                        <a:t>0.1</a:t>
                      </a:r>
                    </a:p>
                  </a:txBody>
                  <a:tcPr/>
                </a:tc>
                <a:extLst>
                  <a:ext uri="{0D108BD9-81ED-4DB2-BD59-A6C34878D82A}">
                    <a16:rowId xmlns:a16="http://schemas.microsoft.com/office/drawing/2014/main" val="1501765558"/>
                  </a:ext>
                </a:extLst>
              </a:tr>
              <a:tr h="370840">
                <a:tc>
                  <a:txBody>
                    <a:bodyPr/>
                    <a:lstStyle/>
                    <a:p>
                      <a:r>
                        <a:rPr lang="en-US" dirty="0"/>
                        <a:t>4</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tc>
                  <a:txBody>
                    <a:bodyPr/>
                    <a:lstStyle/>
                    <a:p>
                      <a:r>
                        <a:rPr lang="en-US" dirty="0"/>
                        <a:t>0.01</a:t>
                      </a:r>
                    </a:p>
                  </a:txBody>
                  <a:tcPr/>
                </a:tc>
                <a:extLst>
                  <a:ext uri="{0D108BD9-81ED-4DB2-BD59-A6C34878D82A}">
                    <a16:rowId xmlns:a16="http://schemas.microsoft.com/office/drawing/2014/main" val="2454113382"/>
                  </a:ext>
                </a:extLst>
              </a:tr>
            </a:tbl>
          </a:graphicData>
        </a:graphic>
      </p:graphicFrame>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C4C83D8-2C72-926E-34F3-DB47283A5750}"/>
                  </a:ext>
                </a:extLst>
              </p:cNvPr>
              <p:cNvSpPr txBox="1"/>
              <p:nvPr/>
            </p:nvSpPr>
            <p:spPr>
              <a:xfrm>
                <a:off x="2543872" y="5701963"/>
                <a:ext cx="5873994" cy="430887"/>
              </a:xfrm>
              <a:prstGeom prst="rect">
                <a:avLst/>
              </a:prstGeom>
              <a:noFill/>
            </p:spPr>
            <p:txBody>
              <a:bodyPr wrap="square" rtlCol="0">
                <a:spAutoFit/>
              </a:bodyPr>
              <a:lstStyle/>
              <a:p>
                <a:pPr algn="r"/>
                <a:r>
                  <a:rPr lang="en-US" sz="2200" b="1" dirty="0">
                    <a:solidFill>
                      <a:srgbClr val="C00000"/>
                    </a:solidFill>
                  </a:rPr>
                  <a:t>Net reproductive rate (R</a:t>
                </a:r>
                <a:r>
                  <a:rPr lang="en-US" sz="2200" b="1" baseline="-25000" dirty="0">
                    <a:solidFill>
                      <a:srgbClr val="C00000"/>
                    </a:solidFill>
                  </a:rPr>
                  <a:t>0</a:t>
                </a:r>
                <a:r>
                  <a:rPr lang="en-US" sz="2200" b="1" dirty="0">
                    <a:solidFill>
                      <a:srgbClr val="C00000"/>
                    </a:solidFill>
                  </a:rPr>
                  <a:t>)</a:t>
                </a:r>
                <a:r>
                  <a:rPr lang="en-US" sz="2200" b="1" dirty="0"/>
                  <a:t>: </a:t>
                </a:r>
                <a14:m>
                  <m:oMath xmlns:m="http://schemas.openxmlformats.org/officeDocument/2006/math">
                    <m:nary>
                      <m:naryPr>
                        <m:chr m:val="∑"/>
                        <m:subHide m:val="on"/>
                        <m:supHide m:val="on"/>
                        <m:ctrlPr>
                          <a:rPr lang="en-US" sz="2200" i="1" smtClean="0">
                            <a:latin typeface="Cambria Math" panose="02040503050406030204" pitchFamily="18" charset="0"/>
                          </a:rPr>
                        </m:ctrlPr>
                      </m:naryPr>
                      <m:sub/>
                      <m:sup/>
                      <m:e>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𝑙</m:t>
                            </m:r>
                          </m:e>
                          <m:sub>
                            <m:r>
                              <a:rPr lang="en-US" sz="2200" b="0" i="1" smtClean="0">
                                <a:latin typeface="Cambria Math" panose="02040503050406030204" pitchFamily="18" charset="0"/>
                              </a:rPr>
                              <m:t>𝑥</m:t>
                            </m:r>
                          </m:sub>
                        </m:sSub>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𝑚</m:t>
                            </m:r>
                          </m:e>
                          <m:sub>
                            <m:r>
                              <a:rPr lang="en-US" sz="2200" b="0" i="1" smtClean="0">
                                <a:latin typeface="Cambria Math" panose="02040503050406030204" pitchFamily="18" charset="0"/>
                              </a:rPr>
                              <m:t>𝑥</m:t>
                            </m:r>
                          </m:sub>
                        </m:sSub>
                        <m:r>
                          <a:rPr lang="en-US" sz="2200" b="0" i="1" smtClean="0">
                            <a:latin typeface="Cambria Math" panose="02040503050406030204" pitchFamily="18" charset="0"/>
                          </a:rPr>
                          <m:t>=2.21</m:t>
                        </m:r>
                      </m:e>
                    </m:nary>
                  </m:oMath>
                </a14:m>
                <a:endParaRPr lang="en-US" sz="2200" dirty="0">
                  <a:latin typeface="+mj-lt"/>
                  <a:cs typeface="Franklin Gothic Medium"/>
                </a:endParaRPr>
              </a:p>
            </p:txBody>
          </p:sp>
        </mc:Choice>
        <mc:Fallback xmlns="">
          <p:sp>
            <p:nvSpPr>
              <p:cNvPr id="20" name="TextBox 19">
                <a:extLst>
                  <a:ext uri="{FF2B5EF4-FFF2-40B4-BE49-F238E27FC236}">
                    <a16:creationId xmlns:a16="http://schemas.microsoft.com/office/drawing/2014/main" id="{6C4C83D8-2C72-926E-34F3-DB47283A5750}"/>
                  </a:ext>
                </a:extLst>
              </p:cNvPr>
              <p:cNvSpPr txBox="1">
                <a:spLocks noRot="1" noChangeAspect="1" noMove="1" noResize="1" noEditPoints="1" noAdjustHandles="1" noChangeArrowheads="1" noChangeShapeType="1" noTextEdit="1"/>
              </p:cNvSpPr>
              <p:nvPr/>
            </p:nvSpPr>
            <p:spPr>
              <a:xfrm>
                <a:off x="2543872" y="5701963"/>
                <a:ext cx="5873994" cy="430887"/>
              </a:xfrm>
              <a:prstGeom prst="rect">
                <a:avLst/>
              </a:prstGeom>
              <a:blipFill>
                <a:blip r:embed="rId3"/>
                <a:stretch>
                  <a:fillRect t="-117143" r="-216" b="-185714"/>
                </a:stretch>
              </a:blipFill>
            </p:spPr>
            <p:txBody>
              <a:bodyPr/>
              <a:lstStyle/>
              <a:p>
                <a:r>
                  <a:rPr lang="en-US">
                    <a:noFill/>
                  </a:rPr>
                  <a:t> </a:t>
                </a:r>
              </a:p>
            </p:txBody>
          </p:sp>
        </mc:Fallback>
      </mc:AlternateContent>
      <p:sp>
        <p:nvSpPr>
          <p:cNvPr id="26" name="Right Brace 25">
            <a:extLst>
              <a:ext uri="{FF2B5EF4-FFF2-40B4-BE49-F238E27FC236}">
                <a16:creationId xmlns:a16="http://schemas.microsoft.com/office/drawing/2014/main" id="{DD353444-BD5A-9A05-6C71-33D6E6C0DD90}"/>
              </a:ext>
            </a:extLst>
          </p:cNvPr>
          <p:cNvSpPr/>
          <p:nvPr/>
        </p:nvSpPr>
        <p:spPr>
          <a:xfrm rot="5400000">
            <a:off x="7444596" y="4683018"/>
            <a:ext cx="355294" cy="1606779"/>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130212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696A1C-45EC-0500-C0D9-77E12DFD1469}"/>
              </a:ext>
            </a:extLst>
          </p:cNvPr>
          <p:cNvSpPr/>
          <p:nvPr/>
        </p:nvSpPr>
        <p:spPr>
          <a:xfrm>
            <a:off x="5614820" y="105965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7" name="Rectangle 6">
            <a:extLst>
              <a:ext uri="{FF2B5EF4-FFF2-40B4-BE49-F238E27FC236}">
                <a16:creationId xmlns:a16="http://schemas.microsoft.com/office/drawing/2014/main" id="{B100A66E-14FC-9490-514E-7F4B15169425}"/>
              </a:ext>
            </a:extLst>
          </p:cNvPr>
          <p:cNvSpPr/>
          <p:nvPr/>
        </p:nvSpPr>
        <p:spPr>
          <a:xfrm>
            <a:off x="7412878" y="1122174"/>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8" name="Straight Arrow Connector 7">
            <a:extLst>
              <a:ext uri="{FF2B5EF4-FFF2-40B4-BE49-F238E27FC236}">
                <a16:creationId xmlns:a16="http://schemas.microsoft.com/office/drawing/2014/main" id="{126D0A65-B8DE-E62E-A810-3A2266DECA0B}"/>
              </a:ext>
            </a:extLst>
          </p:cNvPr>
          <p:cNvCxnSpPr>
            <a:cxnSpLocks/>
          </p:cNvCxnSpPr>
          <p:nvPr/>
        </p:nvCxnSpPr>
        <p:spPr>
          <a:xfrm>
            <a:off x="6747553"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FE79CBD2-5EBC-2FEA-5226-900D30F6C4A6}"/>
              </a:ext>
            </a:extLst>
          </p:cNvPr>
          <p:cNvCxnSpPr>
            <a:cxnSpLocks/>
            <a:stCxn id="7" idx="0"/>
            <a:endCxn id="6" idx="0"/>
          </p:cNvCxnSpPr>
          <p:nvPr/>
        </p:nvCxnSpPr>
        <p:spPr>
          <a:xfrm rot="16200000" flipV="1">
            <a:off x="7016592" y="191885"/>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11AF108-E2F0-EB7D-4543-6EB8DE0E1BAC}"/>
              </a:ext>
            </a:extLst>
          </p:cNvPr>
          <p:cNvSpPr/>
          <p:nvPr/>
        </p:nvSpPr>
        <p:spPr>
          <a:xfrm>
            <a:off x="7502239" y="497444"/>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12" name="Rectangle 11">
            <a:extLst>
              <a:ext uri="{FF2B5EF4-FFF2-40B4-BE49-F238E27FC236}">
                <a16:creationId xmlns:a16="http://schemas.microsoft.com/office/drawing/2014/main" id="{440444FA-EE77-573F-8858-4655CE403C1B}"/>
              </a:ext>
            </a:extLst>
          </p:cNvPr>
          <p:cNvSpPr/>
          <p:nvPr/>
        </p:nvSpPr>
        <p:spPr>
          <a:xfrm>
            <a:off x="6872964"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7" name="Rectangle 16">
            <a:extLst>
              <a:ext uri="{FF2B5EF4-FFF2-40B4-BE49-F238E27FC236}">
                <a16:creationId xmlns:a16="http://schemas.microsoft.com/office/drawing/2014/main" id="{3E48C7A5-C833-0912-3D5E-91D8503F8482}"/>
              </a:ext>
            </a:extLst>
          </p:cNvPr>
          <p:cNvSpPr/>
          <p:nvPr/>
        </p:nvSpPr>
        <p:spPr>
          <a:xfrm>
            <a:off x="9203835" y="110139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19" name="Rectangle 18">
            <a:extLst>
              <a:ext uri="{FF2B5EF4-FFF2-40B4-BE49-F238E27FC236}">
                <a16:creationId xmlns:a16="http://schemas.microsoft.com/office/drawing/2014/main" id="{4C03C8A5-C7D1-1E87-B4E8-7BE9DB333AF3}"/>
              </a:ext>
            </a:extLst>
          </p:cNvPr>
          <p:cNvSpPr/>
          <p:nvPr/>
        </p:nvSpPr>
        <p:spPr>
          <a:xfrm>
            <a:off x="10973554" y="1118045"/>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cxnSp>
        <p:nvCxnSpPr>
          <p:cNvPr id="29" name="Curved Connector 28">
            <a:extLst>
              <a:ext uri="{FF2B5EF4-FFF2-40B4-BE49-F238E27FC236}">
                <a16:creationId xmlns:a16="http://schemas.microsoft.com/office/drawing/2014/main" id="{47335A30-4D77-6456-FF96-1B3D9C77AE92}"/>
              </a:ext>
            </a:extLst>
          </p:cNvPr>
          <p:cNvCxnSpPr>
            <a:cxnSpLocks/>
            <a:stCxn id="17" idx="0"/>
            <a:endCxn id="6" idx="0"/>
          </p:cNvCxnSpPr>
          <p:nvPr/>
        </p:nvCxnSpPr>
        <p:spPr>
          <a:xfrm rot="16200000" flipV="1">
            <a:off x="7922461" y="-713985"/>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931D421-A09B-677A-0DE9-5CA4FD733F5A}"/>
              </a:ext>
            </a:extLst>
          </p:cNvPr>
          <p:cNvSpPr/>
          <p:nvPr/>
        </p:nvSpPr>
        <p:spPr>
          <a:xfrm>
            <a:off x="9272252" y="401407"/>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34" name="Rectangle 33">
            <a:extLst>
              <a:ext uri="{FF2B5EF4-FFF2-40B4-BE49-F238E27FC236}">
                <a16:creationId xmlns:a16="http://schemas.microsoft.com/office/drawing/2014/main" id="{F3AC45C7-44F2-AB58-E957-4BB6D813837B}"/>
              </a:ext>
            </a:extLst>
          </p:cNvPr>
          <p:cNvSpPr/>
          <p:nvPr/>
        </p:nvSpPr>
        <p:spPr>
          <a:xfrm>
            <a:off x="11111170" y="312778"/>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39" name="Curved Connector 38">
            <a:extLst>
              <a:ext uri="{FF2B5EF4-FFF2-40B4-BE49-F238E27FC236}">
                <a16:creationId xmlns:a16="http://schemas.microsoft.com/office/drawing/2014/main" id="{D72AF380-22F4-5B45-38CB-591D2E71BDAF}"/>
              </a:ext>
            </a:extLst>
          </p:cNvPr>
          <p:cNvCxnSpPr>
            <a:cxnSpLocks/>
            <a:stCxn id="19" idx="0"/>
            <a:endCxn id="6" idx="0"/>
          </p:cNvCxnSpPr>
          <p:nvPr/>
        </p:nvCxnSpPr>
        <p:spPr>
          <a:xfrm rot="16200000" flipV="1">
            <a:off x="8798994" y="-1590518"/>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5CCB20-3C42-767D-87A3-F6210A3F1087}"/>
              </a:ext>
            </a:extLst>
          </p:cNvPr>
          <p:cNvCxnSpPr>
            <a:cxnSpLocks/>
          </p:cNvCxnSpPr>
          <p:nvPr/>
        </p:nvCxnSpPr>
        <p:spPr>
          <a:xfrm>
            <a:off x="8542060" y="1683386"/>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9E488CE-1B8F-8138-B347-F8A05764FE6B}"/>
              </a:ext>
            </a:extLst>
          </p:cNvPr>
          <p:cNvSpPr/>
          <p:nvPr/>
        </p:nvSpPr>
        <p:spPr>
          <a:xfrm>
            <a:off x="8667471" y="1679577"/>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50" name="Straight Arrow Connector 49">
            <a:extLst>
              <a:ext uri="{FF2B5EF4-FFF2-40B4-BE49-F238E27FC236}">
                <a16:creationId xmlns:a16="http://schemas.microsoft.com/office/drawing/2014/main" id="{B0D30529-5EF5-53CA-C41B-BD49CE005BE3}"/>
              </a:ext>
            </a:extLst>
          </p:cNvPr>
          <p:cNvCxnSpPr>
            <a:cxnSpLocks/>
          </p:cNvCxnSpPr>
          <p:nvPr/>
        </p:nvCxnSpPr>
        <p:spPr>
          <a:xfrm>
            <a:off x="10309290"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5B36BD-AF4A-53EB-F0C2-73FF3133D6EA}"/>
              </a:ext>
            </a:extLst>
          </p:cNvPr>
          <p:cNvSpPr/>
          <p:nvPr/>
        </p:nvSpPr>
        <p:spPr>
          <a:xfrm>
            <a:off x="10434701"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4" name="Rectangle 23">
            <a:extLst>
              <a:ext uri="{FF2B5EF4-FFF2-40B4-BE49-F238E27FC236}">
                <a16:creationId xmlns:a16="http://schemas.microsoft.com/office/drawing/2014/main" id="{93483930-DE8C-B63F-6C2F-1AEE6F9576F6}"/>
              </a:ext>
            </a:extLst>
          </p:cNvPr>
          <p:cNvSpPr/>
          <p:nvPr/>
        </p:nvSpPr>
        <p:spPr>
          <a:xfrm>
            <a:off x="6226167" y="4535696"/>
            <a:ext cx="441146" cy="461665"/>
          </a:xfrm>
          <a:prstGeom prst="rect">
            <a:avLst/>
          </a:prstGeom>
        </p:spPr>
        <p:txBody>
          <a:bodyPr wrap="square">
            <a:spAutoFit/>
          </a:bodyPr>
          <a:lstStyle/>
          <a:p>
            <a:r>
              <a:rPr lang="en-US" sz="2400" b="1" dirty="0">
                <a:latin typeface="Helvetica" pitchFamily="2" charset="0"/>
              </a:rPr>
              <a:t>x</a:t>
            </a:r>
          </a:p>
        </p:txBody>
      </p:sp>
      <p:sp>
        <p:nvSpPr>
          <p:cNvPr id="25" name="Rectangle 24">
            <a:extLst>
              <a:ext uri="{FF2B5EF4-FFF2-40B4-BE49-F238E27FC236}">
                <a16:creationId xmlns:a16="http://schemas.microsoft.com/office/drawing/2014/main" id="{B7473E30-80DC-98CA-277F-71A7FC5640BD}"/>
              </a:ext>
            </a:extLst>
          </p:cNvPr>
          <p:cNvSpPr/>
          <p:nvPr/>
        </p:nvSpPr>
        <p:spPr>
          <a:xfrm>
            <a:off x="7384309" y="4530659"/>
            <a:ext cx="441146" cy="461665"/>
          </a:xfrm>
          <a:prstGeom prst="rect">
            <a:avLst/>
          </a:prstGeom>
        </p:spPr>
        <p:txBody>
          <a:bodyPr wrap="square">
            <a:spAutoFit/>
          </a:bodyPr>
          <a:lstStyle/>
          <a:p>
            <a:r>
              <a:rPr lang="en-US" sz="2400" b="1" dirty="0">
                <a:latin typeface="Helvetica" pitchFamily="2" charset="0"/>
              </a:rPr>
              <a:t>=</a:t>
            </a:r>
          </a:p>
        </p:txBody>
      </p:sp>
      <p:sp>
        <p:nvSpPr>
          <p:cNvPr id="40" name="TextBox 39">
            <a:extLst>
              <a:ext uri="{FF2B5EF4-FFF2-40B4-BE49-F238E27FC236}">
                <a16:creationId xmlns:a16="http://schemas.microsoft.com/office/drawing/2014/main" id="{B55F2713-39E0-6E05-8602-35965FCC4242}"/>
              </a:ext>
            </a:extLst>
          </p:cNvPr>
          <p:cNvSpPr txBox="1"/>
          <p:nvPr/>
        </p:nvSpPr>
        <p:spPr>
          <a:xfrm>
            <a:off x="6195775" y="3313627"/>
            <a:ext cx="65" cy="553998"/>
          </a:xfrm>
          <a:prstGeom prst="rect">
            <a:avLst/>
          </a:prstGeom>
          <a:noFill/>
        </p:spPr>
        <p:txBody>
          <a:bodyPr wrap="none" lIns="0" tIns="0" rIns="0" bIns="0" rtlCol="0">
            <a:spAutoFit/>
          </a:bodyPr>
          <a:lstStyle/>
          <a:p>
            <a:endParaRPr lang="en-US" dirty="0"/>
          </a:p>
          <a:p>
            <a:endParaRPr lang="en-US" dirty="0"/>
          </a:p>
        </p:txBody>
      </p:sp>
      <p:sp>
        <p:nvSpPr>
          <p:cNvPr id="63" name="Rectangle 62">
            <a:extLst>
              <a:ext uri="{FF2B5EF4-FFF2-40B4-BE49-F238E27FC236}">
                <a16:creationId xmlns:a16="http://schemas.microsoft.com/office/drawing/2014/main" id="{78F429B0-676B-8E57-CFA6-D136988780A6}"/>
              </a:ext>
            </a:extLst>
          </p:cNvPr>
          <p:cNvSpPr/>
          <p:nvPr/>
        </p:nvSpPr>
        <p:spPr>
          <a:xfrm>
            <a:off x="102381" y="1685610"/>
            <a:ext cx="3982817" cy="892552"/>
          </a:xfrm>
          <a:prstGeom prst="rect">
            <a:avLst/>
          </a:prstGeom>
        </p:spPr>
        <p:txBody>
          <a:bodyPr wrap="square">
            <a:spAutoFit/>
          </a:bodyPr>
          <a:lstStyle/>
          <a:p>
            <a:pPr algn="ctr"/>
            <a:r>
              <a:rPr lang="en-US" sz="2600" dirty="0">
                <a:solidFill>
                  <a:srgbClr val="000000"/>
                </a:solidFill>
                <a:effectLst/>
                <a:latin typeface="Helvetica Light" panose="020B0403020202020204" pitchFamily="34" charset="0"/>
              </a:rPr>
              <a:t>Demographers collect these rates in life tables</a:t>
            </a:r>
          </a:p>
        </p:txBody>
      </p:sp>
      <p:cxnSp>
        <p:nvCxnSpPr>
          <p:cNvPr id="64" name="Straight Arrow Connector 63">
            <a:extLst>
              <a:ext uri="{FF2B5EF4-FFF2-40B4-BE49-F238E27FC236}">
                <a16:creationId xmlns:a16="http://schemas.microsoft.com/office/drawing/2014/main" id="{24D635BA-B24A-E402-0D91-496707A8589C}"/>
              </a:ext>
            </a:extLst>
          </p:cNvPr>
          <p:cNvCxnSpPr>
            <a:cxnSpLocks/>
          </p:cNvCxnSpPr>
          <p:nvPr/>
        </p:nvCxnSpPr>
        <p:spPr>
          <a:xfrm>
            <a:off x="2856286" y="4783694"/>
            <a:ext cx="5264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Table 19">
            <a:extLst>
              <a:ext uri="{FF2B5EF4-FFF2-40B4-BE49-F238E27FC236}">
                <a16:creationId xmlns:a16="http://schemas.microsoft.com/office/drawing/2014/main" id="{A4A0627C-BA10-34D9-F7E7-9E5E401203E4}"/>
              </a:ext>
            </a:extLst>
          </p:cNvPr>
          <p:cNvGraphicFramePr>
            <a:graphicFrameLocks noGrp="1"/>
          </p:cNvGraphicFramePr>
          <p:nvPr/>
        </p:nvGraphicFramePr>
        <p:xfrm>
          <a:off x="297633" y="2696321"/>
          <a:ext cx="8128000" cy="2494280"/>
        </p:xfrm>
        <a:graphic>
          <a:graphicData uri="http://schemas.openxmlformats.org/drawingml/2006/table">
            <a:tbl>
              <a:tblPr firstRow="1" bandRow="1">
                <a:tableStyleId>{073A0DAA-6AF3-43AB-8588-CEC1D06C72B9}</a:tableStyleId>
              </a:tblPr>
              <a:tblGrid>
                <a:gridCol w="1625600">
                  <a:extLst>
                    <a:ext uri="{9D8B030D-6E8A-4147-A177-3AD203B41FA5}">
                      <a16:colId xmlns:a16="http://schemas.microsoft.com/office/drawing/2014/main" val="2909356371"/>
                    </a:ext>
                  </a:extLst>
                </a:gridCol>
                <a:gridCol w="1625600">
                  <a:extLst>
                    <a:ext uri="{9D8B030D-6E8A-4147-A177-3AD203B41FA5}">
                      <a16:colId xmlns:a16="http://schemas.microsoft.com/office/drawing/2014/main" val="2611802161"/>
                    </a:ext>
                  </a:extLst>
                </a:gridCol>
                <a:gridCol w="1625600">
                  <a:extLst>
                    <a:ext uri="{9D8B030D-6E8A-4147-A177-3AD203B41FA5}">
                      <a16:colId xmlns:a16="http://schemas.microsoft.com/office/drawing/2014/main" val="1359397925"/>
                    </a:ext>
                  </a:extLst>
                </a:gridCol>
                <a:gridCol w="1625600">
                  <a:extLst>
                    <a:ext uri="{9D8B030D-6E8A-4147-A177-3AD203B41FA5}">
                      <a16:colId xmlns:a16="http://schemas.microsoft.com/office/drawing/2014/main" val="3393837580"/>
                    </a:ext>
                  </a:extLst>
                </a:gridCol>
                <a:gridCol w="1625600">
                  <a:extLst>
                    <a:ext uri="{9D8B030D-6E8A-4147-A177-3AD203B41FA5}">
                      <a16:colId xmlns:a16="http://schemas.microsoft.com/office/drawing/2014/main" val="179570439"/>
                    </a:ext>
                  </a:extLst>
                </a:gridCol>
              </a:tblGrid>
              <a:tr h="370840">
                <a:tc>
                  <a:txBody>
                    <a:bodyPr/>
                    <a:lstStyle/>
                    <a:p>
                      <a:r>
                        <a:rPr lang="en-US" dirty="0"/>
                        <a:t>x (age)</a:t>
                      </a:r>
                    </a:p>
                  </a:txBody>
                  <a:tcPr/>
                </a:tc>
                <a:tc>
                  <a:txBody>
                    <a:bodyPr/>
                    <a:lstStyle/>
                    <a:p>
                      <a:r>
                        <a:rPr lang="en-US" dirty="0" err="1"/>
                        <a:t>N</a:t>
                      </a:r>
                      <a:r>
                        <a:rPr lang="en-US" baseline="-25000" dirty="0" err="1"/>
                        <a:t>x</a:t>
                      </a:r>
                      <a:r>
                        <a:rPr lang="en-US" dirty="0"/>
                        <a:t> (number in cohort)</a:t>
                      </a:r>
                    </a:p>
                  </a:txBody>
                  <a:tcPr/>
                </a:tc>
                <a:tc>
                  <a:txBody>
                    <a:bodyPr/>
                    <a:lstStyle/>
                    <a:p>
                      <a:r>
                        <a:rPr lang="en-US" dirty="0"/>
                        <a:t>l</a:t>
                      </a:r>
                      <a:r>
                        <a:rPr lang="en-US" baseline="-25000" dirty="0"/>
                        <a:t>x</a:t>
                      </a:r>
                      <a:r>
                        <a:rPr lang="en-US" dirty="0"/>
                        <a:t> (survivorship to age x)</a:t>
                      </a:r>
                    </a:p>
                  </a:txBody>
                  <a:tcPr/>
                </a:tc>
                <a:tc>
                  <a:txBody>
                    <a:bodyPr/>
                    <a:lstStyle/>
                    <a:p>
                      <a:r>
                        <a:rPr lang="en-US" dirty="0"/>
                        <a:t>m</a:t>
                      </a:r>
                      <a:r>
                        <a:rPr lang="en-US" baseline="-25000" dirty="0"/>
                        <a:t>x</a:t>
                      </a:r>
                      <a:r>
                        <a:rPr lang="en-US" dirty="0"/>
                        <a:t> (fecundity)</a:t>
                      </a:r>
                    </a:p>
                  </a:txBody>
                  <a:tcPr/>
                </a:tc>
                <a:tc>
                  <a:txBody>
                    <a:bodyPr/>
                    <a:lstStyle/>
                    <a:p>
                      <a:r>
                        <a:rPr lang="en-US" dirty="0" err="1"/>
                        <a:t>l</a:t>
                      </a:r>
                      <a:r>
                        <a:rPr lang="en-US" baseline="-25000" dirty="0" err="1"/>
                        <a:t>x</a:t>
                      </a:r>
                      <a:r>
                        <a:rPr lang="en-US" dirty="0" err="1"/>
                        <a:t>m</a:t>
                      </a:r>
                      <a:r>
                        <a:rPr lang="en-US" baseline="-25000" dirty="0" err="1"/>
                        <a:t>x</a:t>
                      </a:r>
                      <a:r>
                        <a:rPr lang="en-US" dirty="0"/>
                        <a:t> </a:t>
                      </a:r>
                    </a:p>
                  </a:txBody>
                  <a:tcPr/>
                </a:tc>
                <a:extLst>
                  <a:ext uri="{0D108BD9-81ED-4DB2-BD59-A6C34878D82A}">
                    <a16:rowId xmlns:a16="http://schemas.microsoft.com/office/drawing/2014/main" val="988609561"/>
                  </a:ext>
                </a:extLst>
              </a:tr>
              <a:tr h="370840">
                <a:tc>
                  <a:txBody>
                    <a:bodyPr/>
                    <a:lstStyle/>
                    <a:p>
                      <a:r>
                        <a:rPr lang="en-US" dirty="0"/>
                        <a:t>0</a:t>
                      </a:r>
                    </a:p>
                  </a:txBody>
                  <a:tcPr/>
                </a:tc>
                <a:tc>
                  <a:txBody>
                    <a:bodyPr/>
                    <a:lstStyle/>
                    <a:p>
                      <a:r>
                        <a:rPr lang="en-US" dirty="0"/>
                        <a:t>100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409855481"/>
                  </a:ext>
                </a:extLst>
              </a:tr>
              <a:tr h="370840">
                <a:tc>
                  <a:txBody>
                    <a:bodyPr/>
                    <a:lstStyle/>
                    <a:p>
                      <a:r>
                        <a:rPr lang="en-US" dirty="0"/>
                        <a:t>1</a:t>
                      </a:r>
                    </a:p>
                  </a:txBody>
                  <a:tcPr/>
                </a:tc>
                <a:tc>
                  <a:txBody>
                    <a:bodyPr/>
                    <a:lstStyle/>
                    <a:p>
                      <a:r>
                        <a:rPr lang="en-US" dirty="0"/>
                        <a:t>60</a:t>
                      </a:r>
                    </a:p>
                  </a:txBody>
                  <a:tcPr/>
                </a:tc>
                <a:tc>
                  <a:txBody>
                    <a:bodyPr/>
                    <a:lstStyle/>
                    <a:p>
                      <a:r>
                        <a:rPr lang="en-US" dirty="0"/>
                        <a:t>.6</a:t>
                      </a:r>
                    </a:p>
                  </a:txBody>
                  <a:tcPr/>
                </a:tc>
                <a:tc>
                  <a:txBody>
                    <a:bodyPr/>
                    <a:lstStyle/>
                    <a:p>
                      <a:r>
                        <a:rPr lang="en-US" dirty="0"/>
                        <a:t>2</a:t>
                      </a:r>
                    </a:p>
                  </a:txBody>
                  <a:tcPr/>
                </a:tc>
                <a:tc>
                  <a:txBody>
                    <a:bodyPr/>
                    <a:lstStyle/>
                    <a:p>
                      <a:r>
                        <a:rPr lang="en-US" dirty="0"/>
                        <a:t>1.2</a:t>
                      </a:r>
                    </a:p>
                  </a:txBody>
                  <a:tcPr/>
                </a:tc>
                <a:extLst>
                  <a:ext uri="{0D108BD9-81ED-4DB2-BD59-A6C34878D82A}">
                    <a16:rowId xmlns:a16="http://schemas.microsoft.com/office/drawing/2014/main" val="2172339051"/>
                  </a:ext>
                </a:extLst>
              </a:tr>
              <a:tr h="370840">
                <a:tc>
                  <a:txBody>
                    <a:bodyPr/>
                    <a:lstStyle/>
                    <a:p>
                      <a:r>
                        <a:rPr lang="en-US" dirty="0"/>
                        <a:t>2</a:t>
                      </a:r>
                    </a:p>
                  </a:txBody>
                  <a:tcPr/>
                </a:tc>
                <a:tc>
                  <a:txBody>
                    <a:bodyPr/>
                    <a:lstStyle/>
                    <a:p>
                      <a:r>
                        <a:rPr lang="en-US" dirty="0"/>
                        <a:t>30</a:t>
                      </a:r>
                    </a:p>
                  </a:txBody>
                  <a:tcPr/>
                </a:tc>
                <a:tc>
                  <a:txBody>
                    <a:bodyPr/>
                    <a:lstStyle/>
                    <a:p>
                      <a:r>
                        <a:rPr lang="en-US" dirty="0"/>
                        <a:t>.3</a:t>
                      </a:r>
                    </a:p>
                  </a:txBody>
                  <a:tcPr/>
                </a:tc>
                <a:tc>
                  <a:txBody>
                    <a:bodyPr/>
                    <a:lstStyle/>
                    <a:p>
                      <a:r>
                        <a:rPr lang="en-US" dirty="0"/>
                        <a:t>3</a:t>
                      </a:r>
                    </a:p>
                  </a:txBody>
                  <a:tcPr/>
                </a:tc>
                <a:tc>
                  <a:txBody>
                    <a:bodyPr/>
                    <a:lstStyle/>
                    <a:p>
                      <a:r>
                        <a:rPr lang="en-US" dirty="0"/>
                        <a:t>0.9</a:t>
                      </a:r>
                    </a:p>
                  </a:txBody>
                  <a:tcPr/>
                </a:tc>
                <a:extLst>
                  <a:ext uri="{0D108BD9-81ED-4DB2-BD59-A6C34878D82A}">
                    <a16:rowId xmlns:a16="http://schemas.microsoft.com/office/drawing/2014/main" val="2316309572"/>
                  </a:ext>
                </a:extLst>
              </a:tr>
              <a:tr h="370840">
                <a:tc>
                  <a:txBody>
                    <a:bodyPr/>
                    <a:lstStyle/>
                    <a:p>
                      <a:r>
                        <a:rPr lang="en-US" dirty="0"/>
                        <a:t>3</a:t>
                      </a:r>
                    </a:p>
                  </a:txBody>
                  <a:tcPr/>
                </a:tc>
                <a:tc>
                  <a:txBody>
                    <a:bodyPr/>
                    <a:lstStyle/>
                    <a:p>
                      <a:r>
                        <a:rPr lang="en-US" dirty="0"/>
                        <a:t>10</a:t>
                      </a:r>
                    </a:p>
                  </a:txBody>
                  <a:tcPr/>
                </a:tc>
                <a:tc>
                  <a:txBody>
                    <a:bodyPr/>
                    <a:lstStyle/>
                    <a:p>
                      <a:r>
                        <a:rPr lang="en-US" dirty="0"/>
                        <a:t>.1</a:t>
                      </a:r>
                    </a:p>
                  </a:txBody>
                  <a:tcPr/>
                </a:tc>
                <a:tc>
                  <a:txBody>
                    <a:bodyPr/>
                    <a:lstStyle/>
                    <a:p>
                      <a:r>
                        <a:rPr lang="en-US" dirty="0"/>
                        <a:t>1</a:t>
                      </a:r>
                    </a:p>
                  </a:txBody>
                  <a:tcPr/>
                </a:tc>
                <a:tc>
                  <a:txBody>
                    <a:bodyPr/>
                    <a:lstStyle/>
                    <a:p>
                      <a:r>
                        <a:rPr lang="en-US" dirty="0"/>
                        <a:t>0.1</a:t>
                      </a:r>
                    </a:p>
                  </a:txBody>
                  <a:tcPr/>
                </a:tc>
                <a:extLst>
                  <a:ext uri="{0D108BD9-81ED-4DB2-BD59-A6C34878D82A}">
                    <a16:rowId xmlns:a16="http://schemas.microsoft.com/office/drawing/2014/main" val="1501765558"/>
                  </a:ext>
                </a:extLst>
              </a:tr>
              <a:tr h="370840">
                <a:tc>
                  <a:txBody>
                    <a:bodyPr/>
                    <a:lstStyle/>
                    <a:p>
                      <a:r>
                        <a:rPr lang="en-US" dirty="0"/>
                        <a:t>4</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tc>
                  <a:txBody>
                    <a:bodyPr/>
                    <a:lstStyle/>
                    <a:p>
                      <a:r>
                        <a:rPr lang="en-US" dirty="0"/>
                        <a:t>0.01</a:t>
                      </a:r>
                    </a:p>
                  </a:txBody>
                  <a:tcPr/>
                </a:tc>
                <a:extLst>
                  <a:ext uri="{0D108BD9-81ED-4DB2-BD59-A6C34878D82A}">
                    <a16:rowId xmlns:a16="http://schemas.microsoft.com/office/drawing/2014/main" val="2454113382"/>
                  </a:ext>
                </a:extLst>
              </a:tr>
            </a:tbl>
          </a:graphicData>
        </a:graphic>
      </p:graphicFrame>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C4C83D8-2C72-926E-34F3-DB47283A5750}"/>
                  </a:ext>
                </a:extLst>
              </p:cNvPr>
              <p:cNvSpPr txBox="1"/>
              <p:nvPr/>
            </p:nvSpPr>
            <p:spPr>
              <a:xfrm>
                <a:off x="2543872" y="5701963"/>
                <a:ext cx="5873994" cy="430887"/>
              </a:xfrm>
              <a:prstGeom prst="rect">
                <a:avLst/>
              </a:prstGeom>
              <a:noFill/>
            </p:spPr>
            <p:txBody>
              <a:bodyPr wrap="square" rtlCol="0">
                <a:spAutoFit/>
              </a:bodyPr>
              <a:lstStyle/>
              <a:p>
                <a:pPr algn="r"/>
                <a:r>
                  <a:rPr lang="en-US" sz="2200" b="1" dirty="0">
                    <a:solidFill>
                      <a:srgbClr val="C00000"/>
                    </a:solidFill>
                  </a:rPr>
                  <a:t>Net reproductive rate (R</a:t>
                </a:r>
                <a:r>
                  <a:rPr lang="en-US" sz="2200" b="1" baseline="-25000" dirty="0">
                    <a:solidFill>
                      <a:srgbClr val="C00000"/>
                    </a:solidFill>
                  </a:rPr>
                  <a:t>0</a:t>
                </a:r>
                <a:r>
                  <a:rPr lang="en-US" sz="2200" b="1" dirty="0">
                    <a:solidFill>
                      <a:srgbClr val="C00000"/>
                    </a:solidFill>
                  </a:rPr>
                  <a:t>)</a:t>
                </a:r>
                <a:r>
                  <a:rPr lang="en-US" sz="2200" b="1" dirty="0"/>
                  <a:t>: </a:t>
                </a:r>
                <a14:m>
                  <m:oMath xmlns:m="http://schemas.openxmlformats.org/officeDocument/2006/math">
                    <m:nary>
                      <m:naryPr>
                        <m:chr m:val="∑"/>
                        <m:subHide m:val="on"/>
                        <m:supHide m:val="on"/>
                        <m:ctrlPr>
                          <a:rPr lang="en-US" sz="2200" i="1" smtClean="0">
                            <a:latin typeface="Cambria Math" panose="02040503050406030204" pitchFamily="18" charset="0"/>
                          </a:rPr>
                        </m:ctrlPr>
                      </m:naryPr>
                      <m:sub/>
                      <m:sup/>
                      <m:e>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𝑙</m:t>
                            </m:r>
                          </m:e>
                          <m:sub>
                            <m:r>
                              <a:rPr lang="en-US" sz="2200" b="0" i="1" smtClean="0">
                                <a:latin typeface="Cambria Math" panose="02040503050406030204" pitchFamily="18" charset="0"/>
                              </a:rPr>
                              <m:t>𝑥</m:t>
                            </m:r>
                          </m:sub>
                        </m:sSub>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𝑚</m:t>
                            </m:r>
                          </m:e>
                          <m:sub>
                            <m:r>
                              <a:rPr lang="en-US" sz="2200" b="0" i="1" smtClean="0">
                                <a:latin typeface="Cambria Math" panose="02040503050406030204" pitchFamily="18" charset="0"/>
                              </a:rPr>
                              <m:t>𝑥</m:t>
                            </m:r>
                          </m:sub>
                        </m:sSub>
                        <m:r>
                          <a:rPr lang="en-US" sz="2200" b="0" i="1" smtClean="0">
                            <a:latin typeface="Cambria Math" panose="02040503050406030204" pitchFamily="18" charset="0"/>
                          </a:rPr>
                          <m:t>=2.21</m:t>
                        </m:r>
                      </m:e>
                    </m:nary>
                  </m:oMath>
                </a14:m>
                <a:endParaRPr lang="en-US" sz="2200" dirty="0">
                  <a:latin typeface="+mj-lt"/>
                  <a:cs typeface="Franklin Gothic Medium"/>
                </a:endParaRPr>
              </a:p>
            </p:txBody>
          </p:sp>
        </mc:Choice>
        <mc:Fallback xmlns="">
          <p:sp>
            <p:nvSpPr>
              <p:cNvPr id="20" name="TextBox 19">
                <a:extLst>
                  <a:ext uri="{FF2B5EF4-FFF2-40B4-BE49-F238E27FC236}">
                    <a16:creationId xmlns:a16="http://schemas.microsoft.com/office/drawing/2014/main" id="{6C4C83D8-2C72-926E-34F3-DB47283A5750}"/>
                  </a:ext>
                </a:extLst>
              </p:cNvPr>
              <p:cNvSpPr txBox="1">
                <a:spLocks noRot="1" noChangeAspect="1" noMove="1" noResize="1" noEditPoints="1" noAdjustHandles="1" noChangeArrowheads="1" noChangeShapeType="1" noTextEdit="1"/>
              </p:cNvSpPr>
              <p:nvPr/>
            </p:nvSpPr>
            <p:spPr>
              <a:xfrm>
                <a:off x="2543872" y="5701963"/>
                <a:ext cx="5873994" cy="430887"/>
              </a:xfrm>
              <a:prstGeom prst="rect">
                <a:avLst/>
              </a:prstGeom>
              <a:blipFill>
                <a:blip r:embed="rId3"/>
                <a:stretch>
                  <a:fillRect t="-117143" r="-216" b="-185714"/>
                </a:stretch>
              </a:blipFill>
            </p:spPr>
            <p:txBody>
              <a:bodyPr/>
              <a:lstStyle/>
              <a:p>
                <a:r>
                  <a:rPr lang="en-US">
                    <a:noFill/>
                  </a:rPr>
                  <a:t> </a:t>
                </a:r>
              </a:p>
            </p:txBody>
          </p:sp>
        </mc:Fallback>
      </mc:AlternateContent>
      <p:sp>
        <p:nvSpPr>
          <p:cNvPr id="26" name="Right Brace 25">
            <a:extLst>
              <a:ext uri="{FF2B5EF4-FFF2-40B4-BE49-F238E27FC236}">
                <a16:creationId xmlns:a16="http://schemas.microsoft.com/office/drawing/2014/main" id="{DD353444-BD5A-9A05-6C71-33D6E6C0DD90}"/>
              </a:ext>
            </a:extLst>
          </p:cNvPr>
          <p:cNvSpPr/>
          <p:nvPr/>
        </p:nvSpPr>
        <p:spPr>
          <a:xfrm rot="5400000">
            <a:off x="7444596" y="4683018"/>
            <a:ext cx="355294" cy="1606779"/>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0445E73-3DF2-6C45-83E7-39CCB831FF55}"/>
                  </a:ext>
                </a:extLst>
              </p:cNvPr>
              <p:cNvSpPr txBox="1"/>
              <p:nvPr/>
            </p:nvSpPr>
            <p:spPr>
              <a:xfrm>
                <a:off x="1546375" y="6248311"/>
                <a:ext cx="7130950" cy="430887"/>
              </a:xfrm>
              <a:prstGeom prst="rect">
                <a:avLst/>
              </a:prstGeom>
              <a:noFill/>
            </p:spPr>
            <p:txBody>
              <a:bodyPr wrap="square" rtlCol="0">
                <a:spAutoFit/>
              </a:bodyPr>
              <a:lstStyle/>
              <a:p>
                <a:pPr algn="r"/>
                <a:r>
                  <a:rPr lang="en-US" sz="2200" dirty="0"/>
                  <a:t>(pop grows at </a:t>
                </a:r>
                <a14:m>
                  <m:oMath xmlns:m="http://schemas.openxmlformats.org/officeDocument/2006/math">
                    <m:r>
                      <a:rPr lang="en-US" sz="2200" b="1" i="1" dirty="0" smtClean="0">
                        <a:latin typeface="Cambria Math" panose="02040503050406030204" pitchFamily="18" charset="0"/>
                      </a:rPr>
                      <m:t>𝑹</m:t>
                    </m:r>
                    <m:r>
                      <a:rPr lang="en-US" sz="2200" b="1" i="1" baseline="-25000" dirty="0" smtClean="0">
                        <a:latin typeface="Cambria Math" panose="02040503050406030204" pitchFamily="18" charset="0"/>
                      </a:rPr>
                      <m:t>𝟎</m:t>
                    </m:r>
                  </m:oMath>
                </a14:m>
                <a:r>
                  <a:rPr lang="en-US" sz="2200" dirty="0"/>
                  <a:t> &gt;1 and declines at </a:t>
                </a:r>
                <a14:m>
                  <m:oMath xmlns:m="http://schemas.openxmlformats.org/officeDocument/2006/math">
                    <m:r>
                      <a:rPr lang="en-US" sz="2200" b="1" i="1" dirty="0" smtClean="0">
                        <a:latin typeface="Cambria Math" panose="02040503050406030204" pitchFamily="18" charset="0"/>
                      </a:rPr>
                      <m:t>𝑹</m:t>
                    </m:r>
                    <m:r>
                      <a:rPr lang="en-US" sz="2200" b="1" i="1" baseline="-25000" dirty="0" smtClean="0">
                        <a:latin typeface="Cambria Math" panose="02040503050406030204" pitchFamily="18" charset="0"/>
                      </a:rPr>
                      <m:t>𝟎</m:t>
                    </m:r>
                  </m:oMath>
                </a14:m>
                <a:r>
                  <a:rPr lang="en-US" sz="2200" dirty="0"/>
                  <a:t> &lt; 1)</a:t>
                </a:r>
                <a:endParaRPr lang="en-US" sz="2200" dirty="0">
                  <a:latin typeface="+mj-lt"/>
                  <a:cs typeface="Franklin Gothic Medium"/>
                </a:endParaRPr>
              </a:p>
            </p:txBody>
          </p:sp>
        </mc:Choice>
        <mc:Fallback xmlns="">
          <p:sp>
            <p:nvSpPr>
              <p:cNvPr id="2" name="TextBox 1">
                <a:extLst>
                  <a:ext uri="{FF2B5EF4-FFF2-40B4-BE49-F238E27FC236}">
                    <a16:creationId xmlns:a16="http://schemas.microsoft.com/office/drawing/2014/main" id="{50445E73-3DF2-6C45-83E7-39CCB831FF55}"/>
                  </a:ext>
                </a:extLst>
              </p:cNvPr>
              <p:cNvSpPr txBox="1">
                <a:spLocks noRot="1" noChangeAspect="1" noMove="1" noResize="1" noEditPoints="1" noAdjustHandles="1" noChangeArrowheads="1" noChangeShapeType="1" noTextEdit="1"/>
              </p:cNvSpPr>
              <p:nvPr/>
            </p:nvSpPr>
            <p:spPr>
              <a:xfrm>
                <a:off x="1546375" y="6248311"/>
                <a:ext cx="7130950" cy="430887"/>
              </a:xfrm>
              <a:prstGeom prst="rect">
                <a:avLst/>
              </a:prstGeom>
              <a:blipFill>
                <a:blip r:embed="rId4"/>
                <a:stretch>
                  <a:fillRect t="-11429" r="-1066" b="-25714"/>
                </a:stretch>
              </a:blipFill>
            </p:spPr>
            <p:txBody>
              <a:bodyPr/>
              <a:lstStyle/>
              <a:p>
                <a:r>
                  <a:rPr lang="en-US">
                    <a:noFill/>
                  </a:rPr>
                  <a:t> </a:t>
                </a:r>
              </a:p>
            </p:txBody>
          </p:sp>
        </mc:Fallback>
      </mc:AlternateContent>
    </p:spTree>
    <p:extLst>
      <p:ext uri="{BB962C8B-B14F-4D97-AF65-F5344CB8AC3E}">
        <p14:creationId xmlns:p14="http://schemas.microsoft.com/office/powerpoint/2010/main" val="39609487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696A1C-45EC-0500-C0D9-77E12DFD1469}"/>
              </a:ext>
            </a:extLst>
          </p:cNvPr>
          <p:cNvSpPr/>
          <p:nvPr/>
        </p:nvSpPr>
        <p:spPr>
          <a:xfrm>
            <a:off x="5614820" y="105965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7" name="Rectangle 6">
            <a:extLst>
              <a:ext uri="{FF2B5EF4-FFF2-40B4-BE49-F238E27FC236}">
                <a16:creationId xmlns:a16="http://schemas.microsoft.com/office/drawing/2014/main" id="{B100A66E-14FC-9490-514E-7F4B15169425}"/>
              </a:ext>
            </a:extLst>
          </p:cNvPr>
          <p:cNvSpPr/>
          <p:nvPr/>
        </p:nvSpPr>
        <p:spPr>
          <a:xfrm>
            <a:off x="7412878" y="1122174"/>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8" name="Straight Arrow Connector 7">
            <a:extLst>
              <a:ext uri="{FF2B5EF4-FFF2-40B4-BE49-F238E27FC236}">
                <a16:creationId xmlns:a16="http://schemas.microsoft.com/office/drawing/2014/main" id="{126D0A65-B8DE-E62E-A810-3A2266DECA0B}"/>
              </a:ext>
            </a:extLst>
          </p:cNvPr>
          <p:cNvCxnSpPr>
            <a:cxnSpLocks/>
          </p:cNvCxnSpPr>
          <p:nvPr/>
        </p:nvCxnSpPr>
        <p:spPr>
          <a:xfrm>
            <a:off x="6747553"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FE79CBD2-5EBC-2FEA-5226-900D30F6C4A6}"/>
              </a:ext>
            </a:extLst>
          </p:cNvPr>
          <p:cNvCxnSpPr>
            <a:cxnSpLocks/>
            <a:stCxn id="7" idx="0"/>
            <a:endCxn id="6" idx="0"/>
          </p:cNvCxnSpPr>
          <p:nvPr/>
        </p:nvCxnSpPr>
        <p:spPr>
          <a:xfrm rot="16200000" flipV="1">
            <a:off x="7016592" y="191885"/>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11AF108-E2F0-EB7D-4543-6EB8DE0E1BAC}"/>
              </a:ext>
            </a:extLst>
          </p:cNvPr>
          <p:cNvSpPr/>
          <p:nvPr/>
        </p:nvSpPr>
        <p:spPr>
          <a:xfrm>
            <a:off x="7502239" y="497444"/>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12" name="Rectangle 11">
            <a:extLst>
              <a:ext uri="{FF2B5EF4-FFF2-40B4-BE49-F238E27FC236}">
                <a16:creationId xmlns:a16="http://schemas.microsoft.com/office/drawing/2014/main" id="{440444FA-EE77-573F-8858-4655CE403C1B}"/>
              </a:ext>
            </a:extLst>
          </p:cNvPr>
          <p:cNvSpPr/>
          <p:nvPr/>
        </p:nvSpPr>
        <p:spPr>
          <a:xfrm>
            <a:off x="6872964"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7" name="Rectangle 16">
            <a:extLst>
              <a:ext uri="{FF2B5EF4-FFF2-40B4-BE49-F238E27FC236}">
                <a16:creationId xmlns:a16="http://schemas.microsoft.com/office/drawing/2014/main" id="{3E48C7A5-C833-0912-3D5E-91D8503F8482}"/>
              </a:ext>
            </a:extLst>
          </p:cNvPr>
          <p:cNvSpPr/>
          <p:nvPr/>
        </p:nvSpPr>
        <p:spPr>
          <a:xfrm>
            <a:off x="9203835" y="110139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19" name="Rectangle 18">
            <a:extLst>
              <a:ext uri="{FF2B5EF4-FFF2-40B4-BE49-F238E27FC236}">
                <a16:creationId xmlns:a16="http://schemas.microsoft.com/office/drawing/2014/main" id="{4C03C8A5-C7D1-1E87-B4E8-7BE9DB333AF3}"/>
              </a:ext>
            </a:extLst>
          </p:cNvPr>
          <p:cNvSpPr/>
          <p:nvPr/>
        </p:nvSpPr>
        <p:spPr>
          <a:xfrm>
            <a:off x="10973554" y="1118045"/>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cxnSp>
        <p:nvCxnSpPr>
          <p:cNvPr id="29" name="Curved Connector 28">
            <a:extLst>
              <a:ext uri="{FF2B5EF4-FFF2-40B4-BE49-F238E27FC236}">
                <a16:creationId xmlns:a16="http://schemas.microsoft.com/office/drawing/2014/main" id="{47335A30-4D77-6456-FF96-1B3D9C77AE92}"/>
              </a:ext>
            </a:extLst>
          </p:cNvPr>
          <p:cNvCxnSpPr>
            <a:cxnSpLocks/>
            <a:stCxn id="17" idx="0"/>
            <a:endCxn id="6" idx="0"/>
          </p:cNvCxnSpPr>
          <p:nvPr/>
        </p:nvCxnSpPr>
        <p:spPr>
          <a:xfrm rot="16200000" flipV="1">
            <a:off x="7922461" y="-713985"/>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931D421-A09B-677A-0DE9-5CA4FD733F5A}"/>
              </a:ext>
            </a:extLst>
          </p:cNvPr>
          <p:cNvSpPr/>
          <p:nvPr/>
        </p:nvSpPr>
        <p:spPr>
          <a:xfrm>
            <a:off x="9272252" y="401407"/>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34" name="Rectangle 33">
            <a:extLst>
              <a:ext uri="{FF2B5EF4-FFF2-40B4-BE49-F238E27FC236}">
                <a16:creationId xmlns:a16="http://schemas.microsoft.com/office/drawing/2014/main" id="{F3AC45C7-44F2-AB58-E957-4BB6D813837B}"/>
              </a:ext>
            </a:extLst>
          </p:cNvPr>
          <p:cNvSpPr/>
          <p:nvPr/>
        </p:nvSpPr>
        <p:spPr>
          <a:xfrm>
            <a:off x="11111170" y="312778"/>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39" name="Curved Connector 38">
            <a:extLst>
              <a:ext uri="{FF2B5EF4-FFF2-40B4-BE49-F238E27FC236}">
                <a16:creationId xmlns:a16="http://schemas.microsoft.com/office/drawing/2014/main" id="{D72AF380-22F4-5B45-38CB-591D2E71BDAF}"/>
              </a:ext>
            </a:extLst>
          </p:cNvPr>
          <p:cNvCxnSpPr>
            <a:cxnSpLocks/>
            <a:stCxn id="19" idx="0"/>
            <a:endCxn id="6" idx="0"/>
          </p:cNvCxnSpPr>
          <p:nvPr/>
        </p:nvCxnSpPr>
        <p:spPr>
          <a:xfrm rot="16200000" flipV="1">
            <a:off x="8798994" y="-1590518"/>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5CCB20-3C42-767D-87A3-F6210A3F1087}"/>
              </a:ext>
            </a:extLst>
          </p:cNvPr>
          <p:cNvCxnSpPr>
            <a:cxnSpLocks/>
          </p:cNvCxnSpPr>
          <p:nvPr/>
        </p:nvCxnSpPr>
        <p:spPr>
          <a:xfrm>
            <a:off x="8542060" y="1683386"/>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9E488CE-1B8F-8138-B347-F8A05764FE6B}"/>
              </a:ext>
            </a:extLst>
          </p:cNvPr>
          <p:cNvSpPr/>
          <p:nvPr/>
        </p:nvSpPr>
        <p:spPr>
          <a:xfrm>
            <a:off x="8667471" y="1679577"/>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50" name="Straight Arrow Connector 49">
            <a:extLst>
              <a:ext uri="{FF2B5EF4-FFF2-40B4-BE49-F238E27FC236}">
                <a16:creationId xmlns:a16="http://schemas.microsoft.com/office/drawing/2014/main" id="{B0D30529-5EF5-53CA-C41B-BD49CE005BE3}"/>
              </a:ext>
            </a:extLst>
          </p:cNvPr>
          <p:cNvCxnSpPr>
            <a:cxnSpLocks/>
          </p:cNvCxnSpPr>
          <p:nvPr/>
        </p:nvCxnSpPr>
        <p:spPr>
          <a:xfrm>
            <a:off x="10309290"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5B36BD-AF4A-53EB-F0C2-73FF3133D6EA}"/>
              </a:ext>
            </a:extLst>
          </p:cNvPr>
          <p:cNvSpPr/>
          <p:nvPr/>
        </p:nvSpPr>
        <p:spPr>
          <a:xfrm>
            <a:off x="10434701"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4" name="Rectangle 23">
            <a:extLst>
              <a:ext uri="{FF2B5EF4-FFF2-40B4-BE49-F238E27FC236}">
                <a16:creationId xmlns:a16="http://schemas.microsoft.com/office/drawing/2014/main" id="{93483930-DE8C-B63F-6C2F-1AEE6F9576F6}"/>
              </a:ext>
            </a:extLst>
          </p:cNvPr>
          <p:cNvSpPr/>
          <p:nvPr/>
        </p:nvSpPr>
        <p:spPr>
          <a:xfrm>
            <a:off x="6226167" y="4535696"/>
            <a:ext cx="441146" cy="461665"/>
          </a:xfrm>
          <a:prstGeom prst="rect">
            <a:avLst/>
          </a:prstGeom>
        </p:spPr>
        <p:txBody>
          <a:bodyPr wrap="square">
            <a:spAutoFit/>
          </a:bodyPr>
          <a:lstStyle/>
          <a:p>
            <a:r>
              <a:rPr lang="en-US" sz="2400" b="1" dirty="0">
                <a:latin typeface="Helvetica" pitchFamily="2" charset="0"/>
              </a:rPr>
              <a:t>x</a:t>
            </a:r>
          </a:p>
        </p:txBody>
      </p:sp>
      <p:sp>
        <p:nvSpPr>
          <p:cNvPr id="25" name="Rectangle 24">
            <a:extLst>
              <a:ext uri="{FF2B5EF4-FFF2-40B4-BE49-F238E27FC236}">
                <a16:creationId xmlns:a16="http://schemas.microsoft.com/office/drawing/2014/main" id="{B7473E30-80DC-98CA-277F-71A7FC5640BD}"/>
              </a:ext>
            </a:extLst>
          </p:cNvPr>
          <p:cNvSpPr/>
          <p:nvPr/>
        </p:nvSpPr>
        <p:spPr>
          <a:xfrm>
            <a:off x="7384309" y="4530659"/>
            <a:ext cx="441146" cy="461665"/>
          </a:xfrm>
          <a:prstGeom prst="rect">
            <a:avLst/>
          </a:prstGeom>
        </p:spPr>
        <p:txBody>
          <a:bodyPr wrap="square">
            <a:spAutoFit/>
          </a:bodyPr>
          <a:lstStyle/>
          <a:p>
            <a:r>
              <a:rPr lang="en-US" sz="2400" b="1" dirty="0">
                <a:latin typeface="Helvetica" pitchFamily="2" charset="0"/>
              </a:rPr>
              <a:t>=</a:t>
            </a:r>
          </a:p>
        </p:txBody>
      </p:sp>
      <p:sp>
        <p:nvSpPr>
          <p:cNvPr id="40" name="TextBox 39">
            <a:extLst>
              <a:ext uri="{FF2B5EF4-FFF2-40B4-BE49-F238E27FC236}">
                <a16:creationId xmlns:a16="http://schemas.microsoft.com/office/drawing/2014/main" id="{B55F2713-39E0-6E05-8602-35965FCC4242}"/>
              </a:ext>
            </a:extLst>
          </p:cNvPr>
          <p:cNvSpPr txBox="1"/>
          <p:nvPr/>
        </p:nvSpPr>
        <p:spPr>
          <a:xfrm>
            <a:off x="6195775" y="3313627"/>
            <a:ext cx="65" cy="553998"/>
          </a:xfrm>
          <a:prstGeom prst="rect">
            <a:avLst/>
          </a:prstGeom>
          <a:noFill/>
        </p:spPr>
        <p:txBody>
          <a:bodyPr wrap="none" lIns="0" tIns="0" rIns="0" bIns="0" rtlCol="0">
            <a:spAutoFit/>
          </a:bodyPr>
          <a:lstStyle/>
          <a:p>
            <a:endParaRPr lang="en-US" dirty="0"/>
          </a:p>
          <a:p>
            <a:endParaRPr lang="en-US" dirty="0"/>
          </a:p>
        </p:txBody>
      </p:sp>
      <p:sp>
        <p:nvSpPr>
          <p:cNvPr id="63" name="Rectangle 62">
            <a:extLst>
              <a:ext uri="{FF2B5EF4-FFF2-40B4-BE49-F238E27FC236}">
                <a16:creationId xmlns:a16="http://schemas.microsoft.com/office/drawing/2014/main" id="{78F429B0-676B-8E57-CFA6-D136988780A6}"/>
              </a:ext>
            </a:extLst>
          </p:cNvPr>
          <p:cNvSpPr/>
          <p:nvPr/>
        </p:nvSpPr>
        <p:spPr>
          <a:xfrm>
            <a:off x="102381" y="1685610"/>
            <a:ext cx="3982817" cy="892552"/>
          </a:xfrm>
          <a:prstGeom prst="rect">
            <a:avLst/>
          </a:prstGeom>
        </p:spPr>
        <p:txBody>
          <a:bodyPr wrap="square">
            <a:spAutoFit/>
          </a:bodyPr>
          <a:lstStyle/>
          <a:p>
            <a:pPr algn="ctr"/>
            <a:r>
              <a:rPr lang="en-US" sz="2600" dirty="0">
                <a:solidFill>
                  <a:srgbClr val="000000"/>
                </a:solidFill>
                <a:effectLst/>
                <a:latin typeface="Helvetica Light" panose="020B0403020202020204" pitchFamily="34" charset="0"/>
              </a:rPr>
              <a:t>Demographers collect these rates in life tables</a:t>
            </a:r>
          </a:p>
        </p:txBody>
      </p:sp>
      <p:cxnSp>
        <p:nvCxnSpPr>
          <p:cNvPr id="64" name="Straight Arrow Connector 63">
            <a:extLst>
              <a:ext uri="{FF2B5EF4-FFF2-40B4-BE49-F238E27FC236}">
                <a16:creationId xmlns:a16="http://schemas.microsoft.com/office/drawing/2014/main" id="{24D635BA-B24A-E402-0D91-496707A8589C}"/>
              </a:ext>
            </a:extLst>
          </p:cNvPr>
          <p:cNvCxnSpPr>
            <a:cxnSpLocks/>
          </p:cNvCxnSpPr>
          <p:nvPr/>
        </p:nvCxnSpPr>
        <p:spPr>
          <a:xfrm>
            <a:off x="2856286" y="4783694"/>
            <a:ext cx="5264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Table 19">
            <a:extLst>
              <a:ext uri="{FF2B5EF4-FFF2-40B4-BE49-F238E27FC236}">
                <a16:creationId xmlns:a16="http://schemas.microsoft.com/office/drawing/2014/main" id="{A4A0627C-BA10-34D9-F7E7-9E5E401203E4}"/>
              </a:ext>
            </a:extLst>
          </p:cNvPr>
          <p:cNvGraphicFramePr>
            <a:graphicFrameLocks noGrp="1"/>
          </p:cNvGraphicFramePr>
          <p:nvPr/>
        </p:nvGraphicFramePr>
        <p:xfrm>
          <a:off x="297633" y="2696321"/>
          <a:ext cx="8128000" cy="2494280"/>
        </p:xfrm>
        <a:graphic>
          <a:graphicData uri="http://schemas.openxmlformats.org/drawingml/2006/table">
            <a:tbl>
              <a:tblPr firstRow="1" bandRow="1">
                <a:tableStyleId>{073A0DAA-6AF3-43AB-8588-CEC1D06C72B9}</a:tableStyleId>
              </a:tblPr>
              <a:tblGrid>
                <a:gridCol w="1625600">
                  <a:extLst>
                    <a:ext uri="{9D8B030D-6E8A-4147-A177-3AD203B41FA5}">
                      <a16:colId xmlns:a16="http://schemas.microsoft.com/office/drawing/2014/main" val="2909356371"/>
                    </a:ext>
                  </a:extLst>
                </a:gridCol>
                <a:gridCol w="1625600">
                  <a:extLst>
                    <a:ext uri="{9D8B030D-6E8A-4147-A177-3AD203B41FA5}">
                      <a16:colId xmlns:a16="http://schemas.microsoft.com/office/drawing/2014/main" val="2611802161"/>
                    </a:ext>
                  </a:extLst>
                </a:gridCol>
                <a:gridCol w="1625600">
                  <a:extLst>
                    <a:ext uri="{9D8B030D-6E8A-4147-A177-3AD203B41FA5}">
                      <a16:colId xmlns:a16="http://schemas.microsoft.com/office/drawing/2014/main" val="1359397925"/>
                    </a:ext>
                  </a:extLst>
                </a:gridCol>
                <a:gridCol w="1625600">
                  <a:extLst>
                    <a:ext uri="{9D8B030D-6E8A-4147-A177-3AD203B41FA5}">
                      <a16:colId xmlns:a16="http://schemas.microsoft.com/office/drawing/2014/main" val="3393837580"/>
                    </a:ext>
                  </a:extLst>
                </a:gridCol>
                <a:gridCol w="1625600">
                  <a:extLst>
                    <a:ext uri="{9D8B030D-6E8A-4147-A177-3AD203B41FA5}">
                      <a16:colId xmlns:a16="http://schemas.microsoft.com/office/drawing/2014/main" val="179570439"/>
                    </a:ext>
                  </a:extLst>
                </a:gridCol>
              </a:tblGrid>
              <a:tr h="370840">
                <a:tc>
                  <a:txBody>
                    <a:bodyPr/>
                    <a:lstStyle/>
                    <a:p>
                      <a:r>
                        <a:rPr lang="en-US" dirty="0"/>
                        <a:t>x (age)</a:t>
                      </a:r>
                    </a:p>
                  </a:txBody>
                  <a:tcPr/>
                </a:tc>
                <a:tc>
                  <a:txBody>
                    <a:bodyPr/>
                    <a:lstStyle/>
                    <a:p>
                      <a:r>
                        <a:rPr lang="en-US" dirty="0" err="1"/>
                        <a:t>N</a:t>
                      </a:r>
                      <a:r>
                        <a:rPr lang="en-US" baseline="-25000" dirty="0" err="1"/>
                        <a:t>x</a:t>
                      </a:r>
                      <a:r>
                        <a:rPr lang="en-US" dirty="0"/>
                        <a:t> (number in cohort)</a:t>
                      </a:r>
                    </a:p>
                  </a:txBody>
                  <a:tcPr/>
                </a:tc>
                <a:tc>
                  <a:txBody>
                    <a:bodyPr/>
                    <a:lstStyle/>
                    <a:p>
                      <a:r>
                        <a:rPr lang="en-US" dirty="0"/>
                        <a:t>l</a:t>
                      </a:r>
                      <a:r>
                        <a:rPr lang="en-US" baseline="-25000" dirty="0"/>
                        <a:t>x</a:t>
                      </a:r>
                      <a:r>
                        <a:rPr lang="en-US" dirty="0"/>
                        <a:t> (survivorship to age x)</a:t>
                      </a:r>
                    </a:p>
                  </a:txBody>
                  <a:tcPr/>
                </a:tc>
                <a:tc>
                  <a:txBody>
                    <a:bodyPr/>
                    <a:lstStyle/>
                    <a:p>
                      <a:r>
                        <a:rPr lang="en-US" dirty="0"/>
                        <a:t>m</a:t>
                      </a:r>
                      <a:r>
                        <a:rPr lang="en-US" baseline="-25000" dirty="0"/>
                        <a:t>x</a:t>
                      </a:r>
                      <a:r>
                        <a:rPr lang="en-US" dirty="0"/>
                        <a:t> (fecundity)</a:t>
                      </a:r>
                    </a:p>
                  </a:txBody>
                  <a:tcPr/>
                </a:tc>
                <a:tc>
                  <a:txBody>
                    <a:bodyPr/>
                    <a:lstStyle/>
                    <a:p>
                      <a:r>
                        <a:rPr lang="en-US" dirty="0" err="1"/>
                        <a:t>l</a:t>
                      </a:r>
                      <a:r>
                        <a:rPr lang="en-US" baseline="-25000" dirty="0" err="1"/>
                        <a:t>x</a:t>
                      </a:r>
                      <a:r>
                        <a:rPr lang="en-US" dirty="0" err="1"/>
                        <a:t>m</a:t>
                      </a:r>
                      <a:r>
                        <a:rPr lang="en-US" baseline="-25000" dirty="0" err="1"/>
                        <a:t>x</a:t>
                      </a:r>
                      <a:r>
                        <a:rPr lang="en-US" dirty="0"/>
                        <a:t> </a:t>
                      </a:r>
                    </a:p>
                  </a:txBody>
                  <a:tcPr/>
                </a:tc>
                <a:extLst>
                  <a:ext uri="{0D108BD9-81ED-4DB2-BD59-A6C34878D82A}">
                    <a16:rowId xmlns:a16="http://schemas.microsoft.com/office/drawing/2014/main" val="988609561"/>
                  </a:ext>
                </a:extLst>
              </a:tr>
              <a:tr h="370840">
                <a:tc>
                  <a:txBody>
                    <a:bodyPr/>
                    <a:lstStyle/>
                    <a:p>
                      <a:r>
                        <a:rPr lang="en-US" dirty="0"/>
                        <a:t>0</a:t>
                      </a:r>
                    </a:p>
                  </a:txBody>
                  <a:tcPr/>
                </a:tc>
                <a:tc>
                  <a:txBody>
                    <a:bodyPr/>
                    <a:lstStyle/>
                    <a:p>
                      <a:r>
                        <a:rPr lang="en-US" dirty="0"/>
                        <a:t>100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409855481"/>
                  </a:ext>
                </a:extLst>
              </a:tr>
              <a:tr h="370840">
                <a:tc>
                  <a:txBody>
                    <a:bodyPr/>
                    <a:lstStyle/>
                    <a:p>
                      <a:r>
                        <a:rPr lang="en-US" dirty="0"/>
                        <a:t>1</a:t>
                      </a:r>
                    </a:p>
                  </a:txBody>
                  <a:tcPr/>
                </a:tc>
                <a:tc>
                  <a:txBody>
                    <a:bodyPr/>
                    <a:lstStyle/>
                    <a:p>
                      <a:r>
                        <a:rPr lang="en-US" dirty="0"/>
                        <a:t>60</a:t>
                      </a:r>
                    </a:p>
                  </a:txBody>
                  <a:tcPr/>
                </a:tc>
                <a:tc>
                  <a:txBody>
                    <a:bodyPr/>
                    <a:lstStyle/>
                    <a:p>
                      <a:r>
                        <a:rPr lang="en-US" dirty="0"/>
                        <a:t>.6</a:t>
                      </a:r>
                    </a:p>
                  </a:txBody>
                  <a:tcPr/>
                </a:tc>
                <a:tc>
                  <a:txBody>
                    <a:bodyPr/>
                    <a:lstStyle/>
                    <a:p>
                      <a:r>
                        <a:rPr lang="en-US" dirty="0"/>
                        <a:t>2</a:t>
                      </a:r>
                    </a:p>
                  </a:txBody>
                  <a:tcPr/>
                </a:tc>
                <a:tc>
                  <a:txBody>
                    <a:bodyPr/>
                    <a:lstStyle/>
                    <a:p>
                      <a:r>
                        <a:rPr lang="en-US" dirty="0"/>
                        <a:t>1.2</a:t>
                      </a:r>
                    </a:p>
                  </a:txBody>
                  <a:tcPr/>
                </a:tc>
                <a:extLst>
                  <a:ext uri="{0D108BD9-81ED-4DB2-BD59-A6C34878D82A}">
                    <a16:rowId xmlns:a16="http://schemas.microsoft.com/office/drawing/2014/main" val="2172339051"/>
                  </a:ext>
                </a:extLst>
              </a:tr>
              <a:tr h="370840">
                <a:tc>
                  <a:txBody>
                    <a:bodyPr/>
                    <a:lstStyle/>
                    <a:p>
                      <a:r>
                        <a:rPr lang="en-US" dirty="0"/>
                        <a:t>2</a:t>
                      </a:r>
                    </a:p>
                  </a:txBody>
                  <a:tcPr/>
                </a:tc>
                <a:tc>
                  <a:txBody>
                    <a:bodyPr/>
                    <a:lstStyle/>
                    <a:p>
                      <a:r>
                        <a:rPr lang="en-US" dirty="0"/>
                        <a:t>30</a:t>
                      </a:r>
                    </a:p>
                  </a:txBody>
                  <a:tcPr/>
                </a:tc>
                <a:tc>
                  <a:txBody>
                    <a:bodyPr/>
                    <a:lstStyle/>
                    <a:p>
                      <a:r>
                        <a:rPr lang="en-US" dirty="0"/>
                        <a:t>.3</a:t>
                      </a:r>
                    </a:p>
                  </a:txBody>
                  <a:tcPr/>
                </a:tc>
                <a:tc>
                  <a:txBody>
                    <a:bodyPr/>
                    <a:lstStyle/>
                    <a:p>
                      <a:r>
                        <a:rPr lang="en-US" dirty="0"/>
                        <a:t>3</a:t>
                      </a:r>
                    </a:p>
                  </a:txBody>
                  <a:tcPr/>
                </a:tc>
                <a:tc>
                  <a:txBody>
                    <a:bodyPr/>
                    <a:lstStyle/>
                    <a:p>
                      <a:r>
                        <a:rPr lang="en-US" dirty="0"/>
                        <a:t>0.9</a:t>
                      </a:r>
                    </a:p>
                  </a:txBody>
                  <a:tcPr/>
                </a:tc>
                <a:extLst>
                  <a:ext uri="{0D108BD9-81ED-4DB2-BD59-A6C34878D82A}">
                    <a16:rowId xmlns:a16="http://schemas.microsoft.com/office/drawing/2014/main" val="2316309572"/>
                  </a:ext>
                </a:extLst>
              </a:tr>
              <a:tr h="370840">
                <a:tc>
                  <a:txBody>
                    <a:bodyPr/>
                    <a:lstStyle/>
                    <a:p>
                      <a:r>
                        <a:rPr lang="en-US" dirty="0"/>
                        <a:t>3</a:t>
                      </a:r>
                    </a:p>
                  </a:txBody>
                  <a:tcPr/>
                </a:tc>
                <a:tc>
                  <a:txBody>
                    <a:bodyPr/>
                    <a:lstStyle/>
                    <a:p>
                      <a:r>
                        <a:rPr lang="en-US" dirty="0"/>
                        <a:t>10</a:t>
                      </a:r>
                    </a:p>
                  </a:txBody>
                  <a:tcPr/>
                </a:tc>
                <a:tc>
                  <a:txBody>
                    <a:bodyPr/>
                    <a:lstStyle/>
                    <a:p>
                      <a:r>
                        <a:rPr lang="en-US" dirty="0"/>
                        <a:t>.1</a:t>
                      </a:r>
                    </a:p>
                  </a:txBody>
                  <a:tcPr/>
                </a:tc>
                <a:tc>
                  <a:txBody>
                    <a:bodyPr/>
                    <a:lstStyle/>
                    <a:p>
                      <a:r>
                        <a:rPr lang="en-US" dirty="0"/>
                        <a:t>1</a:t>
                      </a:r>
                    </a:p>
                  </a:txBody>
                  <a:tcPr/>
                </a:tc>
                <a:tc>
                  <a:txBody>
                    <a:bodyPr/>
                    <a:lstStyle/>
                    <a:p>
                      <a:r>
                        <a:rPr lang="en-US" dirty="0"/>
                        <a:t>0.1</a:t>
                      </a:r>
                    </a:p>
                  </a:txBody>
                  <a:tcPr/>
                </a:tc>
                <a:extLst>
                  <a:ext uri="{0D108BD9-81ED-4DB2-BD59-A6C34878D82A}">
                    <a16:rowId xmlns:a16="http://schemas.microsoft.com/office/drawing/2014/main" val="1501765558"/>
                  </a:ext>
                </a:extLst>
              </a:tr>
              <a:tr h="370840">
                <a:tc>
                  <a:txBody>
                    <a:bodyPr/>
                    <a:lstStyle/>
                    <a:p>
                      <a:r>
                        <a:rPr lang="en-US" dirty="0"/>
                        <a:t>4</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tc>
                  <a:txBody>
                    <a:bodyPr/>
                    <a:lstStyle/>
                    <a:p>
                      <a:r>
                        <a:rPr lang="en-US" dirty="0"/>
                        <a:t>0.01</a:t>
                      </a:r>
                    </a:p>
                  </a:txBody>
                  <a:tcPr/>
                </a:tc>
                <a:extLst>
                  <a:ext uri="{0D108BD9-81ED-4DB2-BD59-A6C34878D82A}">
                    <a16:rowId xmlns:a16="http://schemas.microsoft.com/office/drawing/2014/main" val="2454113382"/>
                  </a:ext>
                </a:extLst>
              </a:tr>
            </a:tbl>
          </a:graphicData>
        </a:graphic>
      </p:graphicFrame>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C4C83D8-2C72-926E-34F3-DB47283A5750}"/>
                  </a:ext>
                </a:extLst>
              </p:cNvPr>
              <p:cNvSpPr txBox="1"/>
              <p:nvPr/>
            </p:nvSpPr>
            <p:spPr>
              <a:xfrm>
                <a:off x="2543872" y="5701963"/>
                <a:ext cx="5873994" cy="430887"/>
              </a:xfrm>
              <a:prstGeom prst="rect">
                <a:avLst/>
              </a:prstGeom>
              <a:noFill/>
            </p:spPr>
            <p:txBody>
              <a:bodyPr wrap="square" rtlCol="0">
                <a:spAutoFit/>
              </a:bodyPr>
              <a:lstStyle/>
              <a:p>
                <a:pPr algn="r"/>
                <a:r>
                  <a:rPr lang="en-US" sz="2200" b="1" dirty="0">
                    <a:solidFill>
                      <a:srgbClr val="C00000"/>
                    </a:solidFill>
                  </a:rPr>
                  <a:t>Net reproductive rate (R</a:t>
                </a:r>
                <a:r>
                  <a:rPr lang="en-US" sz="2200" b="1" baseline="-25000" dirty="0">
                    <a:solidFill>
                      <a:srgbClr val="C00000"/>
                    </a:solidFill>
                  </a:rPr>
                  <a:t>0</a:t>
                </a:r>
                <a:r>
                  <a:rPr lang="en-US" sz="2200" b="1" dirty="0">
                    <a:solidFill>
                      <a:srgbClr val="C00000"/>
                    </a:solidFill>
                  </a:rPr>
                  <a:t>):</a:t>
                </a:r>
                <a:r>
                  <a:rPr lang="en-US" sz="2200" b="1" dirty="0"/>
                  <a:t> </a:t>
                </a:r>
                <a14:m>
                  <m:oMath xmlns:m="http://schemas.openxmlformats.org/officeDocument/2006/math">
                    <m:nary>
                      <m:naryPr>
                        <m:chr m:val="∑"/>
                        <m:subHide m:val="on"/>
                        <m:supHide m:val="on"/>
                        <m:ctrlPr>
                          <a:rPr lang="en-US" sz="2200" i="1" smtClean="0">
                            <a:latin typeface="Cambria Math" panose="02040503050406030204" pitchFamily="18" charset="0"/>
                          </a:rPr>
                        </m:ctrlPr>
                      </m:naryPr>
                      <m:sub/>
                      <m:sup/>
                      <m:e>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𝑙</m:t>
                            </m:r>
                          </m:e>
                          <m:sub>
                            <m:r>
                              <a:rPr lang="en-US" sz="2200" b="0" i="1" smtClean="0">
                                <a:latin typeface="Cambria Math" panose="02040503050406030204" pitchFamily="18" charset="0"/>
                              </a:rPr>
                              <m:t>𝑥</m:t>
                            </m:r>
                          </m:sub>
                        </m:sSub>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𝑚</m:t>
                            </m:r>
                          </m:e>
                          <m:sub>
                            <m:r>
                              <a:rPr lang="en-US" sz="2200" b="0" i="1" smtClean="0">
                                <a:latin typeface="Cambria Math" panose="02040503050406030204" pitchFamily="18" charset="0"/>
                              </a:rPr>
                              <m:t>𝑥</m:t>
                            </m:r>
                          </m:sub>
                        </m:sSub>
                        <m:r>
                          <a:rPr lang="en-US" sz="2200" b="0" i="1" smtClean="0">
                            <a:latin typeface="Cambria Math" panose="02040503050406030204" pitchFamily="18" charset="0"/>
                          </a:rPr>
                          <m:t>=2.21</m:t>
                        </m:r>
                      </m:e>
                    </m:nary>
                  </m:oMath>
                </a14:m>
                <a:endParaRPr lang="en-US" sz="2200" dirty="0">
                  <a:latin typeface="+mj-lt"/>
                  <a:cs typeface="Franklin Gothic Medium"/>
                </a:endParaRPr>
              </a:p>
            </p:txBody>
          </p:sp>
        </mc:Choice>
        <mc:Fallback xmlns="">
          <p:sp>
            <p:nvSpPr>
              <p:cNvPr id="20" name="TextBox 19">
                <a:extLst>
                  <a:ext uri="{FF2B5EF4-FFF2-40B4-BE49-F238E27FC236}">
                    <a16:creationId xmlns:a16="http://schemas.microsoft.com/office/drawing/2014/main" id="{6C4C83D8-2C72-926E-34F3-DB47283A5750}"/>
                  </a:ext>
                </a:extLst>
              </p:cNvPr>
              <p:cNvSpPr txBox="1">
                <a:spLocks noRot="1" noChangeAspect="1" noMove="1" noResize="1" noEditPoints="1" noAdjustHandles="1" noChangeArrowheads="1" noChangeShapeType="1" noTextEdit="1"/>
              </p:cNvSpPr>
              <p:nvPr/>
            </p:nvSpPr>
            <p:spPr>
              <a:xfrm>
                <a:off x="2543872" y="5701963"/>
                <a:ext cx="5873994" cy="430887"/>
              </a:xfrm>
              <a:prstGeom prst="rect">
                <a:avLst/>
              </a:prstGeom>
              <a:blipFill>
                <a:blip r:embed="rId3"/>
                <a:stretch>
                  <a:fillRect t="-117143" r="-216" b="-185714"/>
                </a:stretch>
              </a:blipFill>
            </p:spPr>
            <p:txBody>
              <a:bodyPr/>
              <a:lstStyle/>
              <a:p>
                <a:r>
                  <a:rPr lang="en-US">
                    <a:noFill/>
                  </a:rPr>
                  <a:t> </a:t>
                </a:r>
              </a:p>
            </p:txBody>
          </p:sp>
        </mc:Fallback>
      </mc:AlternateContent>
      <p:sp>
        <p:nvSpPr>
          <p:cNvPr id="26" name="Right Brace 25">
            <a:extLst>
              <a:ext uri="{FF2B5EF4-FFF2-40B4-BE49-F238E27FC236}">
                <a16:creationId xmlns:a16="http://schemas.microsoft.com/office/drawing/2014/main" id="{DD353444-BD5A-9A05-6C71-33D6E6C0DD90}"/>
              </a:ext>
            </a:extLst>
          </p:cNvPr>
          <p:cNvSpPr/>
          <p:nvPr/>
        </p:nvSpPr>
        <p:spPr>
          <a:xfrm rot="5400000">
            <a:off x="7444596" y="4683018"/>
            <a:ext cx="355294" cy="1606779"/>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0445E73-3DF2-6C45-83E7-39CCB831FF55}"/>
                  </a:ext>
                </a:extLst>
              </p:cNvPr>
              <p:cNvSpPr txBox="1"/>
              <p:nvPr/>
            </p:nvSpPr>
            <p:spPr>
              <a:xfrm>
                <a:off x="2606889" y="6213325"/>
                <a:ext cx="7130950" cy="461665"/>
              </a:xfrm>
              <a:prstGeom prst="rect">
                <a:avLst/>
              </a:prstGeom>
              <a:noFill/>
            </p:spPr>
            <p:txBody>
              <a:bodyPr wrap="square" rtlCol="0">
                <a:spAutoFit/>
              </a:bodyPr>
              <a:lstStyle/>
              <a:p>
                <a:pPr algn="r"/>
                <a:r>
                  <a:rPr lang="en-US" sz="2400" b="1" dirty="0">
                    <a:solidFill>
                      <a:srgbClr val="C00000"/>
                    </a:solidFill>
                    <a:latin typeface="Helvetica" pitchFamily="2" charset="0"/>
                    <a:sym typeface="Symbol" pitchFamily="2" charset="2"/>
                  </a:rPr>
                  <a:t></a:t>
                </a:r>
                <a:r>
                  <a:rPr lang="en-US" sz="2400" dirty="0">
                    <a:latin typeface="Helvetica" pitchFamily="2" charset="0"/>
                    <a:sym typeface="Symbol" pitchFamily="2" charset="2"/>
                  </a:rPr>
                  <a:t> =</a:t>
                </a:r>
                <a:r>
                  <a:rPr lang="en-US" sz="2400" dirty="0">
                    <a:solidFill>
                      <a:srgbClr val="FF0000"/>
                    </a:solidFill>
                    <a:latin typeface="Helvetica" pitchFamily="2" charset="0"/>
                    <a:sym typeface="Symbol" pitchFamily="2" charset="2"/>
                  </a:rPr>
                  <a:t> </a:t>
                </a:r>
                <a14:m>
                  <m:oMath xmlns:m="http://schemas.openxmlformats.org/officeDocument/2006/math">
                    <m:sSup>
                      <m:sSupPr>
                        <m:ctrlPr>
                          <a:rPr lang="en-US" sz="2200" i="1" dirty="0" smtClean="0">
                            <a:latin typeface="Cambria Math" panose="02040503050406030204" pitchFamily="18" charset="0"/>
                          </a:rPr>
                        </m:ctrlPr>
                      </m:sSupPr>
                      <m:e>
                        <m:r>
                          <a:rPr lang="en-US" sz="2200" b="1" i="1" dirty="0" smtClean="0">
                            <a:solidFill>
                              <a:srgbClr val="C00000"/>
                            </a:solidFill>
                            <a:latin typeface="Cambria Math" panose="02040503050406030204" pitchFamily="18" charset="0"/>
                          </a:rPr>
                          <m:t>𝑹</m:t>
                        </m:r>
                        <m:r>
                          <a:rPr lang="en-US" sz="2200" b="1" i="1" baseline="-25000" dirty="0" smtClean="0">
                            <a:solidFill>
                              <a:srgbClr val="C00000"/>
                            </a:solidFill>
                            <a:latin typeface="Cambria Math" panose="02040503050406030204" pitchFamily="18" charset="0"/>
                          </a:rPr>
                          <m:t>𝟎</m:t>
                        </m:r>
                      </m:e>
                      <m:sup>
                        <m:r>
                          <a:rPr lang="en-US" sz="2200" b="0" i="1" dirty="0" smtClean="0">
                            <a:latin typeface="Cambria Math" panose="02040503050406030204" pitchFamily="18" charset="0"/>
                          </a:rPr>
                          <m:t>1/</m:t>
                        </m:r>
                        <m:r>
                          <a:rPr lang="en-US" sz="2200" b="0" i="1" dirty="0" smtClean="0">
                            <a:latin typeface="Cambria Math" panose="02040503050406030204" pitchFamily="18" charset="0"/>
                          </a:rPr>
                          <m:t>𝐺</m:t>
                        </m:r>
                      </m:sup>
                    </m:sSup>
                  </m:oMath>
                </a14:m>
                <a:r>
                  <a:rPr lang="en-US" sz="2200" dirty="0"/>
                  <a:t> where G = length of a generation (often 1 year)</a:t>
                </a:r>
                <a:endParaRPr lang="en-US" sz="2200" dirty="0">
                  <a:latin typeface="+mj-lt"/>
                  <a:cs typeface="Franklin Gothic Medium"/>
                </a:endParaRPr>
              </a:p>
            </p:txBody>
          </p:sp>
        </mc:Choice>
        <mc:Fallback xmlns="">
          <p:sp>
            <p:nvSpPr>
              <p:cNvPr id="2" name="TextBox 1">
                <a:extLst>
                  <a:ext uri="{FF2B5EF4-FFF2-40B4-BE49-F238E27FC236}">
                    <a16:creationId xmlns:a16="http://schemas.microsoft.com/office/drawing/2014/main" id="{50445E73-3DF2-6C45-83E7-39CCB831FF55}"/>
                  </a:ext>
                </a:extLst>
              </p:cNvPr>
              <p:cNvSpPr txBox="1">
                <a:spLocks noRot="1" noChangeAspect="1" noMove="1" noResize="1" noEditPoints="1" noAdjustHandles="1" noChangeArrowheads="1" noChangeShapeType="1" noTextEdit="1"/>
              </p:cNvSpPr>
              <p:nvPr/>
            </p:nvSpPr>
            <p:spPr>
              <a:xfrm>
                <a:off x="2606889" y="6213325"/>
                <a:ext cx="7130950" cy="461665"/>
              </a:xfrm>
              <a:prstGeom prst="rect">
                <a:avLst/>
              </a:prstGeom>
              <a:blipFill>
                <a:blip r:embed="rId4"/>
                <a:stretch>
                  <a:fillRect t="-13514" r="-1068" b="-32432"/>
                </a:stretch>
              </a:blipFill>
            </p:spPr>
            <p:txBody>
              <a:bodyPr/>
              <a:lstStyle/>
              <a:p>
                <a:r>
                  <a:rPr lang="en-US">
                    <a:noFill/>
                  </a:rPr>
                  <a:t> </a:t>
                </a:r>
              </a:p>
            </p:txBody>
          </p:sp>
        </mc:Fallback>
      </mc:AlternateContent>
    </p:spTree>
    <p:extLst>
      <p:ext uri="{BB962C8B-B14F-4D97-AF65-F5344CB8AC3E}">
        <p14:creationId xmlns:p14="http://schemas.microsoft.com/office/powerpoint/2010/main" val="38267078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696A1C-45EC-0500-C0D9-77E12DFD1469}"/>
              </a:ext>
            </a:extLst>
          </p:cNvPr>
          <p:cNvSpPr/>
          <p:nvPr/>
        </p:nvSpPr>
        <p:spPr>
          <a:xfrm>
            <a:off x="5614820" y="105965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7" name="Rectangle 6">
            <a:extLst>
              <a:ext uri="{FF2B5EF4-FFF2-40B4-BE49-F238E27FC236}">
                <a16:creationId xmlns:a16="http://schemas.microsoft.com/office/drawing/2014/main" id="{B100A66E-14FC-9490-514E-7F4B15169425}"/>
              </a:ext>
            </a:extLst>
          </p:cNvPr>
          <p:cNvSpPr/>
          <p:nvPr/>
        </p:nvSpPr>
        <p:spPr>
          <a:xfrm>
            <a:off x="7412878" y="1122174"/>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8" name="Straight Arrow Connector 7">
            <a:extLst>
              <a:ext uri="{FF2B5EF4-FFF2-40B4-BE49-F238E27FC236}">
                <a16:creationId xmlns:a16="http://schemas.microsoft.com/office/drawing/2014/main" id="{126D0A65-B8DE-E62E-A810-3A2266DECA0B}"/>
              </a:ext>
            </a:extLst>
          </p:cNvPr>
          <p:cNvCxnSpPr>
            <a:cxnSpLocks/>
          </p:cNvCxnSpPr>
          <p:nvPr/>
        </p:nvCxnSpPr>
        <p:spPr>
          <a:xfrm>
            <a:off x="6747553"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FE79CBD2-5EBC-2FEA-5226-900D30F6C4A6}"/>
              </a:ext>
            </a:extLst>
          </p:cNvPr>
          <p:cNvCxnSpPr>
            <a:cxnSpLocks/>
            <a:stCxn id="7" idx="0"/>
            <a:endCxn id="6" idx="0"/>
          </p:cNvCxnSpPr>
          <p:nvPr/>
        </p:nvCxnSpPr>
        <p:spPr>
          <a:xfrm rot="16200000" flipV="1">
            <a:off x="7016592" y="191885"/>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11AF108-E2F0-EB7D-4543-6EB8DE0E1BAC}"/>
              </a:ext>
            </a:extLst>
          </p:cNvPr>
          <p:cNvSpPr/>
          <p:nvPr/>
        </p:nvSpPr>
        <p:spPr>
          <a:xfrm>
            <a:off x="7502239" y="497444"/>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12" name="Rectangle 11">
            <a:extLst>
              <a:ext uri="{FF2B5EF4-FFF2-40B4-BE49-F238E27FC236}">
                <a16:creationId xmlns:a16="http://schemas.microsoft.com/office/drawing/2014/main" id="{440444FA-EE77-573F-8858-4655CE403C1B}"/>
              </a:ext>
            </a:extLst>
          </p:cNvPr>
          <p:cNvSpPr/>
          <p:nvPr/>
        </p:nvSpPr>
        <p:spPr>
          <a:xfrm>
            <a:off x="6872964"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7" name="Rectangle 16">
            <a:extLst>
              <a:ext uri="{FF2B5EF4-FFF2-40B4-BE49-F238E27FC236}">
                <a16:creationId xmlns:a16="http://schemas.microsoft.com/office/drawing/2014/main" id="{3E48C7A5-C833-0912-3D5E-91D8503F8482}"/>
              </a:ext>
            </a:extLst>
          </p:cNvPr>
          <p:cNvSpPr/>
          <p:nvPr/>
        </p:nvSpPr>
        <p:spPr>
          <a:xfrm>
            <a:off x="9203835" y="110139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19" name="Rectangle 18">
            <a:extLst>
              <a:ext uri="{FF2B5EF4-FFF2-40B4-BE49-F238E27FC236}">
                <a16:creationId xmlns:a16="http://schemas.microsoft.com/office/drawing/2014/main" id="{4C03C8A5-C7D1-1E87-B4E8-7BE9DB333AF3}"/>
              </a:ext>
            </a:extLst>
          </p:cNvPr>
          <p:cNvSpPr/>
          <p:nvPr/>
        </p:nvSpPr>
        <p:spPr>
          <a:xfrm>
            <a:off x="10973554" y="1118045"/>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cxnSp>
        <p:nvCxnSpPr>
          <p:cNvPr id="29" name="Curved Connector 28">
            <a:extLst>
              <a:ext uri="{FF2B5EF4-FFF2-40B4-BE49-F238E27FC236}">
                <a16:creationId xmlns:a16="http://schemas.microsoft.com/office/drawing/2014/main" id="{47335A30-4D77-6456-FF96-1B3D9C77AE92}"/>
              </a:ext>
            </a:extLst>
          </p:cNvPr>
          <p:cNvCxnSpPr>
            <a:cxnSpLocks/>
            <a:stCxn id="17" idx="0"/>
            <a:endCxn id="6" idx="0"/>
          </p:cNvCxnSpPr>
          <p:nvPr/>
        </p:nvCxnSpPr>
        <p:spPr>
          <a:xfrm rot="16200000" flipV="1">
            <a:off x="7922461" y="-713985"/>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931D421-A09B-677A-0DE9-5CA4FD733F5A}"/>
              </a:ext>
            </a:extLst>
          </p:cNvPr>
          <p:cNvSpPr/>
          <p:nvPr/>
        </p:nvSpPr>
        <p:spPr>
          <a:xfrm>
            <a:off x="9272252" y="401407"/>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34" name="Rectangle 33">
            <a:extLst>
              <a:ext uri="{FF2B5EF4-FFF2-40B4-BE49-F238E27FC236}">
                <a16:creationId xmlns:a16="http://schemas.microsoft.com/office/drawing/2014/main" id="{F3AC45C7-44F2-AB58-E957-4BB6D813837B}"/>
              </a:ext>
            </a:extLst>
          </p:cNvPr>
          <p:cNvSpPr/>
          <p:nvPr/>
        </p:nvSpPr>
        <p:spPr>
          <a:xfrm>
            <a:off x="11111170" y="312778"/>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39" name="Curved Connector 38">
            <a:extLst>
              <a:ext uri="{FF2B5EF4-FFF2-40B4-BE49-F238E27FC236}">
                <a16:creationId xmlns:a16="http://schemas.microsoft.com/office/drawing/2014/main" id="{D72AF380-22F4-5B45-38CB-591D2E71BDAF}"/>
              </a:ext>
            </a:extLst>
          </p:cNvPr>
          <p:cNvCxnSpPr>
            <a:cxnSpLocks/>
            <a:stCxn id="19" idx="0"/>
            <a:endCxn id="6" idx="0"/>
          </p:cNvCxnSpPr>
          <p:nvPr/>
        </p:nvCxnSpPr>
        <p:spPr>
          <a:xfrm rot="16200000" flipV="1">
            <a:off x="8798994" y="-1590518"/>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5CCB20-3C42-767D-87A3-F6210A3F1087}"/>
              </a:ext>
            </a:extLst>
          </p:cNvPr>
          <p:cNvCxnSpPr>
            <a:cxnSpLocks/>
          </p:cNvCxnSpPr>
          <p:nvPr/>
        </p:nvCxnSpPr>
        <p:spPr>
          <a:xfrm>
            <a:off x="8542060" y="1683386"/>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9E488CE-1B8F-8138-B347-F8A05764FE6B}"/>
              </a:ext>
            </a:extLst>
          </p:cNvPr>
          <p:cNvSpPr/>
          <p:nvPr/>
        </p:nvSpPr>
        <p:spPr>
          <a:xfrm>
            <a:off x="8667471" y="1679577"/>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50" name="Straight Arrow Connector 49">
            <a:extLst>
              <a:ext uri="{FF2B5EF4-FFF2-40B4-BE49-F238E27FC236}">
                <a16:creationId xmlns:a16="http://schemas.microsoft.com/office/drawing/2014/main" id="{B0D30529-5EF5-53CA-C41B-BD49CE005BE3}"/>
              </a:ext>
            </a:extLst>
          </p:cNvPr>
          <p:cNvCxnSpPr>
            <a:cxnSpLocks/>
          </p:cNvCxnSpPr>
          <p:nvPr/>
        </p:nvCxnSpPr>
        <p:spPr>
          <a:xfrm>
            <a:off x="10309290"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5B36BD-AF4A-53EB-F0C2-73FF3133D6EA}"/>
              </a:ext>
            </a:extLst>
          </p:cNvPr>
          <p:cNvSpPr/>
          <p:nvPr/>
        </p:nvSpPr>
        <p:spPr>
          <a:xfrm>
            <a:off x="10434701"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4" name="Rectangle 23">
            <a:extLst>
              <a:ext uri="{FF2B5EF4-FFF2-40B4-BE49-F238E27FC236}">
                <a16:creationId xmlns:a16="http://schemas.microsoft.com/office/drawing/2014/main" id="{93483930-DE8C-B63F-6C2F-1AEE6F9576F6}"/>
              </a:ext>
            </a:extLst>
          </p:cNvPr>
          <p:cNvSpPr/>
          <p:nvPr/>
        </p:nvSpPr>
        <p:spPr>
          <a:xfrm>
            <a:off x="6226167" y="4535696"/>
            <a:ext cx="441146" cy="461665"/>
          </a:xfrm>
          <a:prstGeom prst="rect">
            <a:avLst/>
          </a:prstGeom>
        </p:spPr>
        <p:txBody>
          <a:bodyPr wrap="square">
            <a:spAutoFit/>
          </a:bodyPr>
          <a:lstStyle/>
          <a:p>
            <a:r>
              <a:rPr lang="en-US" sz="2400" b="1" dirty="0">
                <a:latin typeface="Helvetica" pitchFamily="2" charset="0"/>
              </a:rPr>
              <a:t>x</a:t>
            </a:r>
          </a:p>
        </p:txBody>
      </p:sp>
      <p:sp>
        <p:nvSpPr>
          <p:cNvPr id="25" name="Rectangle 24">
            <a:extLst>
              <a:ext uri="{FF2B5EF4-FFF2-40B4-BE49-F238E27FC236}">
                <a16:creationId xmlns:a16="http://schemas.microsoft.com/office/drawing/2014/main" id="{B7473E30-80DC-98CA-277F-71A7FC5640BD}"/>
              </a:ext>
            </a:extLst>
          </p:cNvPr>
          <p:cNvSpPr/>
          <p:nvPr/>
        </p:nvSpPr>
        <p:spPr>
          <a:xfrm>
            <a:off x="7384309" y="4530659"/>
            <a:ext cx="441146" cy="461665"/>
          </a:xfrm>
          <a:prstGeom prst="rect">
            <a:avLst/>
          </a:prstGeom>
        </p:spPr>
        <p:txBody>
          <a:bodyPr wrap="square">
            <a:spAutoFit/>
          </a:bodyPr>
          <a:lstStyle/>
          <a:p>
            <a:r>
              <a:rPr lang="en-US" sz="2400" b="1" dirty="0">
                <a:latin typeface="Helvetica" pitchFamily="2" charset="0"/>
              </a:rPr>
              <a:t>=</a:t>
            </a:r>
          </a:p>
        </p:txBody>
      </p:sp>
      <p:sp>
        <p:nvSpPr>
          <p:cNvPr id="40" name="TextBox 39">
            <a:extLst>
              <a:ext uri="{FF2B5EF4-FFF2-40B4-BE49-F238E27FC236}">
                <a16:creationId xmlns:a16="http://schemas.microsoft.com/office/drawing/2014/main" id="{B55F2713-39E0-6E05-8602-35965FCC4242}"/>
              </a:ext>
            </a:extLst>
          </p:cNvPr>
          <p:cNvSpPr txBox="1"/>
          <p:nvPr/>
        </p:nvSpPr>
        <p:spPr>
          <a:xfrm>
            <a:off x="6195775" y="3313627"/>
            <a:ext cx="65" cy="553998"/>
          </a:xfrm>
          <a:prstGeom prst="rect">
            <a:avLst/>
          </a:prstGeom>
          <a:noFill/>
        </p:spPr>
        <p:txBody>
          <a:bodyPr wrap="none" lIns="0" tIns="0" rIns="0" bIns="0" rtlCol="0">
            <a:spAutoFit/>
          </a:bodyPr>
          <a:lstStyle/>
          <a:p>
            <a:endParaRPr lang="en-US" dirty="0"/>
          </a:p>
          <a:p>
            <a:endParaRPr lang="en-US" dirty="0"/>
          </a:p>
        </p:txBody>
      </p:sp>
      <p:cxnSp>
        <p:nvCxnSpPr>
          <p:cNvPr id="64" name="Straight Arrow Connector 63">
            <a:extLst>
              <a:ext uri="{FF2B5EF4-FFF2-40B4-BE49-F238E27FC236}">
                <a16:creationId xmlns:a16="http://schemas.microsoft.com/office/drawing/2014/main" id="{24D635BA-B24A-E402-0D91-496707A8589C}"/>
              </a:ext>
            </a:extLst>
          </p:cNvPr>
          <p:cNvCxnSpPr>
            <a:cxnSpLocks/>
          </p:cNvCxnSpPr>
          <p:nvPr/>
        </p:nvCxnSpPr>
        <p:spPr>
          <a:xfrm>
            <a:off x="2856286" y="4783694"/>
            <a:ext cx="5264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Table 19">
            <a:extLst>
              <a:ext uri="{FF2B5EF4-FFF2-40B4-BE49-F238E27FC236}">
                <a16:creationId xmlns:a16="http://schemas.microsoft.com/office/drawing/2014/main" id="{A4A0627C-BA10-34D9-F7E7-9E5E401203E4}"/>
              </a:ext>
            </a:extLst>
          </p:cNvPr>
          <p:cNvGraphicFramePr>
            <a:graphicFrameLocks noGrp="1"/>
          </p:cNvGraphicFramePr>
          <p:nvPr/>
        </p:nvGraphicFramePr>
        <p:xfrm>
          <a:off x="297633" y="2696321"/>
          <a:ext cx="8128000" cy="2494280"/>
        </p:xfrm>
        <a:graphic>
          <a:graphicData uri="http://schemas.openxmlformats.org/drawingml/2006/table">
            <a:tbl>
              <a:tblPr firstRow="1" bandRow="1">
                <a:tableStyleId>{073A0DAA-6AF3-43AB-8588-CEC1D06C72B9}</a:tableStyleId>
              </a:tblPr>
              <a:tblGrid>
                <a:gridCol w="1625600">
                  <a:extLst>
                    <a:ext uri="{9D8B030D-6E8A-4147-A177-3AD203B41FA5}">
                      <a16:colId xmlns:a16="http://schemas.microsoft.com/office/drawing/2014/main" val="2909356371"/>
                    </a:ext>
                  </a:extLst>
                </a:gridCol>
                <a:gridCol w="1625600">
                  <a:extLst>
                    <a:ext uri="{9D8B030D-6E8A-4147-A177-3AD203B41FA5}">
                      <a16:colId xmlns:a16="http://schemas.microsoft.com/office/drawing/2014/main" val="2611802161"/>
                    </a:ext>
                  </a:extLst>
                </a:gridCol>
                <a:gridCol w="1625600">
                  <a:extLst>
                    <a:ext uri="{9D8B030D-6E8A-4147-A177-3AD203B41FA5}">
                      <a16:colId xmlns:a16="http://schemas.microsoft.com/office/drawing/2014/main" val="1359397925"/>
                    </a:ext>
                  </a:extLst>
                </a:gridCol>
                <a:gridCol w="1625600">
                  <a:extLst>
                    <a:ext uri="{9D8B030D-6E8A-4147-A177-3AD203B41FA5}">
                      <a16:colId xmlns:a16="http://schemas.microsoft.com/office/drawing/2014/main" val="3393837580"/>
                    </a:ext>
                  </a:extLst>
                </a:gridCol>
                <a:gridCol w="1625600">
                  <a:extLst>
                    <a:ext uri="{9D8B030D-6E8A-4147-A177-3AD203B41FA5}">
                      <a16:colId xmlns:a16="http://schemas.microsoft.com/office/drawing/2014/main" val="179570439"/>
                    </a:ext>
                  </a:extLst>
                </a:gridCol>
              </a:tblGrid>
              <a:tr h="370840">
                <a:tc>
                  <a:txBody>
                    <a:bodyPr/>
                    <a:lstStyle/>
                    <a:p>
                      <a:r>
                        <a:rPr lang="en-US" dirty="0"/>
                        <a:t>x (age)</a:t>
                      </a:r>
                    </a:p>
                  </a:txBody>
                  <a:tcPr/>
                </a:tc>
                <a:tc>
                  <a:txBody>
                    <a:bodyPr/>
                    <a:lstStyle/>
                    <a:p>
                      <a:r>
                        <a:rPr lang="en-US" dirty="0" err="1"/>
                        <a:t>N</a:t>
                      </a:r>
                      <a:r>
                        <a:rPr lang="en-US" baseline="-25000" dirty="0" err="1"/>
                        <a:t>x</a:t>
                      </a:r>
                      <a:r>
                        <a:rPr lang="en-US" dirty="0"/>
                        <a:t> (number in cohort)</a:t>
                      </a:r>
                    </a:p>
                  </a:txBody>
                  <a:tcPr/>
                </a:tc>
                <a:tc>
                  <a:txBody>
                    <a:bodyPr/>
                    <a:lstStyle/>
                    <a:p>
                      <a:r>
                        <a:rPr lang="en-US" dirty="0"/>
                        <a:t>l</a:t>
                      </a:r>
                      <a:r>
                        <a:rPr lang="en-US" baseline="-25000" dirty="0"/>
                        <a:t>x</a:t>
                      </a:r>
                      <a:r>
                        <a:rPr lang="en-US" dirty="0"/>
                        <a:t> (survivorship to age x)</a:t>
                      </a:r>
                    </a:p>
                  </a:txBody>
                  <a:tcPr/>
                </a:tc>
                <a:tc>
                  <a:txBody>
                    <a:bodyPr/>
                    <a:lstStyle/>
                    <a:p>
                      <a:r>
                        <a:rPr lang="en-US" dirty="0"/>
                        <a:t>m</a:t>
                      </a:r>
                      <a:r>
                        <a:rPr lang="en-US" baseline="-25000" dirty="0"/>
                        <a:t>x</a:t>
                      </a:r>
                      <a:r>
                        <a:rPr lang="en-US" dirty="0"/>
                        <a:t> (fecundity)</a:t>
                      </a:r>
                    </a:p>
                  </a:txBody>
                  <a:tcPr/>
                </a:tc>
                <a:tc>
                  <a:txBody>
                    <a:bodyPr/>
                    <a:lstStyle/>
                    <a:p>
                      <a:r>
                        <a:rPr lang="en-US" dirty="0" err="1"/>
                        <a:t>l</a:t>
                      </a:r>
                      <a:r>
                        <a:rPr lang="en-US" baseline="-25000" dirty="0" err="1"/>
                        <a:t>x</a:t>
                      </a:r>
                      <a:r>
                        <a:rPr lang="en-US" dirty="0" err="1"/>
                        <a:t>m</a:t>
                      </a:r>
                      <a:r>
                        <a:rPr lang="en-US" baseline="-25000" dirty="0" err="1"/>
                        <a:t>x</a:t>
                      </a:r>
                      <a:r>
                        <a:rPr lang="en-US" dirty="0"/>
                        <a:t> </a:t>
                      </a:r>
                    </a:p>
                  </a:txBody>
                  <a:tcPr/>
                </a:tc>
                <a:extLst>
                  <a:ext uri="{0D108BD9-81ED-4DB2-BD59-A6C34878D82A}">
                    <a16:rowId xmlns:a16="http://schemas.microsoft.com/office/drawing/2014/main" val="988609561"/>
                  </a:ext>
                </a:extLst>
              </a:tr>
              <a:tr h="370840">
                <a:tc>
                  <a:txBody>
                    <a:bodyPr/>
                    <a:lstStyle/>
                    <a:p>
                      <a:r>
                        <a:rPr lang="en-US" dirty="0"/>
                        <a:t>0</a:t>
                      </a:r>
                    </a:p>
                  </a:txBody>
                  <a:tcPr/>
                </a:tc>
                <a:tc>
                  <a:txBody>
                    <a:bodyPr/>
                    <a:lstStyle/>
                    <a:p>
                      <a:r>
                        <a:rPr lang="en-US" dirty="0"/>
                        <a:t>100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409855481"/>
                  </a:ext>
                </a:extLst>
              </a:tr>
              <a:tr h="370840">
                <a:tc>
                  <a:txBody>
                    <a:bodyPr/>
                    <a:lstStyle/>
                    <a:p>
                      <a:r>
                        <a:rPr lang="en-US" dirty="0"/>
                        <a:t>1</a:t>
                      </a:r>
                    </a:p>
                  </a:txBody>
                  <a:tcPr/>
                </a:tc>
                <a:tc>
                  <a:txBody>
                    <a:bodyPr/>
                    <a:lstStyle/>
                    <a:p>
                      <a:r>
                        <a:rPr lang="en-US" dirty="0"/>
                        <a:t>60</a:t>
                      </a:r>
                    </a:p>
                  </a:txBody>
                  <a:tcPr/>
                </a:tc>
                <a:tc>
                  <a:txBody>
                    <a:bodyPr/>
                    <a:lstStyle/>
                    <a:p>
                      <a:r>
                        <a:rPr lang="en-US" dirty="0"/>
                        <a:t>.6</a:t>
                      </a:r>
                    </a:p>
                  </a:txBody>
                  <a:tcPr/>
                </a:tc>
                <a:tc>
                  <a:txBody>
                    <a:bodyPr/>
                    <a:lstStyle/>
                    <a:p>
                      <a:r>
                        <a:rPr lang="en-US" dirty="0"/>
                        <a:t>2</a:t>
                      </a:r>
                    </a:p>
                  </a:txBody>
                  <a:tcPr/>
                </a:tc>
                <a:tc>
                  <a:txBody>
                    <a:bodyPr/>
                    <a:lstStyle/>
                    <a:p>
                      <a:r>
                        <a:rPr lang="en-US" dirty="0"/>
                        <a:t>1.2</a:t>
                      </a:r>
                    </a:p>
                  </a:txBody>
                  <a:tcPr/>
                </a:tc>
                <a:extLst>
                  <a:ext uri="{0D108BD9-81ED-4DB2-BD59-A6C34878D82A}">
                    <a16:rowId xmlns:a16="http://schemas.microsoft.com/office/drawing/2014/main" val="2172339051"/>
                  </a:ext>
                </a:extLst>
              </a:tr>
              <a:tr h="370840">
                <a:tc>
                  <a:txBody>
                    <a:bodyPr/>
                    <a:lstStyle/>
                    <a:p>
                      <a:r>
                        <a:rPr lang="en-US" dirty="0"/>
                        <a:t>2</a:t>
                      </a:r>
                    </a:p>
                  </a:txBody>
                  <a:tcPr/>
                </a:tc>
                <a:tc>
                  <a:txBody>
                    <a:bodyPr/>
                    <a:lstStyle/>
                    <a:p>
                      <a:r>
                        <a:rPr lang="en-US" dirty="0"/>
                        <a:t>30</a:t>
                      </a:r>
                    </a:p>
                  </a:txBody>
                  <a:tcPr/>
                </a:tc>
                <a:tc>
                  <a:txBody>
                    <a:bodyPr/>
                    <a:lstStyle/>
                    <a:p>
                      <a:r>
                        <a:rPr lang="en-US" dirty="0"/>
                        <a:t>.3</a:t>
                      </a:r>
                    </a:p>
                  </a:txBody>
                  <a:tcPr/>
                </a:tc>
                <a:tc>
                  <a:txBody>
                    <a:bodyPr/>
                    <a:lstStyle/>
                    <a:p>
                      <a:r>
                        <a:rPr lang="en-US" dirty="0"/>
                        <a:t>3</a:t>
                      </a:r>
                    </a:p>
                  </a:txBody>
                  <a:tcPr/>
                </a:tc>
                <a:tc>
                  <a:txBody>
                    <a:bodyPr/>
                    <a:lstStyle/>
                    <a:p>
                      <a:r>
                        <a:rPr lang="en-US" dirty="0"/>
                        <a:t>0.9</a:t>
                      </a:r>
                    </a:p>
                  </a:txBody>
                  <a:tcPr/>
                </a:tc>
                <a:extLst>
                  <a:ext uri="{0D108BD9-81ED-4DB2-BD59-A6C34878D82A}">
                    <a16:rowId xmlns:a16="http://schemas.microsoft.com/office/drawing/2014/main" val="2316309572"/>
                  </a:ext>
                </a:extLst>
              </a:tr>
              <a:tr h="370840">
                <a:tc>
                  <a:txBody>
                    <a:bodyPr/>
                    <a:lstStyle/>
                    <a:p>
                      <a:r>
                        <a:rPr lang="en-US" dirty="0"/>
                        <a:t>3</a:t>
                      </a:r>
                    </a:p>
                  </a:txBody>
                  <a:tcPr/>
                </a:tc>
                <a:tc>
                  <a:txBody>
                    <a:bodyPr/>
                    <a:lstStyle/>
                    <a:p>
                      <a:r>
                        <a:rPr lang="en-US" dirty="0"/>
                        <a:t>10</a:t>
                      </a:r>
                    </a:p>
                  </a:txBody>
                  <a:tcPr/>
                </a:tc>
                <a:tc>
                  <a:txBody>
                    <a:bodyPr/>
                    <a:lstStyle/>
                    <a:p>
                      <a:r>
                        <a:rPr lang="en-US" dirty="0"/>
                        <a:t>.1</a:t>
                      </a:r>
                    </a:p>
                  </a:txBody>
                  <a:tcPr/>
                </a:tc>
                <a:tc>
                  <a:txBody>
                    <a:bodyPr/>
                    <a:lstStyle/>
                    <a:p>
                      <a:r>
                        <a:rPr lang="en-US" dirty="0"/>
                        <a:t>1</a:t>
                      </a:r>
                    </a:p>
                  </a:txBody>
                  <a:tcPr/>
                </a:tc>
                <a:tc>
                  <a:txBody>
                    <a:bodyPr/>
                    <a:lstStyle/>
                    <a:p>
                      <a:r>
                        <a:rPr lang="en-US" dirty="0"/>
                        <a:t>0.1</a:t>
                      </a:r>
                    </a:p>
                  </a:txBody>
                  <a:tcPr/>
                </a:tc>
                <a:extLst>
                  <a:ext uri="{0D108BD9-81ED-4DB2-BD59-A6C34878D82A}">
                    <a16:rowId xmlns:a16="http://schemas.microsoft.com/office/drawing/2014/main" val="1501765558"/>
                  </a:ext>
                </a:extLst>
              </a:tr>
              <a:tr h="370840">
                <a:tc>
                  <a:txBody>
                    <a:bodyPr/>
                    <a:lstStyle/>
                    <a:p>
                      <a:r>
                        <a:rPr lang="en-US" dirty="0"/>
                        <a:t>4</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tc>
                  <a:txBody>
                    <a:bodyPr/>
                    <a:lstStyle/>
                    <a:p>
                      <a:r>
                        <a:rPr lang="en-US" dirty="0"/>
                        <a:t>0.01</a:t>
                      </a:r>
                    </a:p>
                  </a:txBody>
                  <a:tcPr/>
                </a:tc>
                <a:extLst>
                  <a:ext uri="{0D108BD9-81ED-4DB2-BD59-A6C34878D82A}">
                    <a16:rowId xmlns:a16="http://schemas.microsoft.com/office/drawing/2014/main" val="2454113382"/>
                  </a:ext>
                </a:extLst>
              </a:tr>
            </a:tbl>
          </a:graphicData>
        </a:graphic>
      </p:graphicFrame>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C4C83D8-2C72-926E-34F3-DB47283A5750}"/>
                  </a:ext>
                </a:extLst>
              </p:cNvPr>
              <p:cNvSpPr txBox="1"/>
              <p:nvPr/>
            </p:nvSpPr>
            <p:spPr>
              <a:xfrm>
                <a:off x="1951461" y="6394442"/>
                <a:ext cx="5873994" cy="430887"/>
              </a:xfrm>
              <a:prstGeom prst="rect">
                <a:avLst/>
              </a:prstGeom>
              <a:noFill/>
            </p:spPr>
            <p:txBody>
              <a:bodyPr wrap="square" rtlCol="0">
                <a:spAutoFit/>
              </a:bodyPr>
              <a:lstStyle/>
              <a:p>
                <a:pPr algn="r"/>
                <a:r>
                  <a:rPr lang="en-US" sz="2200" b="1" dirty="0">
                    <a:solidFill>
                      <a:srgbClr val="C00000"/>
                    </a:solidFill>
                  </a:rPr>
                  <a:t>Net reproductive rate (R</a:t>
                </a:r>
                <a:r>
                  <a:rPr lang="en-US" sz="2200" b="1" baseline="-25000" dirty="0">
                    <a:solidFill>
                      <a:srgbClr val="C00000"/>
                    </a:solidFill>
                  </a:rPr>
                  <a:t>0</a:t>
                </a:r>
                <a:r>
                  <a:rPr lang="en-US" sz="2200" b="1" dirty="0">
                    <a:solidFill>
                      <a:srgbClr val="C00000"/>
                    </a:solidFill>
                  </a:rPr>
                  <a:t>):</a:t>
                </a:r>
                <a:r>
                  <a:rPr lang="en-US" sz="2200" b="1" dirty="0"/>
                  <a:t> </a:t>
                </a:r>
                <a14:m>
                  <m:oMath xmlns:m="http://schemas.openxmlformats.org/officeDocument/2006/math">
                    <m:nary>
                      <m:naryPr>
                        <m:chr m:val="∑"/>
                        <m:subHide m:val="on"/>
                        <m:supHide m:val="on"/>
                        <m:ctrlPr>
                          <a:rPr lang="en-US" sz="2200" i="1" smtClean="0">
                            <a:latin typeface="Cambria Math" panose="02040503050406030204" pitchFamily="18" charset="0"/>
                          </a:rPr>
                        </m:ctrlPr>
                      </m:naryPr>
                      <m:sub/>
                      <m:sup/>
                      <m:e>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𝑙</m:t>
                            </m:r>
                          </m:e>
                          <m:sub>
                            <m:r>
                              <a:rPr lang="en-US" sz="2200" b="0" i="1" smtClean="0">
                                <a:latin typeface="Cambria Math" panose="02040503050406030204" pitchFamily="18" charset="0"/>
                              </a:rPr>
                              <m:t>𝑥</m:t>
                            </m:r>
                          </m:sub>
                        </m:sSub>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𝑚</m:t>
                            </m:r>
                          </m:e>
                          <m:sub>
                            <m:r>
                              <a:rPr lang="en-US" sz="2200" b="0" i="1" smtClean="0">
                                <a:latin typeface="Cambria Math" panose="02040503050406030204" pitchFamily="18" charset="0"/>
                              </a:rPr>
                              <m:t>𝑥</m:t>
                            </m:r>
                          </m:sub>
                        </m:sSub>
                        <m:r>
                          <a:rPr lang="en-US" sz="2200" b="0" i="1" smtClean="0">
                            <a:latin typeface="Cambria Math" panose="02040503050406030204" pitchFamily="18" charset="0"/>
                          </a:rPr>
                          <m:t>=…</m:t>
                        </m:r>
                      </m:e>
                    </m:nary>
                  </m:oMath>
                </a14:m>
                <a:endParaRPr lang="en-US" sz="2200" dirty="0">
                  <a:latin typeface="+mj-lt"/>
                  <a:cs typeface="Franklin Gothic Medium"/>
                </a:endParaRPr>
              </a:p>
            </p:txBody>
          </p:sp>
        </mc:Choice>
        <mc:Fallback xmlns="">
          <p:sp>
            <p:nvSpPr>
              <p:cNvPr id="20" name="TextBox 19">
                <a:extLst>
                  <a:ext uri="{FF2B5EF4-FFF2-40B4-BE49-F238E27FC236}">
                    <a16:creationId xmlns:a16="http://schemas.microsoft.com/office/drawing/2014/main" id="{6C4C83D8-2C72-926E-34F3-DB47283A5750}"/>
                  </a:ext>
                </a:extLst>
              </p:cNvPr>
              <p:cNvSpPr txBox="1">
                <a:spLocks noRot="1" noChangeAspect="1" noMove="1" noResize="1" noEditPoints="1" noAdjustHandles="1" noChangeArrowheads="1" noChangeShapeType="1" noTextEdit="1"/>
              </p:cNvSpPr>
              <p:nvPr/>
            </p:nvSpPr>
            <p:spPr>
              <a:xfrm>
                <a:off x="1951461" y="6394442"/>
                <a:ext cx="5873994" cy="430887"/>
              </a:xfrm>
              <a:prstGeom prst="rect">
                <a:avLst/>
              </a:prstGeom>
              <a:blipFill>
                <a:blip r:embed="rId3"/>
                <a:stretch>
                  <a:fillRect t="-120000" b="-185714"/>
                </a:stretch>
              </a:blipFill>
            </p:spPr>
            <p:txBody>
              <a:bodyPr/>
              <a:lstStyle/>
              <a:p>
                <a:r>
                  <a:rPr lang="en-US">
                    <a:noFill/>
                  </a:rPr>
                  <a:t> </a:t>
                </a:r>
              </a:p>
            </p:txBody>
          </p:sp>
        </mc:Fallback>
      </mc:AlternateContent>
      <p:sp>
        <p:nvSpPr>
          <p:cNvPr id="26" name="Right Brace 25">
            <a:extLst>
              <a:ext uri="{FF2B5EF4-FFF2-40B4-BE49-F238E27FC236}">
                <a16:creationId xmlns:a16="http://schemas.microsoft.com/office/drawing/2014/main" id="{DD353444-BD5A-9A05-6C71-33D6E6C0DD90}"/>
              </a:ext>
            </a:extLst>
          </p:cNvPr>
          <p:cNvSpPr/>
          <p:nvPr/>
        </p:nvSpPr>
        <p:spPr>
          <a:xfrm rot="5400000">
            <a:off x="7447041" y="5315296"/>
            <a:ext cx="355294" cy="1606779"/>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 name="Picture 4" descr="Orange Roughy - Good Fish Bad Fish">
            <a:extLst>
              <a:ext uri="{FF2B5EF4-FFF2-40B4-BE49-F238E27FC236}">
                <a16:creationId xmlns:a16="http://schemas.microsoft.com/office/drawing/2014/main" id="{93BBBC08-E513-E23B-3534-19C02CDD06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7470" y="2992144"/>
            <a:ext cx="3393039" cy="1413766"/>
          </a:xfrm>
          <a:prstGeom prst="rect">
            <a:avLst/>
          </a:prstGeom>
          <a:noFill/>
          <a:extLst>
            <a:ext uri="{909E8E84-426E-40DD-AFC4-6F175D3DCCD1}">
              <a14:hiddenFill xmlns:a14="http://schemas.microsoft.com/office/drawing/2010/main">
                <a:solidFill>
                  <a:srgbClr val="FFFFFF"/>
                </a:solidFill>
              </a14:hiddenFill>
            </a:ext>
          </a:extLst>
        </p:spPr>
      </p:pic>
      <p:sp>
        <p:nvSpPr>
          <p:cNvPr id="4" name="Right Brace 3">
            <a:extLst>
              <a:ext uri="{FF2B5EF4-FFF2-40B4-BE49-F238E27FC236}">
                <a16:creationId xmlns:a16="http://schemas.microsoft.com/office/drawing/2014/main" id="{236AA6E2-CE62-8314-D59F-8F314DE326C4}"/>
              </a:ext>
            </a:extLst>
          </p:cNvPr>
          <p:cNvSpPr/>
          <p:nvPr/>
        </p:nvSpPr>
        <p:spPr>
          <a:xfrm>
            <a:off x="8599458" y="5185825"/>
            <a:ext cx="260446" cy="765076"/>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5E1F7A21-F7E5-7685-4DA7-C2F99C2C9D01}"/>
              </a:ext>
            </a:extLst>
          </p:cNvPr>
          <p:cNvSpPr txBox="1"/>
          <p:nvPr/>
        </p:nvSpPr>
        <p:spPr>
          <a:xfrm rot="5400000">
            <a:off x="7293313" y="4989706"/>
            <a:ext cx="788465" cy="769441"/>
          </a:xfrm>
          <a:prstGeom prst="rect">
            <a:avLst/>
          </a:prstGeom>
          <a:noFill/>
        </p:spPr>
        <p:txBody>
          <a:bodyPr wrap="square" rtlCol="0">
            <a:spAutoFit/>
          </a:bodyPr>
          <a:lstStyle/>
          <a:p>
            <a:pPr algn="r"/>
            <a:r>
              <a:rPr lang="en-US" sz="4400" dirty="0">
                <a:latin typeface="+mj-lt"/>
                <a:cs typeface="Franklin Gothic Medium"/>
              </a:rPr>
              <a:t>…</a:t>
            </a:r>
          </a:p>
        </p:txBody>
      </p:sp>
      <p:sp>
        <p:nvSpPr>
          <p:cNvPr id="13" name="TextBox 12">
            <a:extLst>
              <a:ext uri="{FF2B5EF4-FFF2-40B4-BE49-F238E27FC236}">
                <a16:creationId xmlns:a16="http://schemas.microsoft.com/office/drawing/2014/main" id="{17B55D15-0812-C604-6318-58BDFE598041}"/>
              </a:ext>
            </a:extLst>
          </p:cNvPr>
          <p:cNvSpPr txBox="1"/>
          <p:nvPr/>
        </p:nvSpPr>
        <p:spPr>
          <a:xfrm>
            <a:off x="9080837" y="5102769"/>
            <a:ext cx="2426719" cy="1107996"/>
          </a:xfrm>
          <a:prstGeom prst="rect">
            <a:avLst/>
          </a:prstGeom>
          <a:noFill/>
        </p:spPr>
        <p:txBody>
          <a:bodyPr wrap="square" rtlCol="0">
            <a:spAutoFit/>
          </a:bodyPr>
          <a:lstStyle/>
          <a:p>
            <a:pPr algn="r"/>
            <a:r>
              <a:rPr lang="en-US" sz="2200" dirty="0"/>
              <a:t>Orange </a:t>
            </a:r>
            <a:r>
              <a:rPr lang="en-US" sz="2200" dirty="0" err="1"/>
              <a:t>roughy</a:t>
            </a:r>
            <a:r>
              <a:rPr lang="en-US" sz="2200" dirty="0"/>
              <a:t> can live up to 200 years!</a:t>
            </a:r>
            <a:endParaRPr lang="en-US" sz="2200" dirty="0">
              <a:latin typeface="+mj-lt"/>
              <a:cs typeface="Franklin Gothic Medium"/>
            </a:endParaRPr>
          </a:p>
        </p:txBody>
      </p:sp>
    </p:spTree>
    <p:extLst>
      <p:ext uri="{BB962C8B-B14F-4D97-AF65-F5344CB8AC3E}">
        <p14:creationId xmlns:p14="http://schemas.microsoft.com/office/powerpoint/2010/main" val="29898303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10.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18.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33.png"/></Relationships>
</file>

<file path=ppt/webextensions/_rels/webextension5.xml.rels><?xml version="1.0" encoding="UTF-8" standalone="yes"?>
<Relationships xmlns="http://schemas.openxmlformats.org/package/2006/relationships"><Relationship Id="rId1" Type="http://schemas.openxmlformats.org/officeDocument/2006/relationships/image" Target="../media/image52.png"/></Relationships>
</file>

<file path=ppt/webextensions/_rels/webextension6.xml.rels><?xml version="1.0" encoding="UTF-8" standalone="yes"?>
<Relationships xmlns="http://schemas.openxmlformats.org/package/2006/relationships"><Relationship Id="rId1" Type="http://schemas.openxmlformats.org/officeDocument/2006/relationships/image" Target="../media/image65.png"/></Relationships>
</file>

<file path=ppt/webextensions/webextension1.xml><?xml version="1.0" encoding="utf-8"?>
<we:webextension xmlns:we="http://schemas.microsoft.com/office/webextensions/webextension/2010/11" id="{123BF63E-307E-E941-BD1F-D19CDF0668A3}">
  <we:reference id="wa104218073" version="3.0.0.1" store="en-US" storeType="OMEX"/>
  <we:alternateReferences>
    <we:reference id="WA104218073" version="3.0.0.1" store="" storeType="OMEX"/>
  </we:alternateReferences>
  <we:properties>
    <we:property name="appSlideData" value="{&quot;slideId&quot;:2774,&quot;confidenceLevel&quot;:2}"/>
    <we:property name="url" value="&quot;multiple_choice_poll/I5sVwxyKu2si1Q3R6kQ6V&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F4AA5D6A-BB97-0848-BEBD-EFFFFB19B076}">
  <we:reference id="wa104218073" version="3.0.0.1" store="en-US" storeType="OMEX"/>
  <we:alternateReferences>
    <we:reference id="WA104218073" version="3.0.0.1" store="" storeType="OMEX"/>
  </we:alternateReferences>
  <we:properties>
    <we:property name="appSlideData" value="{&quot;slideId&quot;:2777,&quot;confidenceLevel&quot;:2}"/>
    <we:property name="url" value="&quot;multiple_choice_poll/BTNiZSRAESTIbQmGVL2c2&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245673BA-3A28-F94C-AA0B-5EF75B10CF3D}">
  <we:reference id="wa104218073" version="3.0.0.1" store="en-US" storeType="OMEX"/>
  <we:alternateReferences>
    <we:reference id="WA104218073" version="3.0.0.1" store="" storeType="OMEX"/>
  </we:alternateReferences>
  <we:properties>
    <we:property name="appSlideData" value="{&quot;slideId&quot;:2775,&quot;confidenceLevel&quot;:2}"/>
    <we:property name="url" value="&quot;multiple_choice_poll/dj6xqv7pJGlqZawNZpwzn&quot;"/>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912DA0D8-055E-3B4D-AFDF-5D72350FEF45}">
  <we:reference id="wa104218073" version="3.0.0.1" store="en-US" storeType="OMEX"/>
  <we:alternateReferences>
    <we:reference id="WA104218073" version="3.0.0.1" store="" storeType="OMEX"/>
  </we:alternateReferences>
  <we:properties>
    <we:property name="appSlideData" value="{&quot;slideId&quot;:2778,&quot;confidenceLevel&quot;:2}"/>
    <we:property name="url" value="&quot;multiple_choice_poll/MXT4t5np0mSpgQyna5WfO&quot;"/>
  </we:properties>
  <we:bindings/>
  <we:snapshot xmlns:r="http://schemas.openxmlformats.org/officeDocument/2006/relationships" r:embed="rId1"/>
</we:webextension>
</file>

<file path=ppt/webextensions/webextension5.xml><?xml version="1.0" encoding="utf-8"?>
<we:webextension xmlns:we="http://schemas.microsoft.com/office/webextensions/webextension/2010/11" id="{1EA4259B-460C-3242-BB4A-ECB8E21E45C8}">
  <we:reference id="wa104218073" version="3.0.0.1" store="en-US" storeType="OMEX"/>
  <we:alternateReferences>
    <we:reference id="WA104218073" version="3.0.0.1" store="" storeType="OMEX"/>
  </we:alternateReferences>
  <we:properties>
    <we:property name="appSlideData" value="{&quot;slideId&quot;:2779,&quot;confidenceLevel&quot;:2}"/>
    <we:property name="url" value="&quot;multiple_choice_poll/SyIwyRUntZvqJlnO6zovY&quot;"/>
  </we:properties>
  <we:bindings/>
  <we:snapshot xmlns:r="http://schemas.openxmlformats.org/officeDocument/2006/relationships" r:embed="rId1"/>
</we:webextension>
</file>

<file path=ppt/webextensions/webextension6.xml><?xml version="1.0" encoding="utf-8"?>
<we:webextension xmlns:we="http://schemas.microsoft.com/office/webextensions/webextension/2010/11" id="{9EAB0EF4-4963-D540-BE6C-87108A52DEA5}">
  <we:reference id="wa104218073" version="3.0.0.1" store="en-US" storeType="OMEX"/>
  <we:alternateReferences>
    <we:reference id="WA104218073" version="3.0.0.1" store="" storeType="OMEX"/>
  </we:alternateReferences>
  <we:properties>
    <we:property name="appSlideData" value="{&quot;slideId&quot;:2780,&quot;confidenceLevel&quot;:2}"/>
    <we:property name="url" value="&quot;multiple_choice_poll/sgHoVEjJpHsKpRsoiCdcE&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7338</TotalTime>
  <Words>9099</Words>
  <Application>Microsoft Macintosh PowerPoint</Application>
  <PresentationFormat>Widescreen</PresentationFormat>
  <Paragraphs>1382</Paragraphs>
  <Slides>117</Slides>
  <Notes>110</Notes>
  <HiddenSlides>0</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117</vt:i4>
      </vt:variant>
    </vt:vector>
  </HeadingPairs>
  <TitlesOfParts>
    <vt:vector size="138" baseType="lpstr">
      <vt:lpstr>Arial</vt:lpstr>
      <vt:lpstr>Calibri</vt:lpstr>
      <vt:lpstr>Calibri Light</vt:lpstr>
      <vt:lpstr>Cambria Math</vt:lpstr>
      <vt:lpstr>Courier New</vt:lpstr>
      <vt:lpstr>Franklin Gothic Medium</vt:lpstr>
      <vt:lpstr>Georgia</vt:lpstr>
      <vt:lpstr>Gill Sans</vt:lpstr>
      <vt:lpstr>Helvetica</vt:lpstr>
      <vt:lpstr>Helvetica Light</vt:lpstr>
      <vt:lpstr>inherit</vt:lpstr>
      <vt:lpstr>Montserrat</vt:lpstr>
      <vt:lpstr>Open Sans</vt:lpstr>
      <vt:lpstr>Roboto</vt:lpstr>
      <vt:lpstr>SanomatSans</vt:lpstr>
      <vt:lpstr>Source Sans Pro</vt:lpstr>
      <vt:lpstr>STIXGeneral</vt:lpstr>
      <vt:lpstr>STIXGeneral-Italic</vt:lpstr>
      <vt:lpstr>STIXGeneral-Regular</vt:lpstr>
      <vt:lpstr>Wingdings</vt:lpstr>
      <vt:lpstr>Office Theme</vt:lpstr>
      <vt:lpstr>PowerPoint Presentation</vt:lpstr>
      <vt:lpstr>Fundamentals of Ecology</vt:lpstr>
      <vt:lpstr>Learning objectives from Lecture 1</vt:lpstr>
      <vt:lpstr>PowerPoint Presentation</vt:lpstr>
      <vt:lpstr>Malthus proposed some limits to population growth</vt:lpstr>
      <vt:lpstr>Malthus proposed some limits to population growth</vt:lpstr>
      <vt:lpstr>Malthus proposed some limits to population growth</vt:lpstr>
      <vt:lpstr>Logistic growth equation</vt:lpstr>
      <vt:lpstr>Logistic growth equation</vt:lpstr>
      <vt:lpstr>Logistic growth equation</vt:lpstr>
      <vt:lpstr>Logistic growth equation</vt:lpstr>
      <vt:lpstr>Logistic growth equation</vt:lpstr>
      <vt:lpstr>Logistic growth equation</vt:lpstr>
      <vt:lpstr>Logistic growth equation</vt:lpstr>
      <vt:lpstr>Logistic growth equation</vt:lpstr>
      <vt:lpstr>Logistic growth and equilibrium</vt:lpstr>
      <vt:lpstr>Many populations will fluctuate above or below carrying capacity.</vt:lpstr>
      <vt:lpstr>Many populations will fluctuate above or below carrying capacity.</vt:lpstr>
      <vt:lpstr>Logistic growth and equilibrium</vt:lpstr>
      <vt:lpstr>Logistic growth and equilibrium</vt:lpstr>
      <vt:lpstr>Logistic growth and equilibrium</vt:lpstr>
      <vt:lpstr>Logistic growth and equilibrium</vt:lpstr>
      <vt:lpstr>Logistic growth and equilibrium</vt:lpstr>
      <vt:lpstr>Logistic growth and equilibrium</vt:lpstr>
      <vt:lpstr>PowerPoint Presentation</vt:lpstr>
      <vt:lpstr>Despite Malthus’ predictions, logistic growth still does not describe human populations well.</vt:lpstr>
      <vt:lpstr>Logistic growth and harvesting</vt:lpstr>
      <vt:lpstr>Logistic growth and harvesting</vt:lpstr>
      <vt:lpstr>Logistic growth and harvesting</vt:lpstr>
      <vt:lpstr>Logistic growth and harvesting</vt:lpstr>
      <vt:lpstr>PowerPoint Presentation</vt:lpstr>
      <vt:lpstr>PowerPoint Presentation</vt:lpstr>
      <vt:lpstr>PowerPoint Presentation</vt:lpstr>
      <vt:lpstr>PowerPoint Presentation</vt:lpstr>
      <vt:lpstr>PowerPoint Presentation</vt:lpstr>
      <vt:lpstr>Maximum sustainable yield (MSY)</vt:lpstr>
      <vt:lpstr>Maximum sustainable yield (MSY)</vt:lpstr>
      <vt:lpstr>Maximum sustainable yield (MSY)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Overfishing:  A Tragedy of the Commons</vt:lpstr>
      <vt:lpstr>Overfishing:  A Tragedy of the Commons</vt:lpstr>
      <vt:lpstr>Overfishing:  A Tragedy of the Commons</vt:lpstr>
      <vt:lpstr>Overfishing:  A Tragedy of the Commons</vt:lpstr>
      <vt:lpstr>Overfishing:  A Tragedy of the Commons</vt:lpstr>
      <vt:lpstr>Overfishing:  A Tragedy of the Commons</vt:lpstr>
      <vt:lpstr>PowerPoint Presentation</vt:lpstr>
      <vt:lpstr>PowerPoint Presentation</vt:lpstr>
      <vt:lpstr>Managing the Commons - Locally</vt:lpstr>
      <vt:lpstr>PowerPoint Presentation</vt:lpstr>
      <vt:lpstr>Deterministic vs. Stochastic</vt:lpstr>
      <vt:lpstr>Deterministic vs. Stochastic</vt:lpstr>
      <vt:lpstr>Deterministic vs. Stochastic</vt:lpstr>
      <vt:lpstr>Deterministic vs. Stochastic</vt:lpstr>
      <vt:lpstr>Deterministic vs. Stochastic</vt:lpstr>
      <vt:lpstr>Deterministic vs. Stochastic</vt:lpstr>
      <vt:lpstr>Deterministic vs. Stochastic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Modeling demographic complexity</vt:lpstr>
      <vt:lpstr>Modeling demographic complexity</vt:lpstr>
      <vt:lpstr>Modeling demographic complexity</vt:lpstr>
      <vt:lpstr>Modeling demographic complexity</vt:lpstr>
      <vt:lpstr>Modeling demographic complexity</vt:lpstr>
      <vt:lpstr>Modeling demographic complexity</vt:lpstr>
      <vt:lpstr>Modeling demographic complexity</vt:lpstr>
      <vt:lpstr>PowerPoint Presentation</vt:lpstr>
      <vt:lpstr>PowerPoint Presentation</vt:lpstr>
      <vt:lpstr>PowerPoint Presentation</vt:lpstr>
      <vt:lpstr>PowerPoint Presentation</vt:lpstr>
      <vt:lpstr>Structured populations in practice</vt:lpstr>
      <vt:lpstr>Structured populations in practice</vt:lpstr>
      <vt:lpstr>Structured populations in practice</vt:lpstr>
      <vt:lpstr>Structured populations in practice</vt:lpstr>
      <vt:lpstr>Structured populations in practice</vt:lpstr>
      <vt:lpstr>Structured populations in practice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Cara Brook</dc:creator>
  <cp:lastModifiedBy>Cara Brook</cp:lastModifiedBy>
  <cp:revision>61</cp:revision>
  <dcterms:created xsi:type="dcterms:W3CDTF">2023-01-31T15:30:55Z</dcterms:created>
  <dcterms:modified xsi:type="dcterms:W3CDTF">2025-02-04T22:27:10Z</dcterms:modified>
</cp:coreProperties>
</file>